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41" r:id="rId2"/>
    <p:sldId id="443" r:id="rId3"/>
    <p:sldId id="467" r:id="rId4"/>
    <p:sldId id="444" r:id="rId5"/>
    <p:sldId id="445" r:id="rId6"/>
    <p:sldId id="447" r:id="rId7"/>
    <p:sldId id="446" r:id="rId8"/>
    <p:sldId id="448" r:id="rId9"/>
    <p:sldId id="468" r:id="rId10"/>
    <p:sldId id="449" r:id="rId11"/>
    <p:sldId id="450" r:id="rId12"/>
    <p:sldId id="475" r:id="rId13"/>
    <p:sldId id="476" r:id="rId14"/>
    <p:sldId id="479" r:id="rId15"/>
    <p:sldId id="478" r:id="rId16"/>
    <p:sldId id="473" r:id="rId17"/>
    <p:sldId id="480" r:id="rId18"/>
    <p:sldId id="474" r:id="rId19"/>
    <p:sldId id="466" r:id="rId20"/>
    <p:sldId id="453" r:id="rId21"/>
    <p:sldId id="454" r:id="rId22"/>
    <p:sldId id="455" r:id="rId23"/>
    <p:sldId id="456" r:id="rId24"/>
    <p:sldId id="457" r:id="rId25"/>
    <p:sldId id="469" r:id="rId26"/>
    <p:sldId id="470" r:id="rId27"/>
    <p:sldId id="461" r:id="rId28"/>
    <p:sldId id="459" r:id="rId29"/>
    <p:sldId id="482" r:id="rId30"/>
    <p:sldId id="471" r:id="rId31"/>
    <p:sldId id="463" r:id="rId32"/>
    <p:sldId id="464" r:id="rId33"/>
    <p:sldId id="465" r:id="rId34"/>
    <p:sldId id="472" r:id="rId35"/>
  </p:sldIdLst>
  <p:sldSz cx="12195175" cy="6858000"/>
  <p:notesSz cx="6797675" cy="9928225"/>
  <p:custDataLst>
    <p:tags r:id="rId3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8" userDrawn="1">
          <p15:clr>
            <a:srgbClr val="A4A3A4"/>
          </p15:clr>
        </p15:guide>
        <p15:guide id="2" orient="horz" pos="2472" userDrawn="1">
          <p15:clr>
            <a:srgbClr val="A4A3A4"/>
          </p15:clr>
        </p15:guide>
        <p15:guide id="3" orient="horz" pos="1052">
          <p15:clr>
            <a:srgbClr val="A4A3A4"/>
          </p15:clr>
        </p15:guide>
        <p15:guide id="4" pos="274">
          <p15:clr>
            <a:srgbClr val="A4A3A4"/>
          </p15:clr>
        </p15:guide>
        <p15:guide id="5" pos="7306">
          <p15:clr>
            <a:srgbClr val="A4A3A4"/>
          </p15:clr>
        </p15:guide>
        <p15:guide id="6" pos="3676">
          <p15:clr>
            <a:srgbClr val="A4A3A4"/>
          </p15:clr>
        </p15:guide>
        <p15:guide id="7" pos="39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E3E3E3"/>
    <a:srgbClr val="A7A7A7"/>
    <a:srgbClr val="7B7B7B"/>
    <a:srgbClr val="494949"/>
    <a:srgbClr val="FFFFFF"/>
    <a:srgbClr val="E6003C"/>
    <a:srgbClr val="FF9B32"/>
    <a:srgbClr val="E6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94683" autoAdjust="0"/>
  </p:normalViewPr>
  <p:slideViewPr>
    <p:cSldViewPr showGuides="1">
      <p:cViewPr varScale="1">
        <p:scale>
          <a:sx n="109" d="100"/>
          <a:sy n="109" d="100"/>
        </p:scale>
        <p:origin x="62" y="127"/>
      </p:cViewPr>
      <p:guideLst>
        <p:guide orient="horz" pos="3918"/>
        <p:guide orient="horz" pos="2472"/>
        <p:guide orient="horz" pos="1052"/>
        <p:guide pos="274"/>
        <p:guide pos="7306"/>
        <p:guide pos="3676"/>
        <p:guide pos="3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8C397-41BC-416F-8E46-E03910EB6FEF}" type="datetimeFigureOut">
              <a:rPr lang="de-DE" sz="1000" smtClean="0">
                <a:latin typeface="Arial" panose="020B0604020202020204" pitchFamily="34" charset="0"/>
                <a:cs typeface="Arial" panose="020B0604020202020204" pitchFamily="34" charset="0"/>
              </a:rPr>
              <a:t>18.03.2018</a:t>
            </a:fld>
            <a:endParaRPr lang="de-DE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9C6E1-E50F-453B-8C59-65DCED9444A9}" type="slidenum">
              <a:rPr lang="de-DE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de-DE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79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C237FA7-93E2-4936-AB09-44D8B0D6148D}" type="datetimeFigureOut">
              <a:rPr lang="de-DE" smtClean="0"/>
              <a:pPr/>
              <a:t>18.03.2018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46862" cy="3738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77648" y="4715907"/>
            <a:ext cx="6066167" cy="4467701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E889FF-B10F-40D6-B1BC-76B1A15B01C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23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0"/>
      </a:spcBef>
      <a:defRPr lang="de-DE" sz="1100" kern="1200" dirty="0" smtClean="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80000" indent="-180000" algn="l" defTabSz="914400" rtl="0" eaLnBrk="1" latinLnBrk="0" hangingPunct="1">
      <a:spcBef>
        <a:spcPts val="0"/>
      </a:spcBef>
      <a:buClr>
        <a:schemeClr val="bg2"/>
      </a:buClr>
      <a:buFont typeface="Arial" panose="020B0604020202020204" pitchFamily="34" charset="0"/>
      <a:buChar char="•"/>
      <a:defRPr lang="de-DE" sz="1100" kern="1200" dirty="0" smtClean="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60000" indent="-180000" algn="l" defTabSz="914400" rtl="0" eaLnBrk="1" latinLnBrk="0" hangingPunct="1">
      <a:spcBef>
        <a:spcPts val="0"/>
      </a:spcBef>
      <a:buClr>
        <a:schemeClr val="bg2"/>
      </a:buClr>
      <a:buFont typeface="Arial" panose="020B0604020202020204" pitchFamily="34" charset="0"/>
      <a:buChar char="•"/>
      <a:defRPr lang="de-DE" sz="1100" kern="1200" dirty="0" smtClean="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540000" indent="-180000" algn="l" defTabSz="914400" rtl="0" eaLnBrk="1" latinLnBrk="0" hangingPunct="1">
      <a:spcBef>
        <a:spcPts val="0"/>
      </a:spcBef>
      <a:buClr>
        <a:schemeClr val="bg2"/>
      </a:buClr>
      <a:buFont typeface="Arial" panose="020B0604020202020204" pitchFamily="34" charset="0"/>
      <a:buChar char="•"/>
      <a:defRPr lang="de-DE" sz="1100" kern="1200" dirty="0" smtClean="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720000" indent="-180000" algn="l" defTabSz="914400" rtl="0" eaLnBrk="1" latinLnBrk="0" hangingPunct="1">
      <a:spcBef>
        <a:spcPts val="0"/>
      </a:spcBef>
      <a:buClr>
        <a:schemeClr val="bg2"/>
      </a:buClr>
      <a:buFont typeface="Arial" panose="020B0604020202020204" pitchFamily="34" charset="0"/>
      <a:buChar char="•"/>
      <a:defRPr lang="de-DE" sz="1100" kern="1200" dirty="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042" indent="-288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2373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3322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4271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220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6169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7118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8067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F8F1CA-504D-4892-9EB2-6EBA4B6747EC}" type="slidenum">
              <a:rPr lang="de-DE" altLang="de-DE" smtClean="0"/>
              <a:pPr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72422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889FF-B10F-40D6-B1BC-76B1A15B01CC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68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042" indent="-288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2373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3322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4271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220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6169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7118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8067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60F9BB-031A-4D88-8BC0-A08FD3B38665}" type="slidenum">
              <a:rPr lang="de-DE" altLang="de-DE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6734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042" indent="-288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2373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3322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4271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220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6169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7118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8067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FD8D62-7A6A-4889-B89F-95C772A476F8}" type="slidenum">
              <a:rPr lang="de-DE" altLang="de-DE" smtClean="0"/>
              <a:pPr eaLnBrk="1" hangingPunct="1">
                <a:spcBef>
                  <a:spcPct val="0"/>
                </a:spcBef>
              </a:pPr>
              <a:t>23</a:t>
            </a:fld>
            <a:endParaRPr lang="de-DE" altLang="de-DE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8288" cy="372268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2672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042" indent="-288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2373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3322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4271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220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6169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7118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8067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96B496-84D9-429E-AE7A-5934C68B9853}" type="slidenum">
              <a:rPr lang="de-DE" altLang="de-DE" smtClean="0"/>
              <a:pPr eaLnBrk="1" hangingPunct="1">
                <a:spcBef>
                  <a:spcPct val="0"/>
                </a:spcBef>
              </a:pPr>
              <a:t>24</a:t>
            </a:fld>
            <a:endParaRPr lang="de-DE" altLang="de-DE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8288" cy="372268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66160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5432" indent="-275289"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757" indent="-219271"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899" indent="-219271"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642" indent="-219271"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45591" indent="-219271" defTabSz="955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06540" indent="-219271" defTabSz="955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7489" indent="-219271" defTabSz="955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8438" indent="-219271" defTabSz="955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116404-E53E-42E8-A53E-AAE805A99A35}" type="slidenum">
              <a:rPr lang="de-DE" altLang="de-DE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88703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5432" indent="-275289"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757" indent="-219271"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899" indent="-219271"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642" indent="-219271"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45591" indent="-219271" defTabSz="955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06540" indent="-219271" defTabSz="955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7489" indent="-219271" defTabSz="955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8438" indent="-219271" defTabSz="955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1EDB7C-65F7-41E3-BBC0-5026561D960B}" type="slidenum">
              <a:rPr lang="de-DE" altLang="de-DE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572186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5432" indent="-275289"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757" indent="-219271"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899" indent="-219271"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642" indent="-219271"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45591" indent="-219271" defTabSz="955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06540" indent="-219271" defTabSz="955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7489" indent="-219271" defTabSz="955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8438" indent="-219271" defTabSz="955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133A21-AAD3-4ECD-A5BB-448A257D1F8E}" type="slidenum">
              <a:rPr lang="de-DE" altLang="de-DE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32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99127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5432" indent="-275289"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757" indent="-219271"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899" indent="-219271"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642" indent="-219271" defTabSz="9555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45591" indent="-219271" defTabSz="955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06540" indent="-219271" defTabSz="955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7489" indent="-219271" defTabSz="955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28438" indent="-219271" defTabSz="9555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717BD5-C5C7-45D3-BBAD-C6A8EC4763E3}" type="slidenum">
              <a:rPr lang="de-DE" altLang="de-DE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CL" altLang="de-DE"/>
          </a:p>
        </p:txBody>
      </p:sp>
    </p:spTree>
    <p:extLst>
      <p:ext uri="{BB962C8B-B14F-4D97-AF65-F5344CB8AC3E}">
        <p14:creationId xmlns:p14="http://schemas.microsoft.com/office/powerpoint/2010/main" val="7388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042" indent="-288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2373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3322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4271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220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6169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7118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8067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382E9A-BEAC-4379-AF89-E8C07BA94772}" type="slidenum">
              <a:rPr lang="de-DE" altLang="de-DE" smtClean="0"/>
              <a:pPr eaLnBrk="1" hangingPunct="1"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277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042" indent="-288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2373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3322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4271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220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6169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7118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8067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991510-59B4-4C00-97CF-95F731CD938E}" type="slidenum">
              <a:rPr lang="de-DE" altLang="de-DE" smtClean="0"/>
              <a:pPr eaLnBrk="1" hangingPunct="1"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618552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042" indent="-288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2373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3322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4271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220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6169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7118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8067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6A7E49-E695-4814-83C8-1E92A75FF0EB}" type="slidenum">
              <a:rPr lang="de-DE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8363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042" indent="-288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2373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3322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4271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220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6169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7118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8067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4C86AA-1870-4E81-B390-FB34039B4197}" type="slidenum">
              <a:rPr lang="de-DE" altLang="de-DE" smtClean="0"/>
              <a:pPr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00192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042" indent="-288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2373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3322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4271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220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6169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7118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8067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C49E15-08F5-406D-BB0D-250ABED410B3}" type="slidenum">
              <a:rPr lang="de-DE" altLang="de-DE" smtClean="0"/>
              <a:pPr eaLnBrk="1" hangingPunct="1"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5298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042" indent="-288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2373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3322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4271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220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6169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7118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8067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6A7E49-E695-4814-83C8-1E92A75FF0EB}" type="slidenum">
              <a:rPr lang="de-DE" altLang="de-DE" smtClean="0"/>
              <a:pPr eaLnBrk="1" hangingPunct="1"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9114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9042" indent="-288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2373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3322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4271" indent="-230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220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6169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7118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8067" indent="-230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09D688-8A48-47BC-9A7B-AC687A88D2E2}" type="slidenum">
              <a:rPr lang="de-DE" altLang="de-DE" smtClean="0"/>
              <a:pPr eaLnBrk="1" hangingPunct="1"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2687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87194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889FF-B10F-40D6-B1BC-76B1A15B01CC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79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2" descr="logo-grün.png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262" y="5957669"/>
            <a:ext cx="1544774" cy="360040"/>
          </a:xfrm>
          <a:prstGeom prst="rect">
            <a:avLst/>
          </a:prstGeom>
        </p:spPr>
      </p:pic>
      <p:sp>
        <p:nvSpPr>
          <p:cNvPr id="8" name="Abgerundetes Rechteck 7"/>
          <p:cNvSpPr/>
          <p:nvPr userDrawn="1"/>
        </p:nvSpPr>
        <p:spPr>
          <a:xfrm>
            <a:off x="5469164" y="2953519"/>
            <a:ext cx="6120000" cy="2340000"/>
          </a:xfrm>
          <a:custGeom>
            <a:avLst/>
            <a:gdLst>
              <a:gd name="connsiteX0" fmla="*/ 0 w 5400000"/>
              <a:gd name="connsiteY0" fmla="*/ 420008 h 2520000"/>
              <a:gd name="connsiteX1" fmla="*/ 420008 w 5400000"/>
              <a:gd name="connsiteY1" fmla="*/ 0 h 2520000"/>
              <a:gd name="connsiteX2" fmla="*/ 4979992 w 5400000"/>
              <a:gd name="connsiteY2" fmla="*/ 0 h 2520000"/>
              <a:gd name="connsiteX3" fmla="*/ 5400000 w 5400000"/>
              <a:gd name="connsiteY3" fmla="*/ 420008 h 2520000"/>
              <a:gd name="connsiteX4" fmla="*/ 5400000 w 5400000"/>
              <a:gd name="connsiteY4" fmla="*/ 2099992 h 2520000"/>
              <a:gd name="connsiteX5" fmla="*/ 4979992 w 5400000"/>
              <a:gd name="connsiteY5" fmla="*/ 2520000 h 2520000"/>
              <a:gd name="connsiteX6" fmla="*/ 420008 w 5400000"/>
              <a:gd name="connsiteY6" fmla="*/ 2520000 h 2520000"/>
              <a:gd name="connsiteX7" fmla="*/ 0 w 5400000"/>
              <a:gd name="connsiteY7" fmla="*/ 2099992 h 2520000"/>
              <a:gd name="connsiteX8" fmla="*/ 0 w 5400000"/>
              <a:gd name="connsiteY8" fmla="*/ 420008 h 2520000"/>
              <a:gd name="connsiteX0" fmla="*/ 0 w 5400000"/>
              <a:gd name="connsiteY0" fmla="*/ 2099992 h 2520000"/>
              <a:gd name="connsiteX1" fmla="*/ 420008 w 5400000"/>
              <a:gd name="connsiteY1" fmla="*/ 0 h 2520000"/>
              <a:gd name="connsiteX2" fmla="*/ 4979992 w 5400000"/>
              <a:gd name="connsiteY2" fmla="*/ 0 h 2520000"/>
              <a:gd name="connsiteX3" fmla="*/ 5400000 w 5400000"/>
              <a:gd name="connsiteY3" fmla="*/ 420008 h 2520000"/>
              <a:gd name="connsiteX4" fmla="*/ 5400000 w 5400000"/>
              <a:gd name="connsiteY4" fmla="*/ 2099992 h 2520000"/>
              <a:gd name="connsiteX5" fmla="*/ 4979992 w 5400000"/>
              <a:gd name="connsiteY5" fmla="*/ 2520000 h 2520000"/>
              <a:gd name="connsiteX6" fmla="*/ 420008 w 5400000"/>
              <a:gd name="connsiteY6" fmla="*/ 2520000 h 2520000"/>
              <a:gd name="connsiteX7" fmla="*/ 0 w 5400000"/>
              <a:gd name="connsiteY7" fmla="*/ 2099992 h 2520000"/>
              <a:gd name="connsiteX0" fmla="*/ 0 w 5400000"/>
              <a:gd name="connsiteY0" fmla="*/ 2099992 h 2520000"/>
              <a:gd name="connsiteX1" fmla="*/ 559 w 5400000"/>
              <a:gd name="connsiteY1" fmla="*/ 0 h 2520000"/>
              <a:gd name="connsiteX2" fmla="*/ 4979992 w 5400000"/>
              <a:gd name="connsiteY2" fmla="*/ 0 h 2520000"/>
              <a:gd name="connsiteX3" fmla="*/ 5400000 w 5400000"/>
              <a:gd name="connsiteY3" fmla="*/ 420008 h 2520000"/>
              <a:gd name="connsiteX4" fmla="*/ 5400000 w 5400000"/>
              <a:gd name="connsiteY4" fmla="*/ 2099992 h 2520000"/>
              <a:gd name="connsiteX5" fmla="*/ 4979992 w 5400000"/>
              <a:gd name="connsiteY5" fmla="*/ 2520000 h 2520000"/>
              <a:gd name="connsiteX6" fmla="*/ 420008 w 5400000"/>
              <a:gd name="connsiteY6" fmla="*/ 2520000 h 2520000"/>
              <a:gd name="connsiteX7" fmla="*/ 0 w 5400000"/>
              <a:gd name="connsiteY7" fmla="*/ 2099992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000" h="2520000">
                <a:moveTo>
                  <a:pt x="0" y="2099992"/>
                </a:moveTo>
                <a:cubicBezTo>
                  <a:pt x="186" y="1399995"/>
                  <a:pt x="373" y="699997"/>
                  <a:pt x="559" y="0"/>
                </a:cubicBezTo>
                <a:lnTo>
                  <a:pt x="4979992" y="0"/>
                </a:lnTo>
                <a:cubicBezTo>
                  <a:pt x="5211956" y="0"/>
                  <a:pt x="5400000" y="188044"/>
                  <a:pt x="5400000" y="420008"/>
                </a:cubicBezTo>
                <a:lnTo>
                  <a:pt x="5400000" y="2099992"/>
                </a:lnTo>
                <a:cubicBezTo>
                  <a:pt x="5400000" y="2331956"/>
                  <a:pt x="5211956" y="2520000"/>
                  <a:pt x="4979992" y="2520000"/>
                </a:cubicBezTo>
                <a:lnTo>
                  <a:pt x="420008" y="2520000"/>
                </a:lnTo>
                <a:cubicBezTo>
                  <a:pt x="188044" y="2520000"/>
                  <a:pt x="0" y="2331956"/>
                  <a:pt x="0" y="20999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69164" y="2953519"/>
            <a:ext cx="6120000" cy="1627609"/>
          </a:xfrm>
        </p:spPr>
        <p:txBody>
          <a:bodyPr lIns="252000" tIns="72000" rIns="252000" bIns="72000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69164" y="4590653"/>
            <a:ext cx="6120000" cy="702866"/>
          </a:xfrm>
        </p:spPr>
        <p:txBody>
          <a:bodyPr lIns="252000" tIns="72000" rIns="252000" bIns="72000">
            <a:no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432000" y="6071488"/>
            <a:ext cx="4104456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anose="020B0604020202020204" pitchFamily="34" charset="-128"/>
                <a:cs typeface="Arial" panose="020B0604020202020204" pitchFamily="34" charset="-128"/>
              </a:rPr>
              <a:t>Innovations for a </a:t>
            </a:r>
            <a:r>
              <a:rPr lang="de-DE" sz="1600" b="1" dirty="0" err="1">
                <a:solidFill>
                  <a:schemeClr val="bg1"/>
                </a:solidFill>
                <a:latin typeface="Arial" panose="020B0604020202020204" pitchFamily="34" charset="-128"/>
                <a:cs typeface="Arial" panose="020B0604020202020204" pitchFamily="34" charset="-128"/>
              </a:rPr>
              <a:t>better</a:t>
            </a: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-128"/>
                <a:cs typeface="Arial" panose="020B0604020202020204" pitchFamily="34" charset="-128"/>
              </a:rPr>
              <a:t> </a:t>
            </a:r>
            <a:r>
              <a:rPr lang="de-DE" sz="1600" b="1" dirty="0" err="1">
                <a:solidFill>
                  <a:schemeClr val="bg1"/>
                </a:solidFill>
                <a:latin typeface="Arial" panose="020B0604020202020204" pitchFamily="34" charset="-128"/>
                <a:cs typeface="Arial" panose="020B0604020202020204" pitchFamily="34" charset="-128"/>
              </a:rPr>
              <a:t>world</a:t>
            </a:r>
            <a:r>
              <a:rPr lang="de-DE" sz="1600" b="0" dirty="0">
                <a:solidFill>
                  <a:schemeClr val="bg1"/>
                </a:solidFill>
                <a:latin typeface="Arial" panose="020B0604020202020204" pitchFamily="34" charset="-128"/>
                <a:cs typeface="Arial" panose="020B0604020202020204" pitchFamily="34" charset="-128"/>
              </a:rPr>
              <a:t>.</a:t>
            </a:r>
            <a:endParaRPr lang="de-DE" sz="1600" dirty="0">
              <a:solidFill>
                <a:schemeClr val="bg1"/>
              </a:solidFill>
              <a:latin typeface="Arial" panose="020B0604020202020204" pitchFamily="34" charset="-128"/>
              <a:cs typeface="Arial" panose="020B0604020202020204" pitchFamily="34" charset="-128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99691" y="-2202885"/>
            <a:ext cx="5171133" cy="681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1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999" y="3181119"/>
            <a:ext cx="3600000" cy="639762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212000" y="3181119"/>
            <a:ext cx="3600000" cy="639762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5"/>
          <p:cNvSpPr>
            <a:spLocks noGrp="1"/>
          </p:cNvSpPr>
          <p:nvPr>
            <p:ph type="body" sz="quarter" idx="16"/>
          </p:nvPr>
        </p:nvSpPr>
        <p:spPr>
          <a:xfrm>
            <a:off x="7992001" y="3181119"/>
            <a:ext cx="3600000" cy="639762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Pet food. Basic introduction.</a:t>
            </a:r>
            <a:endParaRPr lang="de-DE" dirty="0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3"/>
          </p:nvPr>
        </p:nvSpPr>
        <p:spPr>
          <a:xfrm>
            <a:off x="431999" y="3906000"/>
            <a:ext cx="3600000" cy="225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4212000" y="3906000"/>
            <a:ext cx="3600000" cy="225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6"/>
          <p:cNvSpPr>
            <a:spLocks noGrp="1"/>
          </p:cNvSpPr>
          <p:nvPr>
            <p:ph sz="quarter" idx="15"/>
          </p:nvPr>
        </p:nvSpPr>
        <p:spPr>
          <a:xfrm>
            <a:off x="7992001" y="3906000"/>
            <a:ext cx="3600000" cy="225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431999" y="1656000"/>
            <a:ext cx="3600000" cy="1440000"/>
          </a:xfrm>
          <a:solidFill>
            <a:schemeClr val="accent4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8"/>
          </p:nvPr>
        </p:nvSpPr>
        <p:spPr>
          <a:xfrm>
            <a:off x="4212000" y="1656000"/>
            <a:ext cx="3600000" cy="1440000"/>
          </a:xfrm>
          <a:solidFill>
            <a:schemeClr val="accent4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9"/>
          </p:nvPr>
        </p:nvSpPr>
        <p:spPr>
          <a:xfrm>
            <a:off x="7992001" y="1655999"/>
            <a:ext cx="3600000" cy="1440000"/>
          </a:xfrm>
          <a:solidFill>
            <a:schemeClr val="accent4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33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549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1988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3200" cy="6858000"/>
          </a:xfrm>
          <a:solidFill>
            <a:schemeClr val="tx2"/>
          </a:solidFill>
        </p:spPr>
        <p:txBody>
          <a:bodyPr anchor="ctr"/>
          <a:lstStyle>
            <a:lvl1pPr algn="ctr">
              <a:defRPr sz="6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561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bschlussfoli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07" y="-20267"/>
            <a:ext cx="9913568" cy="68730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1656000"/>
            <a:ext cx="11160000" cy="9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000" y="4797152"/>
            <a:ext cx="6313659" cy="1358848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8" descr="logo-grün.png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435" y="5796000"/>
            <a:ext cx="154460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2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2" descr="logo-grün.png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262" y="5957669"/>
            <a:ext cx="1544774" cy="360040"/>
          </a:xfrm>
          <a:prstGeom prst="rect">
            <a:avLst/>
          </a:prstGeom>
        </p:spPr>
      </p:pic>
      <p:sp>
        <p:nvSpPr>
          <p:cNvPr id="8" name="Abgerundetes Rechteck 7"/>
          <p:cNvSpPr/>
          <p:nvPr userDrawn="1"/>
        </p:nvSpPr>
        <p:spPr>
          <a:xfrm>
            <a:off x="5469164" y="2953519"/>
            <a:ext cx="6120000" cy="2340000"/>
          </a:xfrm>
          <a:custGeom>
            <a:avLst/>
            <a:gdLst>
              <a:gd name="connsiteX0" fmla="*/ 0 w 5400000"/>
              <a:gd name="connsiteY0" fmla="*/ 420008 h 2520000"/>
              <a:gd name="connsiteX1" fmla="*/ 420008 w 5400000"/>
              <a:gd name="connsiteY1" fmla="*/ 0 h 2520000"/>
              <a:gd name="connsiteX2" fmla="*/ 4979992 w 5400000"/>
              <a:gd name="connsiteY2" fmla="*/ 0 h 2520000"/>
              <a:gd name="connsiteX3" fmla="*/ 5400000 w 5400000"/>
              <a:gd name="connsiteY3" fmla="*/ 420008 h 2520000"/>
              <a:gd name="connsiteX4" fmla="*/ 5400000 w 5400000"/>
              <a:gd name="connsiteY4" fmla="*/ 2099992 h 2520000"/>
              <a:gd name="connsiteX5" fmla="*/ 4979992 w 5400000"/>
              <a:gd name="connsiteY5" fmla="*/ 2520000 h 2520000"/>
              <a:gd name="connsiteX6" fmla="*/ 420008 w 5400000"/>
              <a:gd name="connsiteY6" fmla="*/ 2520000 h 2520000"/>
              <a:gd name="connsiteX7" fmla="*/ 0 w 5400000"/>
              <a:gd name="connsiteY7" fmla="*/ 2099992 h 2520000"/>
              <a:gd name="connsiteX8" fmla="*/ 0 w 5400000"/>
              <a:gd name="connsiteY8" fmla="*/ 420008 h 2520000"/>
              <a:gd name="connsiteX0" fmla="*/ 0 w 5400000"/>
              <a:gd name="connsiteY0" fmla="*/ 2099992 h 2520000"/>
              <a:gd name="connsiteX1" fmla="*/ 420008 w 5400000"/>
              <a:gd name="connsiteY1" fmla="*/ 0 h 2520000"/>
              <a:gd name="connsiteX2" fmla="*/ 4979992 w 5400000"/>
              <a:gd name="connsiteY2" fmla="*/ 0 h 2520000"/>
              <a:gd name="connsiteX3" fmla="*/ 5400000 w 5400000"/>
              <a:gd name="connsiteY3" fmla="*/ 420008 h 2520000"/>
              <a:gd name="connsiteX4" fmla="*/ 5400000 w 5400000"/>
              <a:gd name="connsiteY4" fmla="*/ 2099992 h 2520000"/>
              <a:gd name="connsiteX5" fmla="*/ 4979992 w 5400000"/>
              <a:gd name="connsiteY5" fmla="*/ 2520000 h 2520000"/>
              <a:gd name="connsiteX6" fmla="*/ 420008 w 5400000"/>
              <a:gd name="connsiteY6" fmla="*/ 2520000 h 2520000"/>
              <a:gd name="connsiteX7" fmla="*/ 0 w 5400000"/>
              <a:gd name="connsiteY7" fmla="*/ 2099992 h 2520000"/>
              <a:gd name="connsiteX0" fmla="*/ 0 w 5400000"/>
              <a:gd name="connsiteY0" fmla="*/ 2099992 h 2520000"/>
              <a:gd name="connsiteX1" fmla="*/ 559 w 5400000"/>
              <a:gd name="connsiteY1" fmla="*/ 0 h 2520000"/>
              <a:gd name="connsiteX2" fmla="*/ 4979992 w 5400000"/>
              <a:gd name="connsiteY2" fmla="*/ 0 h 2520000"/>
              <a:gd name="connsiteX3" fmla="*/ 5400000 w 5400000"/>
              <a:gd name="connsiteY3" fmla="*/ 420008 h 2520000"/>
              <a:gd name="connsiteX4" fmla="*/ 5400000 w 5400000"/>
              <a:gd name="connsiteY4" fmla="*/ 2099992 h 2520000"/>
              <a:gd name="connsiteX5" fmla="*/ 4979992 w 5400000"/>
              <a:gd name="connsiteY5" fmla="*/ 2520000 h 2520000"/>
              <a:gd name="connsiteX6" fmla="*/ 420008 w 5400000"/>
              <a:gd name="connsiteY6" fmla="*/ 2520000 h 2520000"/>
              <a:gd name="connsiteX7" fmla="*/ 0 w 5400000"/>
              <a:gd name="connsiteY7" fmla="*/ 2099992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000" h="2520000">
                <a:moveTo>
                  <a:pt x="0" y="2099992"/>
                </a:moveTo>
                <a:cubicBezTo>
                  <a:pt x="186" y="1399995"/>
                  <a:pt x="373" y="699997"/>
                  <a:pt x="559" y="0"/>
                </a:cubicBezTo>
                <a:lnTo>
                  <a:pt x="4979992" y="0"/>
                </a:lnTo>
                <a:cubicBezTo>
                  <a:pt x="5211956" y="0"/>
                  <a:pt x="5400000" y="188044"/>
                  <a:pt x="5400000" y="420008"/>
                </a:cubicBezTo>
                <a:lnTo>
                  <a:pt x="5400000" y="2099992"/>
                </a:lnTo>
                <a:cubicBezTo>
                  <a:pt x="5400000" y="2331956"/>
                  <a:pt x="5211956" y="2520000"/>
                  <a:pt x="4979992" y="2520000"/>
                </a:cubicBezTo>
                <a:lnTo>
                  <a:pt x="420008" y="2520000"/>
                </a:lnTo>
                <a:cubicBezTo>
                  <a:pt x="188044" y="2520000"/>
                  <a:pt x="0" y="2331956"/>
                  <a:pt x="0" y="20999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69164" y="2953519"/>
            <a:ext cx="6120000" cy="1627609"/>
          </a:xfrm>
        </p:spPr>
        <p:txBody>
          <a:bodyPr lIns="252000" tIns="72000" rIns="252000" bIns="72000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69164" y="4590653"/>
            <a:ext cx="6120000" cy="702866"/>
          </a:xfrm>
        </p:spPr>
        <p:txBody>
          <a:bodyPr lIns="252000" tIns="72000" rIns="252000" bIns="72000">
            <a:no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432000" y="6071488"/>
            <a:ext cx="4104456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anose="020B0604020202020204" pitchFamily="34" charset="-128"/>
                <a:cs typeface="Arial" panose="020B0604020202020204" pitchFamily="34" charset="-128"/>
              </a:rPr>
              <a:t>Innovations for a </a:t>
            </a:r>
            <a:r>
              <a:rPr lang="de-DE" sz="1600" b="1" dirty="0" err="1">
                <a:solidFill>
                  <a:schemeClr val="bg1"/>
                </a:solidFill>
                <a:latin typeface="Arial" panose="020B0604020202020204" pitchFamily="34" charset="-128"/>
                <a:cs typeface="Arial" panose="020B0604020202020204" pitchFamily="34" charset="-128"/>
              </a:rPr>
              <a:t>better</a:t>
            </a: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-128"/>
                <a:cs typeface="Arial" panose="020B0604020202020204" pitchFamily="34" charset="-128"/>
              </a:rPr>
              <a:t> </a:t>
            </a:r>
            <a:r>
              <a:rPr lang="de-DE" sz="1600" b="1" dirty="0" err="1">
                <a:solidFill>
                  <a:schemeClr val="bg1"/>
                </a:solidFill>
                <a:latin typeface="Arial" panose="020B0604020202020204" pitchFamily="34" charset="-128"/>
                <a:cs typeface="Arial" panose="020B0604020202020204" pitchFamily="34" charset="-128"/>
              </a:rPr>
              <a:t>world</a:t>
            </a:r>
            <a:r>
              <a:rPr lang="de-DE" sz="1600" b="0" dirty="0">
                <a:solidFill>
                  <a:schemeClr val="bg1"/>
                </a:solidFill>
                <a:latin typeface="Arial" panose="020B0604020202020204" pitchFamily="34" charset="-128"/>
                <a:cs typeface="Arial" panose="020B0604020202020204" pitchFamily="34" charset="-128"/>
              </a:rPr>
              <a:t>.</a:t>
            </a:r>
            <a:endParaRPr lang="de-DE" sz="1600" dirty="0">
              <a:solidFill>
                <a:schemeClr val="bg1"/>
              </a:solidFill>
              <a:latin typeface="Arial" panose="020B0604020202020204" pitchFamily="34" charset="-128"/>
              <a:cs typeface="Arial" panose="020B0604020202020204" pitchFamily="34" charset="-128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4"/>
          <a:stretch/>
        </p:blipFill>
        <p:spPr>
          <a:xfrm rot="10800000">
            <a:off x="784378" y="-1"/>
            <a:ext cx="4684786" cy="44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1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188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31999" y="1656000"/>
            <a:ext cx="5400000" cy="450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6192000" y="1656000"/>
            <a:ext cx="5400000" cy="450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18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31999" y="1656000"/>
            <a:ext cx="3600000" cy="450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4212000" y="1662113"/>
            <a:ext cx="3600000" cy="450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7992001" y="1656000"/>
            <a:ext cx="3600000" cy="450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19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0661035" y="6378634"/>
            <a:ext cx="1152128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274638"/>
            <a:ext cx="5400000" cy="90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31999" y="1656000"/>
            <a:ext cx="5400000" cy="450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Bild 7" descr="logo-grü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896" y="6543472"/>
            <a:ext cx="741103" cy="172729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097588" y="0"/>
            <a:ext cx="6097587" cy="6858000"/>
          </a:xfrm>
          <a:solidFill>
            <a:schemeClr val="accent4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6205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zwei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0661035" y="6378634"/>
            <a:ext cx="1152128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274638"/>
            <a:ext cx="5400000" cy="90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31999" y="1656000"/>
            <a:ext cx="5400000" cy="450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Bild 7" descr="logo-grü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896" y="6543472"/>
            <a:ext cx="741103" cy="172729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097588" y="0"/>
            <a:ext cx="6097587" cy="3430800"/>
          </a:xfrm>
          <a:solidFill>
            <a:schemeClr val="accent4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6097588" y="3427200"/>
            <a:ext cx="6097587" cy="3430800"/>
          </a:xfrm>
          <a:solidFill>
            <a:schemeClr val="accent4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7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drei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0661035" y="6378634"/>
            <a:ext cx="1152128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274638"/>
            <a:ext cx="5400000" cy="90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31999" y="1656000"/>
            <a:ext cx="5400000" cy="450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Bild 7" descr="logo-grü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896" y="6543472"/>
            <a:ext cx="741103" cy="172729"/>
          </a:xfrm>
          <a:prstGeom prst="rect">
            <a:avLst/>
          </a:prstGeom>
        </p:spPr>
      </p:pic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097588" y="0"/>
            <a:ext cx="6097587" cy="2286000"/>
          </a:xfrm>
          <a:solidFill>
            <a:schemeClr val="accent4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6097588" y="2286000"/>
            <a:ext cx="6097587" cy="2286000"/>
          </a:xfrm>
          <a:solidFill>
            <a:schemeClr val="accent4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6"/>
          </p:nvPr>
        </p:nvSpPr>
        <p:spPr>
          <a:xfrm>
            <a:off x="6097588" y="4572000"/>
            <a:ext cx="6097587" cy="2286000"/>
          </a:xfrm>
          <a:solidFill>
            <a:schemeClr val="accent4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3912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und Bild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00" y="2780928"/>
            <a:ext cx="11160000" cy="90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31999" y="3906000"/>
            <a:ext cx="5400000" cy="225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6192000" y="3906000"/>
            <a:ext cx="5400000" cy="225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3200" cy="2520000"/>
          </a:xfrm>
          <a:solidFill>
            <a:schemeClr val="accent4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7751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2000" y="274638"/>
            <a:ext cx="1116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656000"/>
            <a:ext cx="11160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96987" y="6561368"/>
            <a:ext cx="79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Pet food. Basic introduction.</a:t>
            </a:r>
            <a:endParaRPr lang="de-DE" dirty="0"/>
          </a:p>
        </p:txBody>
      </p:sp>
      <p:pic>
        <p:nvPicPr>
          <p:cNvPr id="7" name="Bild 7" descr="logo-grün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897" y="6543472"/>
            <a:ext cx="741103" cy="172729"/>
          </a:xfrm>
          <a:prstGeom prst="rect">
            <a:avLst/>
          </a:prstGeom>
        </p:spPr>
      </p:pic>
      <p:sp>
        <p:nvSpPr>
          <p:cNvPr id="9" name="Foliennummernplatzhalter 5"/>
          <p:cNvSpPr txBox="1">
            <a:spLocks/>
          </p:cNvSpPr>
          <p:nvPr/>
        </p:nvSpPr>
        <p:spPr>
          <a:xfrm>
            <a:off x="432000" y="6561368"/>
            <a:ext cx="328274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b="1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35AEB7-50D1-40EE-AFE7-1590608C1BD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6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50" r:id="rId3"/>
    <p:sldLayoutId id="2147483656" r:id="rId4"/>
    <p:sldLayoutId id="2147483657" r:id="rId5"/>
    <p:sldLayoutId id="2147483659" r:id="rId6"/>
    <p:sldLayoutId id="2147483675" r:id="rId7"/>
    <p:sldLayoutId id="2147483676" r:id="rId8"/>
    <p:sldLayoutId id="2147483661" r:id="rId9"/>
    <p:sldLayoutId id="2147483674" r:id="rId10"/>
    <p:sldLayoutId id="2147483654" r:id="rId11"/>
    <p:sldLayoutId id="2147483655" r:id="rId12"/>
    <p:sldLayoutId id="2147483677" r:id="rId13"/>
    <p:sldLayoutId id="2147483658" r:id="rId1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300"/>
        </a:spcAft>
        <a:buFontTx/>
        <a:buNone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000" indent="-180000" algn="l" defTabSz="914400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0000" indent="-180000" algn="l" defTabSz="914400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indent="-180000" algn="l" defTabSz="914400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0000" indent="-180000" algn="l" defTabSz="914400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20000" indent="-180000" algn="l" defTabSz="914400" rtl="0" eaLnBrk="1" latinLnBrk="0" hangingPunct="1"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720000" indent="-180000" algn="l" defTabSz="914400" rtl="0" eaLnBrk="1" latinLnBrk="0" hangingPunct="1"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720000" indent="-180000" algn="l" defTabSz="914400" rtl="0" eaLnBrk="1" latinLnBrk="0" hangingPunct="1"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720000" indent="-180000" algn="l" defTabSz="914400" rtl="0" eaLnBrk="1" latinLnBrk="0" hangingPunct="1"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jgICSzy3jE" TargetMode="External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7.emf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box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Pet foods. </a:t>
            </a:r>
            <a:br>
              <a:rPr lang="en-US" dirty="0"/>
            </a:br>
            <a:r>
              <a:rPr lang="en-US" b="0" dirty="0"/>
              <a:t>Basic introduction.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DEE4869-99CA-44AF-9C2D-9C07FBDA33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93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/>
              <a:t>Petfood</a:t>
            </a:r>
            <a:r>
              <a:rPr lang="en-US" altLang="de-DE" dirty="0"/>
              <a:t> typical ingredients.</a:t>
            </a:r>
          </a:p>
        </p:txBody>
      </p:sp>
      <p:sp>
        <p:nvSpPr>
          <p:cNvPr id="61443" name="Inhaltsplatzhalter 2"/>
          <p:cNvSpPr>
            <a:spLocks noGrp="1"/>
          </p:cNvSpPr>
          <p:nvPr>
            <p:ph idx="1"/>
          </p:nvPr>
        </p:nvSpPr>
        <p:spPr>
          <a:xfrm>
            <a:off x="432000" y="1449280"/>
            <a:ext cx="11160000" cy="4500000"/>
          </a:xfrm>
        </p:spPr>
        <p:txBody>
          <a:bodyPr/>
          <a:lstStyle/>
          <a:p>
            <a:pPr marL="230188" indent="-230188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b="1" dirty="0"/>
              <a:t>Cereals and cereal by-products</a:t>
            </a:r>
            <a:br>
              <a:rPr lang="en-US" altLang="de-DE" dirty="0"/>
            </a:br>
            <a:r>
              <a:rPr lang="en-US" altLang="de-DE" dirty="0"/>
              <a:t>Whole cereals such as wheat, oat, corn or barley, wheat milling byproduct meals, broken rice, etc. </a:t>
            </a:r>
          </a:p>
          <a:p>
            <a:pPr marL="230188" indent="-230188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de-DE" sz="900" dirty="0"/>
          </a:p>
          <a:p>
            <a:pPr marL="230188" indent="-230188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b="1" dirty="0"/>
              <a:t>Meat and meat by-product meal, fish meal</a:t>
            </a:r>
            <a:br>
              <a:rPr lang="en-US" altLang="de-DE" dirty="0"/>
            </a:br>
            <a:r>
              <a:rPr lang="en-US" altLang="de-DE" dirty="0"/>
              <a:t>a large variety of byproducts from the meat and fish processing industry</a:t>
            </a:r>
          </a:p>
          <a:p>
            <a:pPr marL="230188" indent="-230188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de-DE" sz="900" dirty="0"/>
          </a:p>
          <a:p>
            <a:pPr marL="230188" indent="-230188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b="1" dirty="0"/>
              <a:t>Vegetable proteins</a:t>
            </a:r>
            <a:br>
              <a:rPr lang="en-US" altLang="de-DE" b="1" dirty="0"/>
            </a:br>
            <a:r>
              <a:rPr lang="en-US" altLang="de-DE" dirty="0"/>
              <a:t>Corn gluten meal, soy bean meal, sunflower press cake, wheat gluten, pea protein, etc.</a:t>
            </a:r>
          </a:p>
          <a:p>
            <a:pPr marL="230188" indent="-230188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de-DE" sz="900" dirty="0"/>
          </a:p>
          <a:p>
            <a:pPr marL="230188" indent="-230188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b="1" dirty="0"/>
              <a:t>Animal and vegetable oils</a:t>
            </a:r>
            <a:br>
              <a:rPr lang="en-US" altLang="de-DE" dirty="0"/>
            </a:br>
            <a:r>
              <a:rPr lang="en-US" altLang="de-DE" dirty="0"/>
              <a:t>Beef and poultry fats from animal rendering and from the vegetable oil industry, whole oil seeds, etc.</a:t>
            </a:r>
            <a:br>
              <a:rPr lang="en-US" altLang="de-DE" dirty="0"/>
            </a:br>
            <a:endParaRPr lang="en-US" altLang="de-DE" sz="900" dirty="0"/>
          </a:p>
          <a:p>
            <a:pPr marL="230188" indent="-230188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b="1" dirty="0"/>
              <a:t>Functional ingredients</a:t>
            </a:r>
            <a:br>
              <a:rPr lang="en-US" altLang="de-DE" b="1" dirty="0"/>
            </a:br>
            <a:r>
              <a:rPr lang="en-US" altLang="de-DE" dirty="0"/>
              <a:t>Dietary fibers for bowel conditioning, humectants and sugars for regulation of water activity, mineral and organic                      acids for pH correction</a:t>
            </a:r>
            <a:br>
              <a:rPr lang="en-US" altLang="de-DE" dirty="0"/>
            </a:br>
            <a:endParaRPr lang="en-US" altLang="de-DE" sz="900" dirty="0"/>
          </a:p>
          <a:p>
            <a:pPr marL="230188" indent="-230188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b="1" dirty="0"/>
              <a:t>Flavors and Colors</a:t>
            </a:r>
            <a:br>
              <a:rPr lang="en-US" altLang="de-DE" b="1" dirty="0"/>
            </a:br>
            <a:r>
              <a:rPr lang="en-US" altLang="de-DE" dirty="0" err="1"/>
              <a:t>Palatants</a:t>
            </a:r>
            <a:r>
              <a:rPr lang="en-US" altLang="de-DE" dirty="0"/>
              <a:t> such as hydrolyzed meat and meat byproducts,</a:t>
            </a:r>
            <a:r>
              <a:rPr lang="en-US" altLang="de-DE" b="1" dirty="0"/>
              <a:t> </a:t>
            </a:r>
            <a:r>
              <a:rPr lang="en-US" altLang="de-DE" dirty="0"/>
              <a:t>natural and synthetic food colors</a:t>
            </a:r>
            <a:br>
              <a:rPr lang="en-US" altLang="de-DE" dirty="0"/>
            </a:br>
            <a:endParaRPr lang="en-US" altLang="de-DE" sz="900" b="1" dirty="0"/>
          </a:p>
          <a:p>
            <a:pPr marL="230188" indent="-230188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b="1" dirty="0"/>
              <a:t>Vitamins, probiotics and minerals</a:t>
            </a:r>
            <a:br>
              <a:rPr lang="en-US" altLang="de-DE" b="1" dirty="0"/>
            </a:br>
            <a:r>
              <a:rPr lang="en-US" altLang="de-DE" dirty="0"/>
              <a:t>Vitamin and mineral premixes, pre- and pro-biotics, enzymes, plant extracts, etc.</a:t>
            </a:r>
          </a:p>
          <a:p>
            <a:pPr eaLnBrk="1" hangingPunct="1"/>
            <a:endParaRPr lang="en-US" altLang="de-DE" sz="16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2576B4-76C6-4D1D-873C-B3925737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355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Powder to kibble – dissolution of ingredients.</a:t>
            </a:r>
          </a:p>
        </p:txBody>
      </p:sp>
      <p:sp>
        <p:nvSpPr>
          <p:cNvPr id="62471" name="Rectangle 12"/>
          <p:cNvSpPr>
            <a:spLocks noGrp="1" noChangeArrowheads="1"/>
          </p:cNvSpPr>
          <p:nvPr>
            <p:ph idx="1"/>
          </p:nvPr>
        </p:nvSpPr>
        <p:spPr>
          <a:xfrm>
            <a:off x="432000" y="1656000"/>
            <a:ext cx="5305547" cy="45000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de-DE" b="1" dirty="0">
                <a:solidFill>
                  <a:schemeClr val="bg2"/>
                </a:solidFill>
              </a:rPr>
              <a:t>Main components</a:t>
            </a:r>
          </a:p>
          <a:p>
            <a:pPr eaLnBrk="1" hangingPunct="1"/>
            <a:r>
              <a:rPr lang="en-US" altLang="de-DE" dirty="0"/>
              <a:t>Cereals or cereal byproducts</a:t>
            </a:r>
          </a:p>
          <a:p>
            <a:pPr eaLnBrk="1" hangingPunct="1"/>
            <a:r>
              <a:rPr lang="en-US" altLang="de-DE" dirty="0"/>
              <a:t>Meat and meat by-products</a:t>
            </a:r>
          </a:p>
          <a:p>
            <a:pPr eaLnBrk="1" hangingPunct="1"/>
            <a:endParaRPr lang="en-US" altLang="de-DE" sz="900" dirty="0"/>
          </a:p>
          <a:p>
            <a:pPr eaLnBrk="1" hangingPunct="1">
              <a:buFont typeface="Wingdings" pitchFamily="2" charset="2"/>
              <a:buChar char="à"/>
            </a:pPr>
            <a:r>
              <a:rPr lang="en-US" altLang="de-DE" dirty="0"/>
              <a:t>Fine grinding and dissolution of macromolecules by </a:t>
            </a:r>
            <a:br>
              <a:rPr lang="en-US" altLang="de-DE" dirty="0"/>
            </a:br>
            <a:r>
              <a:rPr lang="en-US" altLang="de-DE" dirty="0"/>
              <a:t>    thermo-mechanical extrusion process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en-US" altLang="de-DE" dirty="0"/>
              <a:t>Shaping and cutting into a specific shape upon </a:t>
            </a:r>
            <a:br>
              <a:rPr lang="en-US" altLang="de-DE" dirty="0"/>
            </a:br>
            <a:r>
              <a:rPr lang="en-US" altLang="de-DE" dirty="0"/>
              <a:t>    expanding through die plate</a:t>
            </a:r>
          </a:p>
          <a:p>
            <a:pPr eaLnBrk="1" hangingPunct="1"/>
            <a:endParaRPr lang="en-US" altLang="de-DE" dirty="0"/>
          </a:p>
          <a:p>
            <a:r>
              <a:rPr lang="en-US" altLang="de-DE" b="1" dirty="0">
                <a:solidFill>
                  <a:schemeClr val="bg2"/>
                </a:solidFill>
              </a:rPr>
              <a:t>Example</a:t>
            </a:r>
          </a:p>
          <a:p>
            <a:pPr eaLnBrk="1" hangingPunct="1"/>
            <a:r>
              <a:rPr lang="en-US" altLang="de-DE" dirty="0"/>
              <a:t>High fat chicken byproduct meal directly from rendering plant, containing sinews, bones, beaks, etc., fat content    20-25%.</a:t>
            </a:r>
            <a:br>
              <a:rPr lang="en-US" altLang="de-DE" dirty="0"/>
            </a:br>
            <a:endParaRPr lang="en-US" altLang="de-DE" sz="1050" dirty="0"/>
          </a:p>
          <a:p>
            <a:pPr eaLnBrk="1" hangingPunct="1"/>
            <a:r>
              <a:rPr lang="en-US" altLang="de-DE" dirty="0"/>
              <a:t>Picture showing same raw material but mixed with whole cereal grains, ground and extruded into dry expanded </a:t>
            </a:r>
            <a:r>
              <a:rPr lang="en-US" altLang="de-DE" dirty="0" err="1"/>
              <a:t>petfood</a:t>
            </a:r>
            <a:r>
              <a:rPr lang="en-US" altLang="de-DE" dirty="0"/>
              <a:t> kibble.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18FE05-23DF-4185-A53C-08D2CE96C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pic>
        <p:nvPicPr>
          <p:cNvPr id="62468" name="Picture 3" descr="raw mate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37" y="3914775"/>
            <a:ext cx="2690983" cy="2305050"/>
          </a:xfrm>
          <a:custGeom>
            <a:avLst/>
            <a:gdLst>
              <a:gd name="connsiteX0" fmla="*/ 252153 w 2662229"/>
              <a:gd name="connsiteY0" fmla="*/ 0 h 1512888"/>
              <a:gd name="connsiteX1" fmla="*/ 2410044 w 2662229"/>
              <a:gd name="connsiteY1" fmla="*/ 0 h 1512888"/>
              <a:gd name="connsiteX2" fmla="*/ 2662197 w 2662229"/>
              <a:gd name="connsiteY2" fmla="*/ 252153 h 1512888"/>
              <a:gd name="connsiteX3" fmla="*/ 2662197 w 2662229"/>
              <a:gd name="connsiteY3" fmla="*/ 662620 h 1512888"/>
              <a:gd name="connsiteX4" fmla="*/ 2662229 w 2662229"/>
              <a:gd name="connsiteY4" fmla="*/ 662620 h 1512888"/>
              <a:gd name="connsiteX5" fmla="*/ 2662229 w 2662229"/>
              <a:gd name="connsiteY5" fmla="*/ 1512888 h 1512888"/>
              <a:gd name="connsiteX6" fmla="*/ 2410044 w 2662229"/>
              <a:gd name="connsiteY6" fmla="*/ 1512888 h 1512888"/>
              <a:gd name="connsiteX7" fmla="*/ 1769374 w 2662229"/>
              <a:gd name="connsiteY7" fmla="*/ 1512888 h 1512888"/>
              <a:gd name="connsiteX8" fmla="*/ 252153 w 2662229"/>
              <a:gd name="connsiteY8" fmla="*/ 1512888 h 1512888"/>
              <a:gd name="connsiteX9" fmla="*/ 0 w 2662229"/>
              <a:gd name="connsiteY9" fmla="*/ 1260735 h 1512888"/>
              <a:gd name="connsiteX10" fmla="*/ 0 w 2662229"/>
              <a:gd name="connsiteY10" fmla="*/ 252153 h 1512888"/>
              <a:gd name="connsiteX11" fmla="*/ 252153 w 2662229"/>
              <a:gd name="connsiteY11" fmla="*/ 0 h 151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2229" h="1512888">
                <a:moveTo>
                  <a:pt x="252153" y="0"/>
                </a:moveTo>
                <a:lnTo>
                  <a:pt x="2410044" y="0"/>
                </a:lnTo>
                <a:cubicBezTo>
                  <a:pt x="2549304" y="0"/>
                  <a:pt x="2662197" y="112893"/>
                  <a:pt x="2662197" y="252153"/>
                </a:cubicBezTo>
                <a:lnTo>
                  <a:pt x="2662197" y="662620"/>
                </a:lnTo>
                <a:lnTo>
                  <a:pt x="2662229" y="662620"/>
                </a:lnTo>
                <a:lnTo>
                  <a:pt x="2662229" y="1512888"/>
                </a:lnTo>
                <a:lnTo>
                  <a:pt x="2410044" y="1512888"/>
                </a:lnTo>
                <a:lnTo>
                  <a:pt x="1769374" y="1512888"/>
                </a:lnTo>
                <a:lnTo>
                  <a:pt x="252153" y="1512888"/>
                </a:lnTo>
                <a:cubicBezTo>
                  <a:pt x="112893" y="1512888"/>
                  <a:pt x="0" y="1399995"/>
                  <a:pt x="0" y="1260735"/>
                </a:cubicBezTo>
                <a:lnTo>
                  <a:pt x="0" y="252153"/>
                </a:lnTo>
                <a:cubicBezTo>
                  <a:pt x="0" y="112893"/>
                  <a:pt x="112893" y="0"/>
                  <a:pt x="252153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 descr="petfood chunks1, 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290" y="3910710"/>
            <a:ext cx="2690985" cy="2305050"/>
          </a:xfrm>
          <a:custGeom>
            <a:avLst/>
            <a:gdLst>
              <a:gd name="connsiteX0" fmla="*/ 251888 w 2688867"/>
              <a:gd name="connsiteY0" fmla="*/ 0 h 1511795"/>
              <a:gd name="connsiteX1" fmla="*/ 2436979 w 2688867"/>
              <a:gd name="connsiteY1" fmla="*/ 0 h 1511795"/>
              <a:gd name="connsiteX2" fmla="*/ 2688867 w 2688867"/>
              <a:gd name="connsiteY2" fmla="*/ 251888 h 1511795"/>
              <a:gd name="connsiteX3" fmla="*/ 2688867 w 2688867"/>
              <a:gd name="connsiteY3" fmla="*/ 1259412 h 1511795"/>
              <a:gd name="connsiteX4" fmla="*/ 2436979 w 2688867"/>
              <a:gd name="connsiteY4" fmla="*/ 1511300 h 1511795"/>
              <a:gd name="connsiteX5" fmla="*/ 878590 w 2688867"/>
              <a:gd name="connsiteY5" fmla="*/ 1511300 h 1511795"/>
              <a:gd name="connsiteX6" fmla="*/ 878590 w 2688867"/>
              <a:gd name="connsiteY6" fmla="*/ 1511795 h 1511795"/>
              <a:gd name="connsiteX7" fmla="*/ 1680 w 2688867"/>
              <a:gd name="connsiteY7" fmla="*/ 1511795 h 1511795"/>
              <a:gd name="connsiteX8" fmla="*/ 1680 w 2688867"/>
              <a:gd name="connsiteY8" fmla="*/ 1267734 h 1511795"/>
              <a:gd name="connsiteX9" fmla="*/ 0 w 2688867"/>
              <a:gd name="connsiteY9" fmla="*/ 1259412 h 1511795"/>
              <a:gd name="connsiteX10" fmla="*/ 0 w 2688867"/>
              <a:gd name="connsiteY10" fmla="*/ 251888 h 1511795"/>
              <a:gd name="connsiteX11" fmla="*/ 251888 w 2688867"/>
              <a:gd name="connsiteY11" fmla="*/ 0 h 151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8867" h="1511795">
                <a:moveTo>
                  <a:pt x="251888" y="0"/>
                </a:moveTo>
                <a:lnTo>
                  <a:pt x="2436979" y="0"/>
                </a:lnTo>
                <a:cubicBezTo>
                  <a:pt x="2576093" y="0"/>
                  <a:pt x="2688867" y="112774"/>
                  <a:pt x="2688867" y="251888"/>
                </a:cubicBezTo>
                <a:lnTo>
                  <a:pt x="2688867" y="1259412"/>
                </a:lnTo>
                <a:cubicBezTo>
                  <a:pt x="2688867" y="1398526"/>
                  <a:pt x="2576093" y="1511300"/>
                  <a:pt x="2436979" y="1511300"/>
                </a:cubicBezTo>
                <a:lnTo>
                  <a:pt x="878590" y="1511300"/>
                </a:lnTo>
                <a:lnTo>
                  <a:pt x="878590" y="1511795"/>
                </a:lnTo>
                <a:lnTo>
                  <a:pt x="1680" y="1511795"/>
                </a:lnTo>
                <a:lnTo>
                  <a:pt x="1680" y="1267734"/>
                </a:lnTo>
                <a:lnTo>
                  <a:pt x="0" y="1259412"/>
                </a:lnTo>
                <a:lnTo>
                  <a:pt x="0" y="251888"/>
                </a:lnTo>
                <a:cubicBezTo>
                  <a:pt x="0" y="112774"/>
                  <a:pt x="112774" y="0"/>
                  <a:pt x="251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800px-Wheat_close-up">
            <a:extLst>
              <a:ext uri="{FF2B5EF4-FFF2-40B4-BE49-F238E27FC236}">
                <a16:creationId xmlns:a16="http://schemas.microsoft.com/office/drawing/2014/main" id="{21D46697-CD98-4BDA-BEFC-B9515E612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6218423" y="1686260"/>
            <a:ext cx="2662229" cy="1512888"/>
          </a:xfrm>
          <a:custGeom>
            <a:avLst/>
            <a:gdLst>
              <a:gd name="connsiteX0" fmla="*/ 252153 w 2662229"/>
              <a:gd name="connsiteY0" fmla="*/ 0 h 1512888"/>
              <a:gd name="connsiteX1" fmla="*/ 2410044 w 2662229"/>
              <a:gd name="connsiteY1" fmla="*/ 0 h 1512888"/>
              <a:gd name="connsiteX2" fmla="*/ 2662197 w 2662229"/>
              <a:gd name="connsiteY2" fmla="*/ 252153 h 1512888"/>
              <a:gd name="connsiteX3" fmla="*/ 2662197 w 2662229"/>
              <a:gd name="connsiteY3" fmla="*/ 662620 h 1512888"/>
              <a:gd name="connsiteX4" fmla="*/ 2662229 w 2662229"/>
              <a:gd name="connsiteY4" fmla="*/ 662620 h 1512888"/>
              <a:gd name="connsiteX5" fmla="*/ 2662229 w 2662229"/>
              <a:gd name="connsiteY5" fmla="*/ 1512888 h 1512888"/>
              <a:gd name="connsiteX6" fmla="*/ 2410044 w 2662229"/>
              <a:gd name="connsiteY6" fmla="*/ 1512888 h 1512888"/>
              <a:gd name="connsiteX7" fmla="*/ 1769374 w 2662229"/>
              <a:gd name="connsiteY7" fmla="*/ 1512888 h 1512888"/>
              <a:gd name="connsiteX8" fmla="*/ 252153 w 2662229"/>
              <a:gd name="connsiteY8" fmla="*/ 1512888 h 1512888"/>
              <a:gd name="connsiteX9" fmla="*/ 0 w 2662229"/>
              <a:gd name="connsiteY9" fmla="*/ 1260735 h 1512888"/>
              <a:gd name="connsiteX10" fmla="*/ 0 w 2662229"/>
              <a:gd name="connsiteY10" fmla="*/ 252153 h 1512888"/>
              <a:gd name="connsiteX11" fmla="*/ 252153 w 2662229"/>
              <a:gd name="connsiteY11" fmla="*/ 0 h 151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2229" h="1512888">
                <a:moveTo>
                  <a:pt x="252153" y="0"/>
                </a:moveTo>
                <a:lnTo>
                  <a:pt x="2410044" y="0"/>
                </a:lnTo>
                <a:cubicBezTo>
                  <a:pt x="2549304" y="0"/>
                  <a:pt x="2662197" y="112893"/>
                  <a:pt x="2662197" y="252153"/>
                </a:cubicBezTo>
                <a:lnTo>
                  <a:pt x="2662197" y="662620"/>
                </a:lnTo>
                <a:lnTo>
                  <a:pt x="2662229" y="662620"/>
                </a:lnTo>
                <a:lnTo>
                  <a:pt x="2662229" y="1512888"/>
                </a:lnTo>
                <a:lnTo>
                  <a:pt x="2410044" y="1512888"/>
                </a:lnTo>
                <a:lnTo>
                  <a:pt x="1769374" y="1512888"/>
                </a:lnTo>
                <a:lnTo>
                  <a:pt x="252153" y="1512888"/>
                </a:lnTo>
                <a:cubicBezTo>
                  <a:pt x="112893" y="1512888"/>
                  <a:pt x="0" y="1399995"/>
                  <a:pt x="0" y="1260735"/>
                </a:cubicBezTo>
                <a:lnTo>
                  <a:pt x="0" y="252153"/>
                </a:lnTo>
                <a:cubicBezTo>
                  <a:pt x="0" y="112893"/>
                  <a:pt x="112893" y="0"/>
                  <a:pt x="252153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leischwuerfel">
            <a:extLst>
              <a:ext uri="{FF2B5EF4-FFF2-40B4-BE49-F238E27FC236}">
                <a16:creationId xmlns:a16="http://schemas.microsoft.com/office/drawing/2014/main" id="{62D12AEF-989D-4B72-9268-1B18634DB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" t="-32" r="61"/>
          <a:stretch/>
        </p:blipFill>
        <p:spPr bwMode="auto">
          <a:xfrm>
            <a:off x="8909408" y="1687848"/>
            <a:ext cx="2688867" cy="1511795"/>
          </a:xfrm>
          <a:custGeom>
            <a:avLst/>
            <a:gdLst>
              <a:gd name="connsiteX0" fmla="*/ 251888 w 2688867"/>
              <a:gd name="connsiteY0" fmla="*/ 0 h 1511795"/>
              <a:gd name="connsiteX1" fmla="*/ 2436979 w 2688867"/>
              <a:gd name="connsiteY1" fmla="*/ 0 h 1511795"/>
              <a:gd name="connsiteX2" fmla="*/ 2688867 w 2688867"/>
              <a:gd name="connsiteY2" fmla="*/ 251888 h 1511795"/>
              <a:gd name="connsiteX3" fmla="*/ 2688867 w 2688867"/>
              <a:gd name="connsiteY3" fmla="*/ 1259412 h 1511795"/>
              <a:gd name="connsiteX4" fmla="*/ 2436979 w 2688867"/>
              <a:gd name="connsiteY4" fmla="*/ 1511300 h 1511795"/>
              <a:gd name="connsiteX5" fmla="*/ 878590 w 2688867"/>
              <a:gd name="connsiteY5" fmla="*/ 1511300 h 1511795"/>
              <a:gd name="connsiteX6" fmla="*/ 878590 w 2688867"/>
              <a:gd name="connsiteY6" fmla="*/ 1511795 h 1511795"/>
              <a:gd name="connsiteX7" fmla="*/ 1680 w 2688867"/>
              <a:gd name="connsiteY7" fmla="*/ 1511795 h 1511795"/>
              <a:gd name="connsiteX8" fmla="*/ 1680 w 2688867"/>
              <a:gd name="connsiteY8" fmla="*/ 1267734 h 1511795"/>
              <a:gd name="connsiteX9" fmla="*/ 0 w 2688867"/>
              <a:gd name="connsiteY9" fmla="*/ 1259412 h 1511795"/>
              <a:gd name="connsiteX10" fmla="*/ 0 w 2688867"/>
              <a:gd name="connsiteY10" fmla="*/ 251888 h 1511795"/>
              <a:gd name="connsiteX11" fmla="*/ 251888 w 2688867"/>
              <a:gd name="connsiteY11" fmla="*/ 0 h 151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8867" h="1511795">
                <a:moveTo>
                  <a:pt x="251888" y="0"/>
                </a:moveTo>
                <a:lnTo>
                  <a:pt x="2436979" y="0"/>
                </a:lnTo>
                <a:cubicBezTo>
                  <a:pt x="2576093" y="0"/>
                  <a:pt x="2688867" y="112774"/>
                  <a:pt x="2688867" y="251888"/>
                </a:cubicBezTo>
                <a:lnTo>
                  <a:pt x="2688867" y="1259412"/>
                </a:lnTo>
                <a:cubicBezTo>
                  <a:pt x="2688867" y="1398526"/>
                  <a:pt x="2576093" y="1511300"/>
                  <a:pt x="2436979" y="1511300"/>
                </a:cubicBezTo>
                <a:lnTo>
                  <a:pt x="878590" y="1511300"/>
                </a:lnTo>
                <a:lnTo>
                  <a:pt x="878590" y="1511795"/>
                </a:lnTo>
                <a:lnTo>
                  <a:pt x="1680" y="1511795"/>
                </a:lnTo>
                <a:lnTo>
                  <a:pt x="1680" y="1267734"/>
                </a:lnTo>
                <a:lnTo>
                  <a:pt x="0" y="1259412"/>
                </a:lnTo>
                <a:lnTo>
                  <a:pt x="0" y="251888"/>
                </a:lnTo>
                <a:cubicBezTo>
                  <a:pt x="0" y="112774"/>
                  <a:pt x="112774" y="0"/>
                  <a:pt x="251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37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Overview Modules.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B19A39-6FD1-4FA1-BBE7-0B02716A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pic>
        <p:nvPicPr>
          <p:cNvPr id="42" name="Grafik 96" descr="Eaab_2007_BCTH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09" y="1667778"/>
            <a:ext cx="62420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hteck 5"/>
          <p:cNvSpPr/>
          <p:nvPr/>
        </p:nvSpPr>
        <p:spPr>
          <a:xfrm>
            <a:off x="8011972" y="3541028"/>
            <a:ext cx="69850" cy="71437"/>
          </a:xfrm>
          <a:prstGeom prst="rect">
            <a:avLst/>
          </a:prstGeom>
          <a:solidFill>
            <a:srgbClr val="505050"/>
          </a:solidFill>
          <a:ln w="25400" cap="flat" cmpd="sng" algn="ctr">
            <a:solidFill>
              <a:srgbClr val="F58228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Rechteck 8"/>
          <p:cNvSpPr/>
          <p:nvPr/>
        </p:nvSpPr>
        <p:spPr>
          <a:xfrm>
            <a:off x="6907072" y="3725178"/>
            <a:ext cx="71437" cy="71437"/>
          </a:xfrm>
          <a:prstGeom prst="rect">
            <a:avLst/>
          </a:prstGeom>
          <a:solidFill>
            <a:srgbClr val="505050"/>
          </a:solidFill>
          <a:ln w="25400" cap="flat" cmpd="sng" algn="ctr">
            <a:solidFill>
              <a:srgbClr val="505050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" name="Rechteck 11"/>
          <p:cNvSpPr/>
          <p:nvPr/>
        </p:nvSpPr>
        <p:spPr>
          <a:xfrm>
            <a:off x="4462322" y="4068078"/>
            <a:ext cx="71437" cy="71437"/>
          </a:xfrm>
          <a:prstGeom prst="rect">
            <a:avLst/>
          </a:prstGeom>
          <a:solidFill>
            <a:srgbClr val="505050"/>
          </a:solidFill>
          <a:ln w="25400" cap="flat" cmpd="sng" algn="ctr">
            <a:solidFill>
              <a:srgbClr val="F58228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Rechteck 12"/>
          <p:cNvSpPr/>
          <p:nvPr/>
        </p:nvSpPr>
        <p:spPr>
          <a:xfrm>
            <a:off x="3690797" y="3325128"/>
            <a:ext cx="71437" cy="71437"/>
          </a:xfrm>
          <a:prstGeom prst="rect">
            <a:avLst/>
          </a:prstGeom>
          <a:solidFill>
            <a:srgbClr val="505050"/>
          </a:solidFill>
          <a:ln w="25400" cap="flat" cmpd="sng" algn="ctr">
            <a:solidFill>
              <a:srgbClr val="F58228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7" name="Gerade Verbindung 19"/>
          <p:cNvCxnSpPr>
            <a:endCxn id="43" idx="0"/>
          </p:cNvCxnSpPr>
          <p:nvPr/>
        </p:nvCxnSpPr>
        <p:spPr>
          <a:xfrm rot="5400000">
            <a:off x="7972284" y="2247216"/>
            <a:ext cx="1368425" cy="121920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58228"/>
            </a:solidFill>
            <a:prstDash val="solid"/>
          </a:ln>
          <a:effectLst/>
        </p:spPr>
      </p:cxnSp>
      <p:sp>
        <p:nvSpPr>
          <p:cNvPr id="48" name="Rechteck 34"/>
          <p:cNvSpPr/>
          <p:nvPr/>
        </p:nvSpPr>
        <p:spPr>
          <a:xfrm>
            <a:off x="5798997" y="3541028"/>
            <a:ext cx="71437" cy="71437"/>
          </a:xfrm>
          <a:prstGeom prst="rect">
            <a:avLst/>
          </a:prstGeom>
          <a:solidFill>
            <a:srgbClr val="505050"/>
          </a:solidFill>
          <a:ln w="25400" cap="flat" cmpd="sng" algn="ctr">
            <a:solidFill>
              <a:srgbClr val="F58228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9" name="Gerade Verbindung 36"/>
          <p:cNvCxnSpPr>
            <a:endCxn id="48" idx="0"/>
          </p:cNvCxnSpPr>
          <p:nvPr/>
        </p:nvCxnSpPr>
        <p:spPr>
          <a:xfrm rot="16200000" flipH="1">
            <a:off x="4644884" y="2351991"/>
            <a:ext cx="1368425" cy="10096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58228"/>
            </a:solidFill>
            <a:prstDash val="solid"/>
          </a:ln>
          <a:effectLst/>
        </p:spPr>
      </p:cxnSp>
      <p:cxnSp>
        <p:nvCxnSpPr>
          <p:cNvPr id="50" name="Gerade Verbindung 38"/>
          <p:cNvCxnSpPr>
            <a:endCxn id="46" idx="0"/>
          </p:cNvCxnSpPr>
          <p:nvPr/>
        </p:nvCxnSpPr>
        <p:spPr>
          <a:xfrm rot="16200000" flipH="1">
            <a:off x="2695434" y="2293253"/>
            <a:ext cx="782638" cy="128111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58228"/>
            </a:solidFill>
            <a:prstDash val="solid"/>
          </a:ln>
          <a:effectLst/>
        </p:spPr>
      </p:cxnSp>
      <p:cxnSp>
        <p:nvCxnSpPr>
          <p:cNvPr id="51" name="Gerade Verbindung 39"/>
          <p:cNvCxnSpPr/>
          <p:nvPr/>
        </p:nvCxnSpPr>
        <p:spPr>
          <a:xfrm rot="5400000">
            <a:off x="3155809" y="4188728"/>
            <a:ext cx="1392238" cy="129381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58228"/>
            </a:solidFill>
            <a:prstDash val="solid"/>
          </a:ln>
          <a:effectLst/>
        </p:spPr>
      </p:cxnSp>
      <p:sp>
        <p:nvSpPr>
          <p:cNvPr id="52" name="Rechteck 41"/>
          <p:cNvSpPr/>
          <p:nvPr/>
        </p:nvSpPr>
        <p:spPr>
          <a:xfrm>
            <a:off x="7650022" y="3690253"/>
            <a:ext cx="71437" cy="69850"/>
          </a:xfrm>
          <a:prstGeom prst="rect">
            <a:avLst/>
          </a:prstGeom>
          <a:solidFill>
            <a:srgbClr val="505050"/>
          </a:solidFill>
          <a:ln w="25400" cap="flat" cmpd="sng" algn="ctr">
            <a:solidFill>
              <a:srgbClr val="F58228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53" name="Gerade Verbindung 42"/>
          <p:cNvCxnSpPr/>
          <p:nvPr/>
        </p:nvCxnSpPr>
        <p:spPr>
          <a:xfrm rot="16200000" flipH="1">
            <a:off x="7593666" y="3852971"/>
            <a:ext cx="1350962" cy="116522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58228"/>
            </a:solidFill>
            <a:prstDash val="solid"/>
          </a:ln>
          <a:effectLst/>
        </p:spPr>
      </p:cxnSp>
      <p:sp>
        <p:nvSpPr>
          <p:cNvPr id="54" name="Rechteck 40"/>
          <p:cNvSpPr/>
          <p:nvPr/>
        </p:nvSpPr>
        <p:spPr>
          <a:xfrm>
            <a:off x="2412859" y="2540903"/>
            <a:ext cx="71438" cy="71437"/>
          </a:xfrm>
          <a:prstGeom prst="rect">
            <a:avLst/>
          </a:prstGeom>
          <a:solidFill>
            <a:srgbClr val="505050"/>
          </a:solidFill>
          <a:ln w="25400" cap="flat" cmpd="sng" algn="ctr">
            <a:solidFill>
              <a:srgbClr val="F58228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" name="Rechteck 43"/>
          <p:cNvSpPr/>
          <p:nvPr/>
        </p:nvSpPr>
        <p:spPr>
          <a:xfrm>
            <a:off x="4787759" y="2101165"/>
            <a:ext cx="71438" cy="71438"/>
          </a:xfrm>
          <a:prstGeom prst="rect">
            <a:avLst/>
          </a:prstGeom>
          <a:solidFill>
            <a:srgbClr val="505050"/>
          </a:solidFill>
          <a:ln w="25400" cap="flat" cmpd="sng" algn="ctr">
            <a:solidFill>
              <a:srgbClr val="F58228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" name="Rechteck 45"/>
          <p:cNvSpPr/>
          <p:nvPr/>
        </p:nvSpPr>
        <p:spPr>
          <a:xfrm>
            <a:off x="7176947" y="1785253"/>
            <a:ext cx="71437" cy="71437"/>
          </a:xfrm>
          <a:prstGeom prst="rect">
            <a:avLst/>
          </a:prstGeom>
          <a:solidFill>
            <a:srgbClr val="505050"/>
          </a:solidFill>
          <a:ln w="25400" cap="flat" cmpd="sng" algn="ctr">
            <a:solidFill>
              <a:srgbClr val="F58228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" name="Rechteck 46"/>
          <p:cNvSpPr/>
          <p:nvPr/>
        </p:nvSpPr>
        <p:spPr>
          <a:xfrm>
            <a:off x="9229584" y="2101165"/>
            <a:ext cx="71438" cy="71438"/>
          </a:xfrm>
          <a:prstGeom prst="rect">
            <a:avLst/>
          </a:prstGeom>
          <a:solidFill>
            <a:srgbClr val="505050"/>
          </a:solidFill>
          <a:ln w="25400" cap="flat" cmpd="sng" algn="ctr">
            <a:solidFill>
              <a:srgbClr val="F58228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" name="Rechteck 47"/>
          <p:cNvSpPr/>
          <p:nvPr/>
        </p:nvSpPr>
        <p:spPr>
          <a:xfrm>
            <a:off x="3170097" y="5531753"/>
            <a:ext cx="71437" cy="71437"/>
          </a:xfrm>
          <a:prstGeom prst="rect">
            <a:avLst/>
          </a:prstGeom>
          <a:solidFill>
            <a:srgbClr val="505050"/>
          </a:solidFill>
          <a:ln w="25400" cap="flat" cmpd="sng" algn="ctr">
            <a:solidFill>
              <a:srgbClr val="F58228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" name="Rechteck 51"/>
          <p:cNvSpPr/>
          <p:nvPr/>
        </p:nvSpPr>
        <p:spPr>
          <a:xfrm>
            <a:off x="8815247" y="5111065"/>
            <a:ext cx="73025" cy="71438"/>
          </a:xfrm>
          <a:prstGeom prst="rect">
            <a:avLst/>
          </a:prstGeom>
          <a:solidFill>
            <a:srgbClr val="505050"/>
          </a:solidFill>
          <a:ln w="25400" cap="flat" cmpd="sng" algn="ctr">
            <a:solidFill>
              <a:srgbClr val="F58228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" name="Rechteck 148"/>
          <p:cNvSpPr/>
          <p:nvPr/>
        </p:nvSpPr>
        <p:spPr>
          <a:xfrm>
            <a:off x="6138722" y="4147453"/>
            <a:ext cx="71437" cy="71437"/>
          </a:xfrm>
          <a:prstGeom prst="rect">
            <a:avLst/>
          </a:prstGeom>
          <a:solidFill>
            <a:srgbClr val="505050"/>
          </a:solidFill>
          <a:ln w="25400" cap="flat" cmpd="sng" algn="ctr">
            <a:solidFill>
              <a:srgbClr val="F58228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" name="Rechteck 150"/>
          <p:cNvSpPr/>
          <p:nvPr/>
        </p:nvSpPr>
        <p:spPr>
          <a:xfrm>
            <a:off x="7142022" y="5612715"/>
            <a:ext cx="71437" cy="71438"/>
          </a:xfrm>
          <a:prstGeom prst="rect">
            <a:avLst/>
          </a:prstGeom>
          <a:solidFill>
            <a:srgbClr val="505050"/>
          </a:solidFill>
          <a:ln w="25400" cap="flat" cmpd="sng" algn="ctr">
            <a:solidFill>
              <a:srgbClr val="F58228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2" name="Gerade Verbindung 42"/>
          <p:cNvCxnSpPr/>
          <p:nvPr/>
        </p:nvCxnSpPr>
        <p:spPr>
          <a:xfrm rot="16200000" flipH="1">
            <a:off x="5983941" y="4410183"/>
            <a:ext cx="1384300" cy="1001713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58228"/>
            </a:solidFill>
            <a:prstDash val="solid"/>
          </a:ln>
          <a:effectLst/>
        </p:spPr>
      </p:cxnSp>
      <p:sp>
        <p:nvSpPr>
          <p:cNvPr id="63" name="Rechteck 154"/>
          <p:cNvSpPr/>
          <p:nvPr/>
        </p:nvSpPr>
        <p:spPr>
          <a:xfrm>
            <a:off x="5141772" y="4158565"/>
            <a:ext cx="71437" cy="71438"/>
          </a:xfrm>
          <a:prstGeom prst="rect">
            <a:avLst/>
          </a:prstGeom>
          <a:solidFill>
            <a:srgbClr val="505050"/>
          </a:solidFill>
          <a:ln w="25400" cap="flat" cmpd="sng" algn="ctr">
            <a:solidFill>
              <a:srgbClr val="F58228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" name="Rechteck 156"/>
          <p:cNvSpPr/>
          <p:nvPr/>
        </p:nvSpPr>
        <p:spPr>
          <a:xfrm>
            <a:off x="5213209" y="5260290"/>
            <a:ext cx="71438" cy="71438"/>
          </a:xfrm>
          <a:prstGeom prst="rect">
            <a:avLst/>
          </a:prstGeom>
          <a:solidFill>
            <a:srgbClr val="505050"/>
          </a:solidFill>
          <a:ln w="25400" cap="flat" cmpd="sng" algn="ctr">
            <a:solidFill>
              <a:srgbClr val="F58228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5" name="Gerade Verbindung 42"/>
          <p:cNvCxnSpPr>
            <a:stCxn id="63" idx="2"/>
          </p:cNvCxnSpPr>
          <p:nvPr/>
        </p:nvCxnSpPr>
        <p:spPr>
          <a:xfrm rot="16200000" flipH="1">
            <a:off x="4698065" y="4710222"/>
            <a:ext cx="1030287" cy="698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58228"/>
            </a:solidFill>
            <a:prstDash val="solid"/>
          </a:ln>
          <a:effectLst/>
        </p:spPr>
      </p:cxnSp>
      <p:sp>
        <p:nvSpPr>
          <p:cNvPr id="66" name="Textfeld 61"/>
          <p:cNvSpPr txBox="1">
            <a:spLocks noChangeArrowheads="1"/>
          </p:cNvSpPr>
          <p:nvPr/>
        </p:nvSpPr>
        <p:spPr bwMode="auto">
          <a:xfrm>
            <a:off x="6329222" y="1434415"/>
            <a:ext cx="2112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spcBef>
                <a:spcPct val="0"/>
              </a:spcBef>
              <a:buClr>
                <a:schemeClr val="bg2"/>
              </a:buClr>
              <a:buSzPct val="9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lang="en-GB" altLang="de-DE" sz="1600" kern="0" dirty="0">
                <a:solidFill>
                  <a:schemeClr val="tx2"/>
                </a:solidFill>
              </a:rPr>
              <a:t>3. Preconditioning</a:t>
            </a:r>
          </a:p>
        </p:txBody>
      </p:sp>
      <p:sp>
        <p:nvSpPr>
          <p:cNvPr id="67" name="Textfeld 71"/>
          <p:cNvSpPr txBox="1">
            <a:spLocks noChangeArrowheads="1"/>
          </p:cNvSpPr>
          <p:nvPr/>
        </p:nvSpPr>
        <p:spPr bwMode="auto">
          <a:xfrm>
            <a:off x="3801922" y="1313765"/>
            <a:ext cx="2114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spcBef>
                <a:spcPct val="0"/>
              </a:spcBef>
              <a:buClr>
                <a:schemeClr val="bg2"/>
              </a:buClr>
              <a:buSzPct val="9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</a:rPr>
              <a:t>4. Barrels</a:t>
            </a:r>
          </a:p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lang="en-GB" altLang="de-DE" sz="1600" kern="0" dirty="0">
                <a:solidFill>
                  <a:schemeClr val="tx2"/>
                </a:solidFill>
              </a:rPr>
              <a:t>5. Screw elements</a:t>
            </a:r>
          </a:p>
        </p:txBody>
      </p:sp>
      <p:sp>
        <p:nvSpPr>
          <p:cNvPr id="68" name="Textfeld 74"/>
          <p:cNvSpPr txBox="1">
            <a:spLocks noChangeArrowheads="1"/>
          </p:cNvSpPr>
          <p:nvPr/>
        </p:nvSpPr>
        <p:spPr bwMode="auto">
          <a:xfrm>
            <a:off x="1893747" y="2101165"/>
            <a:ext cx="1181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spcBef>
                <a:spcPct val="0"/>
              </a:spcBef>
              <a:buClr>
                <a:schemeClr val="bg2"/>
              </a:buClr>
              <a:buSzPct val="9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kern="0" dirty="0">
                <a:solidFill>
                  <a:schemeClr val="tx2"/>
                </a:solidFill>
              </a:rPr>
              <a:t>6.</a:t>
            </a:r>
            <a:r>
              <a:rPr kumimoji="0" lang="en-GB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en-GB" altLang="de-DE" sz="1600" kern="0" dirty="0">
                <a:solidFill>
                  <a:schemeClr val="tx2"/>
                </a:solidFill>
              </a:rPr>
              <a:t>Cutter</a:t>
            </a:r>
          </a:p>
        </p:txBody>
      </p:sp>
      <p:sp>
        <p:nvSpPr>
          <p:cNvPr id="69" name="Textfeld 75"/>
          <p:cNvSpPr txBox="1">
            <a:spLocks noChangeArrowheads="1"/>
          </p:cNvSpPr>
          <p:nvPr/>
        </p:nvSpPr>
        <p:spPr bwMode="auto">
          <a:xfrm>
            <a:off x="2614472" y="5673040"/>
            <a:ext cx="1182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spcBef>
                <a:spcPct val="0"/>
              </a:spcBef>
              <a:buClr>
                <a:schemeClr val="bg2"/>
              </a:buClr>
              <a:buSzPct val="9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kern="0" dirty="0">
                <a:solidFill>
                  <a:schemeClr val="tx2"/>
                </a:solidFill>
              </a:rPr>
              <a:t>7.</a:t>
            </a:r>
            <a:r>
              <a:rPr kumimoji="0" lang="en-GB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en-GB" altLang="de-DE" sz="1600" kern="0" dirty="0">
                <a:solidFill>
                  <a:schemeClr val="tx2"/>
                </a:solidFill>
              </a:rPr>
              <a:t>Screw</a:t>
            </a:r>
            <a:r>
              <a:rPr kumimoji="0" lang="en-GB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en-GB" altLang="de-DE" sz="1600" kern="0" dirty="0">
                <a:solidFill>
                  <a:schemeClr val="tx2"/>
                </a:solidFill>
              </a:rPr>
              <a:t>extraction</a:t>
            </a:r>
          </a:p>
        </p:txBody>
      </p:sp>
      <p:sp>
        <p:nvSpPr>
          <p:cNvPr id="70" name="Textfeld 76"/>
          <p:cNvSpPr txBox="1">
            <a:spLocks noChangeArrowheads="1"/>
          </p:cNvSpPr>
          <p:nvPr/>
        </p:nvSpPr>
        <p:spPr bwMode="auto">
          <a:xfrm>
            <a:off x="4687747" y="5426978"/>
            <a:ext cx="1182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spcBef>
                <a:spcPct val="0"/>
              </a:spcBef>
              <a:buClr>
                <a:schemeClr val="bg2"/>
              </a:buClr>
              <a:buSzPct val="9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kern="0" dirty="0">
                <a:solidFill>
                  <a:schemeClr val="tx2"/>
                </a:solidFill>
              </a:rPr>
              <a:t>8.</a:t>
            </a:r>
            <a:r>
              <a:rPr kumimoji="0" lang="en-GB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en-GB" altLang="de-DE" sz="1600" kern="0" dirty="0">
                <a:solidFill>
                  <a:schemeClr val="tx2"/>
                </a:solidFill>
              </a:rPr>
              <a:t>Heating</a:t>
            </a:r>
            <a:r>
              <a:rPr kumimoji="0" lang="en-GB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en-GB" altLang="de-DE" sz="1600" kern="0" dirty="0">
                <a:solidFill>
                  <a:schemeClr val="tx2"/>
                </a:solidFill>
              </a:rPr>
              <a:t>/</a:t>
            </a:r>
            <a:r>
              <a:rPr kumimoji="0" lang="en-GB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en-GB" altLang="de-DE" sz="1600" kern="0" dirty="0">
                <a:solidFill>
                  <a:schemeClr val="tx2"/>
                </a:solidFill>
              </a:rPr>
              <a:t>Cooling</a:t>
            </a:r>
            <a:r>
              <a:rPr kumimoji="0" lang="en-GB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en-GB" altLang="de-DE" sz="1600" kern="0" dirty="0">
                <a:solidFill>
                  <a:schemeClr val="tx2"/>
                </a:solidFill>
              </a:rPr>
              <a:t>of Barrels</a:t>
            </a:r>
          </a:p>
        </p:txBody>
      </p:sp>
      <p:sp>
        <p:nvSpPr>
          <p:cNvPr id="71" name="Textfeld 77"/>
          <p:cNvSpPr txBox="1">
            <a:spLocks noChangeArrowheads="1"/>
          </p:cNvSpPr>
          <p:nvPr/>
        </p:nvSpPr>
        <p:spPr bwMode="auto">
          <a:xfrm>
            <a:off x="6426059" y="5673040"/>
            <a:ext cx="1908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spcBef>
                <a:spcPct val="0"/>
              </a:spcBef>
              <a:buClr>
                <a:schemeClr val="bg2"/>
              </a:buClr>
              <a:buSzPct val="9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600" kern="0" dirty="0">
                <a:solidFill>
                  <a:schemeClr val="tx2"/>
                </a:solidFill>
              </a:rPr>
              <a:t> 9.</a:t>
            </a:r>
            <a:r>
              <a:rPr kumimoji="0" lang="en-GB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en-GB" altLang="de-DE" sz="1600" kern="0" dirty="0" err="1">
                <a:solidFill>
                  <a:schemeClr val="tx2"/>
                </a:solidFill>
              </a:rPr>
              <a:t>Steamdosing</a:t>
            </a:r>
            <a:br>
              <a:rPr lang="en-GB" altLang="de-DE" sz="1600" kern="0" dirty="0">
                <a:solidFill>
                  <a:schemeClr val="tx2"/>
                </a:solidFill>
              </a:rPr>
            </a:br>
            <a:r>
              <a:rPr lang="en-GB" altLang="de-DE" sz="1600" kern="0" dirty="0">
                <a:solidFill>
                  <a:schemeClr val="tx2"/>
                </a:solidFill>
              </a:rPr>
              <a:t>10.</a:t>
            </a:r>
            <a:r>
              <a:rPr kumimoji="0" lang="en-GB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en-GB" altLang="de-DE" sz="1600" kern="0" dirty="0" err="1">
                <a:solidFill>
                  <a:schemeClr val="tx2"/>
                </a:solidFill>
              </a:rPr>
              <a:t>Waterdosing</a:t>
            </a:r>
            <a:endParaRPr lang="en-GB" altLang="de-DE" sz="1600" kern="0" dirty="0">
              <a:solidFill>
                <a:schemeClr val="tx2"/>
              </a:solidFill>
            </a:endParaRPr>
          </a:p>
        </p:txBody>
      </p:sp>
      <p:sp>
        <p:nvSpPr>
          <p:cNvPr id="72" name="Textfeld 79"/>
          <p:cNvSpPr txBox="1">
            <a:spLocks noChangeArrowheads="1"/>
          </p:cNvSpPr>
          <p:nvPr/>
        </p:nvSpPr>
        <p:spPr bwMode="auto">
          <a:xfrm>
            <a:off x="8296134" y="5260290"/>
            <a:ext cx="1603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spcBef>
                <a:spcPct val="0"/>
              </a:spcBef>
              <a:buClr>
                <a:schemeClr val="bg2"/>
              </a:buClr>
              <a:buSzPct val="9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lang="en-GB" altLang="de-DE" sz="1600" kern="0" dirty="0">
                <a:solidFill>
                  <a:schemeClr val="tx2"/>
                </a:solidFill>
              </a:rPr>
              <a:t>11. Control unit</a:t>
            </a:r>
          </a:p>
        </p:txBody>
      </p:sp>
      <p:pic>
        <p:nvPicPr>
          <p:cNvPr id="73" name="Picture 5" descr="Eaaa_2006_bctc48_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t="23068" r="6927" b="7689"/>
          <a:stretch>
            <a:fillRect/>
          </a:stretch>
        </p:blipFill>
        <p:spPr bwMode="auto">
          <a:xfrm>
            <a:off x="5997434" y="2190065"/>
            <a:ext cx="17811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4" name="Gerade Verbindung 25"/>
          <p:cNvCxnSpPr>
            <a:stCxn id="56" idx="2"/>
          </p:cNvCxnSpPr>
          <p:nvPr/>
        </p:nvCxnSpPr>
        <p:spPr>
          <a:xfrm rot="5400000">
            <a:off x="6603065" y="1930509"/>
            <a:ext cx="684213" cy="53657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58228"/>
            </a:solidFill>
            <a:prstDash val="solid"/>
          </a:ln>
          <a:effectLst/>
        </p:spPr>
      </p:cxnSp>
      <p:sp>
        <p:nvSpPr>
          <p:cNvPr id="75" name="Rechteck 9"/>
          <p:cNvSpPr/>
          <p:nvPr/>
        </p:nvSpPr>
        <p:spPr>
          <a:xfrm>
            <a:off x="6640372" y="2542490"/>
            <a:ext cx="71437" cy="71438"/>
          </a:xfrm>
          <a:prstGeom prst="rect">
            <a:avLst/>
          </a:prstGeom>
          <a:solidFill>
            <a:srgbClr val="505050"/>
          </a:solidFill>
          <a:ln w="25400" cap="flat" cmpd="sng" algn="ctr">
            <a:solidFill>
              <a:srgbClr val="F58228"/>
            </a:solidFill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6" name="Textfeld 58"/>
          <p:cNvSpPr txBox="1">
            <a:spLocks noChangeArrowheads="1"/>
          </p:cNvSpPr>
          <p:nvPr/>
        </p:nvSpPr>
        <p:spPr bwMode="auto">
          <a:xfrm>
            <a:off x="8608872" y="1362978"/>
            <a:ext cx="1854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marR="0" lvl="0" indent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n"/>
              <a:defRPr>
                <a:latin typeface="Arial" charset="0"/>
              </a:defRPr>
            </a:lvl2pPr>
            <a:lvl3pPr marL="11430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latin typeface="Arial" charset="0"/>
              </a:defRPr>
            </a:lvl3pPr>
            <a:lvl4pPr marL="1600200" indent="-22860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§"/>
              <a:defRPr>
                <a:latin typeface="Arial" charset="0"/>
              </a:defRPr>
            </a:lvl4pPr>
            <a:lvl5pPr marL="20574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latin typeface="Arial" charset="0"/>
              </a:defRPr>
            </a:lvl9pPr>
          </a:lstStyle>
          <a:p>
            <a:pPr>
              <a:defRPr/>
            </a:pPr>
            <a:r>
              <a:rPr lang="en-GB" altLang="de-DE" dirty="0">
                <a:solidFill>
                  <a:schemeClr val="tx2"/>
                </a:solidFill>
              </a:rPr>
              <a:t>1. Main features</a:t>
            </a:r>
            <a:br>
              <a:rPr lang="en-GB" altLang="de-DE" dirty="0">
                <a:solidFill>
                  <a:schemeClr val="tx2"/>
                </a:solidFill>
              </a:rPr>
            </a:br>
            <a:r>
              <a:rPr lang="en-GB" altLang="de-DE" dirty="0">
                <a:solidFill>
                  <a:schemeClr val="tx2"/>
                </a:solidFill>
              </a:rPr>
              <a:t>2. Drive</a:t>
            </a:r>
          </a:p>
          <a:p>
            <a:endParaRPr lang="en-GB" altLang="de-DE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548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Preconditioning.</a:t>
            </a:r>
            <a:r>
              <a:rPr lang="de-CH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D13331-E9AA-47EC-A2B1-324FD636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pic>
        <p:nvPicPr>
          <p:cNvPr id="14" name="Picture 6" descr="Eaaa_2006_bctc48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t="7689" r="4041" b="15379"/>
          <a:stretch>
            <a:fillRect/>
          </a:stretch>
        </p:blipFill>
        <p:spPr bwMode="auto">
          <a:xfrm>
            <a:off x="2041187" y="1212850"/>
            <a:ext cx="3944937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Z:\3.0_ES_EXTRUDED_PRODUCTS\3.2_Maschinen-Elemente_Extruded_Prod\Vorkonditionierer Prioterm BCTC 250\Vorkonditionierer Prioterm BCTC 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 t="1578" r="916"/>
          <a:stretch>
            <a:fillRect/>
          </a:stretch>
        </p:blipFill>
        <p:spPr bwMode="auto">
          <a:xfrm>
            <a:off x="2008587" y="4064595"/>
            <a:ext cx="386397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7"/>
          <p:cNvSpPr txBox="1">
            <a:spLocks noChangeArrowheads="1"/>
          </p:cNvSpPr>
          <p:nvPr/>
        </p:nvSpPr>
        <p:spPr bwMode="auto">
          <a:xfrm>
            <a:off x="6224563" y="1617618"/>
            <a:ext cx="3271837" cy="25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spcBef>
                <a:spcPct val="0"/>
              </a:spcBef>
              <a:buClr>
                <a:schemeClr val="bg2"/>
              </a:buClr>
              <a:buSzPct val="9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de-DE" sz="1600" b="1" dirty="0" err="1">
                <a:solidFill>
                  <a:schemeClr val="bg2"/>
                </a:solidFill>
              </a:rPr>
              <a:t>PolyTherm</a:t>
            </a:r>
            <a:r>
              <a:rPr lang="en-GB" altLang="de-DE" sz="1600" b="1" dirty="0">
                <a:solidFill>
                  <a:schemeClr val="bg2"/>
                </a:solidFill>
              </a:rPr>
              <a:t>™</a:t>
            </a:r>
          </a:p>
          <a:p>
            <a:pPr marL="230188" indent="-230188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Tx/>
              <a:buFont typeface="Wingdings" panose="05000000000000000000" pitchFamily="2" charset="2"/>
              <a:buChar char="§"/>
            </a:pPr>
            <a:r>
              <a:rPr lang="en-GB" alt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 to:</a:t>
            </a:r>
          </a:p>
          <a:p>
            <a:pPr marL="460375" lvl="1" indent="-230188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altLang="de-DE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PolyTwin</a:t>
            </a:r>
            <a:r>
              <a:rPr lang="en-GB" alt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</a:p>
          <a:p>
            <a:pPr marL="460375" lvl="1" indent="-230188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altLang="de-DE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PrioTwin</a:t>
            </a:r>
            <a:r>
              <a:rPr lang="en-GB" alt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</a:p>
          <a:p>
            <a:pPr marL="230188" indent="-230188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Tx/>
              <a:buFont typeface="Wingdings" panose="05000000000000000000" pitchFamily="2" charset="2"/>
              <a:buChar char="§"/>
            </a:pPr>
            <a:r>
              <a:rPr lang="en-GB" alt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stage design</a:t>
            </a:r>
          </a:p>
          <a:p>
            <a:pPr marL="230188" indent="-230188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Tx/>
              <a:buFont typeface="Wingdings" panose="05000000000000000000" pitchFamily="2" charset="2"/>
              <a:buChar char="§"/>
            </a:pPr>
            <a:r>
              <a:rPr lang="en-GB" alt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GB" altLang="de-DE" sz="1600" noProof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alt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vertical stuffer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7F7F7F"/>
              </a:buClr>
              <a:buSzTx/>
              <a:buFont typeface="Wingdings" pitchFamily="2" charset="2"/>
              <a:buChar char="§"/>
            </a:pPr>
            <a:endParaRPr lang="en-GB" altLang="de-DE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7F7F7F"/>
              </a:buClr>
              <a:buSzTx/>
              <a:buFont typeface="Wingdings" pitchFamily="2" charset="2"/>
              <a:buChar char="§"/>
            </a:pPr>
            <a:endParaRPr lang="en-GB" altLang="de-DE" sz="1600" dirty="0">
              <a:solidFill>
                <a:srgbClr val="000000"/>
              </a:solidFill>
            </a:endParaRPr>
          </a:p>
        </p:txBody>
      </p:sp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6197600" y="4197566"/>
            <a:ext cx="327183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spcBef>
                <a:spcPct val="0"/>
              </a:spcBef>
              <a:buClr>
                <a:schemeClr val="bg2"/>
              </a:buClr>
              <a:buSzPct val="9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de-DE" sz="1600" b="1" dirty="0" err="1">
                <a:solidFill>
                  <a:schemeClr val="bg2"/>
                </a:solidFill>
              </a:rPr>
              <a:t>PrioTherm</a:t>
            </a:r>
            <a:r>
              <a:rPr lang="en-GB" altLang="de-DE" sz="1600" b="1" dirty="0">
                <a:solidFill>
                  <a:schemeClr val="bg2"/>
                </a:solidFill>
              </a:rPr>
              <a:t>™</a:t>
            </a:r>
          </a:p>
          <a:p>
            <a:pPr marL="285750" indent="-285750" eaLnBrk="1" hangingPunct="1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</a:pPr>
            <a:r>
              <a:rPr lang="en-GB" altLang="de-DE" sz="1600" dirty="0">
                <a:solidFill>
                  <a:schemeClr val="tx2"/>
                </a:solidFill>
              </a:rPr>
              <a:t>Compatible to: </a:t>
            </a:r>
          </a:p>
          <a:p>
            <a:pPr marL="460375" lvl="1" indent="-230188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altLang="de-DE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PolyTwin</a:t>
            </a:r>
            <a:r>
              <a:rPr lang="en-GB" alt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</a:p>
          <a:p>
            <a:pPr marL="460375" lvl="1" indent="-230188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GB" altLang="de-DE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PrioTwin</a:t>
            </a:r>
            <a:r>
              <a:rPr lang="en-GB" alt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</a:p>
          <a:p>
            <a:pPr marL="230188" indent="-230188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Tx/>
              <a:buFont typeface="Wingdings" panose="05000000000000000000" pitchFamily="2" charset="2"/>
              <a:buChar char="§"/>
            </a:pPr>
            <a:r>
              <a:rPr lang="en-GB" alt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stage design</a:t>
            </a:r>
          </a:p>
          <a:p>
            <a:pPr marL="230188" indent="-230188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Tx/>
              <a:buFont typeface="Wingdings" panose="05000000000000000000" pitchFamily="2" charset="2"/>
              <a:buChar char="§"/>
            </a:pPr>
            <a:r>
              <a:rPr lang="en-GB" alt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Mounted right on extruder inlet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7F7F7F"/>
              </a:buClr>
              <a:buSzTx/>
              <a:buFont typeface="Wingdings" pitchFamily="2" charset="2"/>
              <a:buChar char="§"/>
            </a:pPr>
            <a:endParaRPr lang="en-GB" altLang="de-DE" sz="16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315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Cutter.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B9FD9-13AF-4464-8633-3FAB45A680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999" y="1656000"/>
            <a:ext cx="5125528" cy="4500000"/>
          </a:xfrm>
        </p:spPr>
        <p:txBody>
          <a:bodyPr/>
          <a:lstStyle/>
          <a:p>
            <a:pPr marL="0" lvl="1" indent="0">
              <a:buNone/>
            </a:pPr>
            <a:r>
              <a:rPr lang="de-CH" b="1" dirty="0">
                <a:solidFill>
                  <a:schemeClr val="bg2"/>
                </a:solidFill>
              </a:rPr>
              <a:t>M</a:t>
            </a:r>
            <a:r>
              <a:rPr lang="en-US" b="1" dirty="0">
                <a:solidFill>
                  <a:schemeClr val="bg2"/>
                </a:solidFill>
              </a:rPr>
              <a:t>ore technical details:</a:t>
            </a:r>
            <a:endParaRPr lang="en-US" sz="1050" b="1" dirty="0">
              <a:solidFill>
                <a:schemeClr val="bg2"/>
              </a:solidFill>
            </a:endParaRP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Sturdy and precise design for clean product cut                  and low wear on knives and die plates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Cutting housing with hinged  door for access to    knives  and cleaning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Visual quality control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Sample opening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3" descr="6250_05009-0015E_jpg">
            <a:extLst>
              <a:ext uri="{FF2B5EF4-FFF2-40B4-BE49-F238E27FC236}">
                <a16:creationId xmlns:a16="http://schemas.microsoft.com/office/drawing/2014/main" id="{D72C311B-A0F5-43E0-A735-8FAC5AE192C0}"/>
              </a:ext>
            </a:extLst>
          </p:cNvPr>
          <p:cNvPicPr>
            <a:picLocks noGrp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r="554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372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Cutter.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pic>
        <p:nvPicPr>
          <p:cNvPr id="6" name="Picture 13" descr="2185_05119-0002E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600" y="4334071"/>
            <a:ext cx="1888559" cy="1888559"/>
          </a:xfrm>
          <a:custGeom>
            <a:avLst/>
            <a:gdLst>
              <a:gd name="connsiteX0" fmla="*/ 420360 w 2522109"/>
              <a:gd name="connsiteY0" fmla="*/ 0 h 3169444"/>
              <a:gd name="connsiteX1" fmla="*/ 2101749 w 2522109"/>
              <a:gd name="connsiteY1" fmla="*/ 0 h 3169444"/>
              <a:gd name="connsiteX2" fmla="*/ 2522109 w 2522109"/>
              <a:gd name="connsiteY2" fmla="*/ 420360 h 3169444"/>
              <a:gd name="connsiteX3" fmla="*/ 2522109 w 2522109"/>
              <a:gd name="connsiteY3" fmla="*/ 2749084 h 3169444"/>
              <a:gd name="connsiteX4" fmla="*/ 2101749 w 2522109"/>
              <a:gd name="connsiteY4" fmla="*/ 3169444 h 3169444"/>
              <a:gd name="connsiteX5" fmla="*/ 420360 w 2522109"/>
              <a:gd name="connsiteY5" fmla="*/ 3169444 h 3169444"/>
              <a:gd name="connsiteX6" fmla="*/ 390522 w 2522109"/>
              <a:gd name="connsiteY6" fmla="*/ 3166436 h 3169444"/>
              <a:gd name="connsiteX7" fmla="*/ 6553 w 2522109"/>
              <a:gd name="connsiteY7" fmla="*/ 3166436 h 3169444"/>
              <a:gd name="connsiteX8" fmla="*/ 6553 w 2522109"/>
              <a:gd name="connsiteY8" fmla="*/ 2814088 h 3169444"/>
              <a:gd name="connsiteX9" fmla="*/ 0 w 2522109"/>
              <a:gd name="connsiteY9" fmla="*/ 2749084 h 3169444"/>
              <a:gd name="connsiteX10" fmla="*/ 0 w 2522109"/>
              <a:gd name="connsiteY10" fmla="*/ 420360 h 3169444"/>
              <a:gd name="connsiteX11" fmla="*/ 420360 w 2522109"/>
              <a:gd name="connsiteY11" fmla="*/ 0 h 31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2109" h="3169444">
                <a:moveTo>
                  <a:pt x="420360" y="0"/>
                </a:moveTo>
                <a:lnTo>
                  <a:pt x="2101749" y="0"/>
                </a:lnTo>
                <a:cubicBezTo>
                  <a:pt x="2333907" y="0"/>
                  <a:pt x="2522109" y="188202"/>
                  <a:pt x="2522109" y="420360"/>
                </a:cubicBezTo>
                <a:lnTo>
                  <a:pt x="2522109" y="2749084"/>
                </a:lnTo>
                <a:cubicBezTo>
                  <a:pt x="2522109" y="2981242"/>
                  <a:pt x="2333907" y="3169444"/>
                  <a:pt x="2101749" y="3169444"/>
                </a:cubicBezTo>
                <a:lnTo>
                  <a:pt x="420360" y="3169444"/>
                </a:lnTo>
                <a:lnTo>
                  <a:pt x="390522" y="3166436"/>
                </a:lnTo>
                <a:lnTo>
                  <a:pt x="6553" y="3166436"/>
                </a:lnTo>
                <a:lnTo>
                  <a:pt x="6553" y="2814088"/>
                </a:lnTo>
                <a:lnTo>
                  <a:pt x="0" y="2749084"/>
                </a:lnTo>
                <a:lnTo>
                  <a:pt x="0" y="420360"/>
                </a:lnTo>
                <a:cubicBezTo>
                  <a:pt x="0" y="188202"/>
                  <a:pt x="188202" y="0"/>
                  <a:pt x="420360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2"/>
          <p:cNvGrpSpPr>
            <a:grpSpLocks noChangeAspect="1"/>
          </p:cNvGrpSpPr>
          <p:nvPr/>
        </p:nvGrpSpPr>
        <p:grpSpPr bwMode="auto">
          <a:xfrm>
            <a:off x="9087027" y="4354242"/>
            <a:ext cx="2511248" cy="1882945"/>
            <a:chOff x="3893" y="1050"/>
            <a:chExt cx="1587" cy="1587"/>
          </a:xfrm>
        </p:grpSpPr>
        <p:pic>
          <p:nvPicPr>
            <p:cNvPr id="8" name="Picture 8" descr="6256_3_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" y="1050"/>
              <a:ext cx="1587" cy="1587"/>
            </a:xfrm>
            <a:custGeom>
              <a:avLst/>
              <a:gdLst>
                <a:gd name="connsiteX0" fmla="*/ 315475 w 1892811"/>
                <a:gd name="connsiteY0" fmla="*/ 0 h 1892811"/>
                <a:gd name="connsiteX1" fmla="*/ 1577336 w 1892811"/>
                <a:gd name="connsiteY1" fmla="*/ 0 h 1892811"/>
                <a:gd name="connsiteX2" fmla="*/ 1892811 w 1892811"/>
                <a:gd name="connsiteY2" fmla="*/ 315475 h 1892811"/>
                <a:gd name="connsiteX3" fmla="*/ 1892811 w 1892811"/>
                <a:gd name="connsiteY3" fmla="*/ 1170948 h 1892811"/>
                <a:gd name="connsiteX4" fmla="*/ 1892811 w 1892811"/>
                <a:gd name="connsiteY4" fmla="*/ 1577336 h 1892811"/>
                <a:gd name="connsiteX5" fmla="*/ 1892811 w 1892811"/>
                <a:gd name="connsiteY5" fmla="*/ 1891659 h 1892811"/>
                <a:gd name="connsiteX6" fmla="*/ 1588764 w 1892811"/>
                <a:gd name="connsiteY6" fmla="*/ 1891659 h 1892811"/>
                <a:gd name="connsiteX7" fmla="*/ 1577336 w 1892811"/>
                <a:gd name="connsiteY7" fmla="*/ 1892811 h 1892811"/>
                <a:gd name="connsiteX8" fmla="*/ 315475 w 1892811"/>
                <a:gd name="connsiteY8" fmla="*/ 1892811 h 1892811"/>
                <a:gd name="connsiteX9" fmla="*/ 0 w 1892811"/>
                <a:gd name="connsiteY9" fmla="*/ 1577336 h 1892811"/>
                <a:gd name="connsiteX10" fmla="*/ 0 w 1892811"/>
                <a:gd name="connsiteY10" fmla="*/ 315475 h 1892811"/>
                <a:gd name="connsiteX11" fmla="*/ 315475 w 1892811"/>
                <a:gd name="connsiteY11" fmla="*/ 0 h 1892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2811" h="1892811">
                  <a:moveTo>
                    <a:pt x="315475" y="0"/>
                  </a:moveTo>
                  <a:lnTo>
                    <a:pt x="1577336" y="0"/>
                  </a:lnTo>
                  <a:cubicBezTo>
                    <a:pt x="1751568" y="0"/>
                    <a:pt x="1892811" y="141243"/>
                    <a:pt x="1892811" y="315475"/>
                  </a:cubicBezTo>
                  <a:lnTo>
                    <a:pt x="1892811" y="1170948"/>
                  </a:lnTo>
                  <a:lnTo>
                    <a:pt x="1892811" y="1577336"/>
                  </a:lnTo>
                  <a:lnTo>
                    <a:pt x="1892811" y="1891659"/>
                  </a:lnTo>
                  <a:lnTo>
                    <a:pt x="1588764" y="1891659"/>
                  </a:lnTo>
                  <a:lnTo>
                    <a:pt x="1577336" y="1892811"/>
                  </a:lnTo>
                  <a:lnTo>
                    <a:pt x="315475" y="1892811"/>
                  </a:lnTo>
                  <a:cubicBezTo>
                    <a:pt x="141243" y="1892811"/>
                    <a:pt x="0" y="1751568"/>
                    <a:pt x="0" y="1577336"/>
                  </a:cubicBezTo>
                  <a:lnTo>
                    <a:pt x="0" y="315475"/>
                  </a:lnTo>
                  <a:cubicBezTo>
                    <a:pt x="0" y="141243"/>
                    <a:pt x="141243" y="0"/>
                    <a:pt x="315475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4791" y="1456"/>
              <a:ext cx="159" cy="249"/>
            </a:xfrm>
            <a:prstGeom prst="upArrow">
              <a:avLst>
                <a:gd name="adj1" fmla="val 50000"/>
                <a:gd name="adj2" fmla="val 39151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rot="10800000">
              <a:off x="4785" y="2293"/>
              <a:ext cx="159" cy="249"/>
            </a:xfrm>
            <a:prstGeom prst="upArrow">
              <a:avLst>
                <a:gd name="adj1" fmla="val 50000"/>
                <a:gd name="adj2" fmla="val 39151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4370" y="2024"/>
              <a:ext cx="272" cy="2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6 w 21600"/>
                <a:gd name="T19" fmla="*/ 3157 h 21600"/>
                <a:gd name="T20" fmla="*/ 18424 w 21600"/>
                <a:gd name="T21" fmla="*/ 1844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3341" y="10800"/>
                  </a:moveTo>
                  <a:cubicBezTo>
                    <a:pt x="13341" y="9396"/>
                    <a:pt x="12203" y="8259"/>
                    <a:pt x="10800" y="8259"/>
                  </a:cubicBezTo>
                  <a:cubicBezTo>
                    <a:pt x="9396" y="8259"/>
                    <a:pt x="8259" y="9396"/>
                    <a:pt x="8259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7471" y="17630"/>
                  </a:lnTo>
                  <a:lnTo>
                    <a:pt x="10641" y="10800"/>
                  </a:lnTo>
                  <a:lnTo>
                    <a:pt x="13341" y="108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34974" y="1670050"/>
            <a:ext cx="5482594" cy="289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20000" indent="-18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720000" indent="-18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720000" indent="-18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720000" indent="-18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US" altLang="de-DE" b="1" dirty="0">
                <a:solidFill>
                  <a:schemeClr val="bg2"/>
                </a:solidFill>
              </a:rPr>
              <a:t>Pneumatic-driven, lateral sliding, precisely aligned</a:t>
            </a:r>
          </a:p>
          <a:p>
            <a:pPr marL="230188" lvl="1" indent="-230188">
              <a:lnSpc>
                <a:spcPts val="2200"/>
              </a:lnSpc>
              <a:spcBef>
                <a:spcPts val="6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de-DE" dirty="0" err="1"/>
              <a:t>PolyTwin</a:t>
            </a:r>
            <a:r>
              <a:rPr lang="en-GB" altLang="de-DE" dirty="0"/>
              <a:t>™ / </a:t>
            </a:r>
            <a:r>
              <a:rPr lang="en-GB" altLang="de-DE" dirty="0" err="1"/>
              <a:t>PrioTwin</a:t>
            </a:r>
            <a:r>
              <a:rPr lang="en-GB" altLang="de-DE" dirty="0"/>
              <a:t>™ / </a:t>
            </a:r>
            <a:r>
              <a:rPr lang="en-GB" altLang="de-DE" dirty="0" err="1"/>
              <a:t>CompacTwin</a:t>
            </a:r>
            <a:r>
              <a:rPr lang="en-GB" altLang="de-DE" dirty="0"/>
              <a:t>™ / </a:t>
            </a:r>
            <a:r>
              <a:rPr lang="en-GB" altLang="de-DE" dirty="0" err="1"/>
              <a:t>EcoTwin</a:t>
            </a:r>
            <a:r>
              <a:rPr lang="en-GB" altLang="de-DE" dirty="0"/>
              <a:t>™ </a:t>
            </a:r>
            <a:endParaRPr lang="en-US" altLang="de-DE" dirty="0"/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Knives adjustable during operation to keep constant product quality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Quick change of knife head during extruder operation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Quick die change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International standards CE, GS, VUU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Optional hot air flow through cutter box to prevent </a:t>
            </a:r>
            <a:br>
              <a:rPr lang="en-US" dirty="0"/>
            </a:br>
            <a:r>
              <a:rPr lang="en-US" dirty="0"/>
              <a:t>condensation.</a:t>
            </a:r>
          </a:p>
          <a:p>
            <a:pPr lvl="1"/>
            <a:endParaRPr lang="en-US" altLang="de-DE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endParaRPr lang="en-US" altLang="de-DE" dirty="0"/>
          </a:p>
          <a:p>
            <a:pPr>
              <a:spcAft>
                <a:spcPts val="0"/>
              </a:spcAft>
            </a:pPr>
            <a:endParaRPr lang="en-US" altLang="de-DE" dirty="0"/>
          </a:p>
          <a:p>
            <a:pPr>
              <a:spcAft>
                <a:spcPts val="0"/>
              </a:spcAft>
            </a:pPr>
            <a:endParaRPr lang="en-US" altLang="de-DE" dirty="0"/>
          </a:p>
          <a:p>
            <a:pPr>
              <a:spcAft>
                <a:spcPts val="0"/>
              </a:spcAft>
            </a:pPr>
            <a:endParaRPr lang="en-US" altLang="de-DE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277607" y="1670050"/>
            <a:ext cx="4945507" cy="207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0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20000" indent="-18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720000" indent="-18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720000" indent="-18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720000" indent="-180000" algn="l" defTabSz="914400" rtl="0" eaLnBrk="1" latinLnBrk="0" hangingPunct="1"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1" indent="0">
              <a:buNone/>
            </a:pPr>
            <a:r>
              <a:rPr lang="en-US" b="1" dirty="0">
                <a:solidFill>
                  <a:schemeClr val="bg2"/>
                </a:solidFill>
              </a:rPr>
              <a:t>Customer benefits:</a:t>
            </a:r>
          </a:p>
          <a:p>
            <a:pPr marL="230188" lvl="1" indent="-230188">
              <a:spcBef>
                <a:spcPts val="60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Quick start-up</a:t>
            </a:r>
          </a:p>
          <a:p>
            <a:pPr marL="230188" lvl="1" indent="-230188"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Maximal production time, least down time</a:t>
            </a:r>
          </a:p>
          <a:p>
            <a:pPr marL="230188" lvl="1" indent="-230188"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Constant high product quality</a:t>
            </a:r>
          </a:p>
          <a:p>
            <a:pPr marL="230188" lvl="1" indent="-230188"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Easy to clean to keep sanitation</a:t>
            </a:r>
          </a:p>
          <a:p>
            <a:pPr marL="230188" lvl="1" indent="-230188"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Maximal productivity</a:t>
            </a:r>
          </a:p>
          <a:p>
            <a:pPr marL="230188" lvl="1" indent="-230188"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Automated operation </a:t>
            </a:r>
          </a:p>
          <a:p>
            <a:pPr marL="230188" lvl="1" indent="-230188"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Wide range of finished products</a:t>
            </a:r>
          </a:p>
          <a:p>
            <a:pPr marL="230188" lvl="1" indent="-230188"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Safe and secure operation</a:t>
            </a:r>
          </a:p>
          <a:p>
            <a:pPr lvl="1"/>
            <a:endParaRPr lang="en-US" dirty="0"/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endParaRPr lang="en-US" dirty="0"/>
          </a:p>
        </p:txBody>
      </p:sp>
      <p:pic>
        <p:nvPicPr>
          <p:cNvPr id="15" name="Picture 14" descr="6256_1_jpg">
            <a:extLst>
              <a:ext uri="{FF2B5EF4-FFF2-40B4-BE49-F238E27FC236}">
                <a16:creationId xmlns:a16="http://schemas.microsoft.com/office/drawing/2014/main" id="{FB3B6D4D-3E4D-436A-B5BF-57004BA73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-61"/>
          <a:stretch/>
        </p:blipFill>
        <p:spPr bwMode="auto">
          <a:xfrm>
            <a:off x="3942839" y="4331946"/>
            <a:ext cx="1892811" cy="1892811"/>
          </a:xfrm>
          <a:custGeom>
            <a:avLst/>
            <a:gdLst>
              <a:gd name="connsiteX0" fmla="*/ 315475 w 1892811"/>
              <a:gd name="connsiteY0" fmla="*/ 0 h 1892811"/>
              <a:gd name="connsiteX1" fmla="*/ 1577336 w 1892811"/>
              <a:gd name="connsiteY1" fmla="*/ 0 h 1892811"/>
              <a:gd name="connsiteX2" fmla="*/ 1892811 w 1892811"/>
              <a:gd name="connsiteY2" fmla="*/ 315475 h 1892811"/>
              <a:gd name="connsiteX3" fmla="*/ 1892811 w 1892811"/>
              <a:gd name="connsiteY3" fmla="*/ 1170948 h 1892811"/>
              <a:gd name="connsiteX4" fmla="*/ 1892811 w 1892811"/>
              <a:gd name="connsiteY4" fmla="*/ 1577336 h 1892811"/>
              <a:gd name="connsiteX5" fmla="*/ 1892811 w 1892811"/>
              <a:gd name="connsiteY5" fmla="*/ 1891659 h 1892811"/>
              <a:gd name="connsiteX6" fmla="*/ 1588764 w 1892811"/>
              <a:gd name="connsiteY6" fmla="*/ 1891659 h 1892811"/>
              <a:gd name="connsiteX7" fmla="*/ 1577336 w 1892811"/>
              <a:gd name="connsiteY7" fmla="*/ 1892811 h 1892811"/>
              <a:gd name="connsiteX8" fmla="*/ 315475 w 1892811"/>
              <a:gd name="connsiteY8" fmla="*/ 1892811 h 1892811"/>
              <a:gd name="connsiteX9" fmla="*/ 0 w 1892811"/>
              <a:gd name="connsiteY9" fmla="*/ 1577336 h 1892811"/>
              <a:gd name="connsiteX10" fmla="*/ 0 w 1892811"/>
              <a:gd name="connsiteY10" fmla="*/ 315475 h 1892811"/>
              <a:gd name="connsiteX11" fmla="*/ 315475 w 1892811"/>
              <a:gd name="connsiteY11" fmla="*/ 0 h 189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2811" h="1892811">
                <a:moveTo>
                  <a:pt x="315475" y="0"/>
                </a:moveTo>
                <a:lnTo>
                  <a:pt x="1577336" y="0"/>
                </a:lnTo>
                <a:cubicBezTo>
                  <a:pt x="1751568" y="0"/>
                  <a:pt x="1892811" y="141243"/>
                  <a:pt x="1892811" y="315475"/>
                </a:cubicBezTo>
                <a:lnTo>
                  <a:pt x="1892811" y="1170948"/>
                </a:lnTo>
                <a:lnTo>
                  <a:pt x="1892811" y="1577336"/>
                </a:lnTo>
                <a:lnTo>
                  <a:pt x="1892811" y="1891659"/>
                </a:lnTo>
                <a:lnTo>
                  <a:pt x="1588764" y="1891659"/>
                </a:lnTo>
                <a:lnTo>
                  <a:pt x="1577336" y="1892811"/>
                </a:lnTo>
                <a:lnTo>
                  <a:pt x="315475" y="1892811"/>
                </a:lnTo>
                <a:cubicBezTo>
                  <a:pt x="141243" y="1892811"/>
                  <a:pt x="0" y="1751568"/>
                  <a:pt x="0" y="1577336"/>
                </a:cubicBezTo>
                <a:lnTo>
                  <a:pt x="0" y="315475"/>
                </a:lnTo>
                <a:cubicBezTo>
                  <a:pt x="0" y="141243"/>
                  <a:pt x="141243" y="0"/>
                  <a:pt x="315475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26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Nutrition Product Portfolio – Extruder in the focus. </a:t>
            </a:r>
            <a:br>
              <a:rPr lang="en-US" dirty="0"/>
            </a:br>
            <a:r>
              <a:rPr lang="en-US" b="0" dirty="0" err="1"/>
              <a:t>Bühler’s</a:t>
            </a:r>
            <a:r>
              <a:rPr lang="en-US" b="0" dirty="0"/>
              <a:t> Twin Screw Extruders.</a:t>
            </a:r>
            <a:endParaRPr lang="de-DE" b="0" dirty="0"/>
          </a:p>
        </p:txBody>
      </p:sp>
      <p:sp>
        <p:nvSpPr>
          <p:cNvPr id="7" name="Abgerundetes Rechteck 6"/>
          <p:cNvSpPr>
            <a:spLocks/>
          </p:cNvSpPr>
          <p:nvPr/>
        </p:nvSpPr>
        <p:spPr>
          <a:xfrm>
            <a:off x="441163" y="4097490"/>
            <a:ext cx="5443553" cy="2052000"/>
          </a:xfrm>
          <a:custGeom>
            <a:avLst/>
            <a:gdLst>
              <a:gd name="connsiteX0" fmla="*/ 0 w 1940643"/>
              <a:gd name="connsiteY0" fmla="*/ 199493 h 1196936"/>
              <a:gd name="connsiteX1" fmla="*/ 199493 w 1940643"/>
              <a:gd name="connsiteY1" fmla="*/ 0 h 1196936"/>
              <a:gd name="connsiteX2" fmla="*/ 1741150 w 1940643"/>
              <a:gd name="connsiteY2" fmla="*/ 0 h 1196936"/>
              <a:gd name="connsiteX3" fmla="*/ 1940643 w 1940643"/>
              <a:gd name="connsiteY3" fmla="*/ 199493 h 1196936"/>
              <a:gd name="connsiteX4" fmla="*/ 1940643 w 1940643"/>
              <a:gd name="connsiteY4" fmla="*/ 997443 h 1196936"/>
              <a:gd name="connsiteX5" fmla="*/ 1741150 w 1940643"/>
              <a:gd name="connsiteY5" fmla="*/ 1196936 h 1196936"/>
              <a:gd name="connsiteX6" fmla="*/ 199493 w 1940643"/>
              <a:gd name="connsiteY6" fmla="*/ 1196936 h 1196936"/>
              <a:gd name="connsiteX7" fmla="*/ 0 w 1940643"/>
              <a:gd name="connsiteY7" fmla="*/ 997443 h 1196936"/>
              <a:gd name="connsiteX8" fmla="*/ 0 w 1940643"/>
              <a:gd name="connsiteY8" fmla="*/ 199493 h 1196936"/>
              <a:gd name="connsiteX0" fmla="*/ 0 w 1954062"/>
              <a:gd name="connsiteY0" fmla="*/ 199493 h 1196936"/>
              <a:gd name="connsiteX1" fmla="*/ 199493 w 1954062"/>
              <a:gd name="connsiteY1" fmla="*/ 0 h 1196936"/>
              <a:gd name="connsiteX2" fmla="*/ 1741150 w 1954062"/>
              <a:gd name="connsiteY2" fmla="*/ 0 h 1196936"/>
              <a:gd name="connsiteX3" fmla="*/ 1940643 w 1954062"/>
              <a:gd name="connsiteY3" fmla="*/ 997443 h 1196936"/>
              <a:gd name="connsiteX4" fmla="*/ 1741150 w 1954062"/>
              <a:gd name="connsiteY4" fmla="*/ 1196936 h 1196936"/>
              <a:gd name="connsiteX5" fmla="*/ 199493 w 1954062"/>
              <a:gd name="connsiteY5" fmla="*/ 1196936 h 1196936"/>
              <a:gd name="connsiteX6" fmla="*/ 0 w 1954062"/>
              <a:gd name="connsiteY6" fmla="*/ 997443 h 1196936"/>
              <a:gd name="connsiteX7" fmla="*/ 0 w 1954062"/>
              <a:gd name="connsiteY7" fmla="*/ 199493 h 1196936"/>
              <a:gd name="connsiteX0" fmla="*/ 0 w 1967556"/>
              <a:gd name="connsiteY0" fmla="*/ 199493 h 1196936"/>
              <a:gd name="connsiteX1" fmla="*/ 199493 w 1967556"/>
              <a:gd name="connsiteY1" fmla="*/ 0 h 1196936"/>
              <a:gd name="connsiteX2" fmla="*/ 1741150 w 1967556"/>
              <a:gd name="connsiteY2" fmla="*/ 0 h 1196936"/>
              <a:gd name="connsiteX3" fmla="*/ 1940643 w 1967556"/>
              <a:gd name="connsiteY3" fmla="*/ 997443 h 1196936"/>
              <a:gd name="connsiteX4" fmla="*/ 1741150 w 1967556"/>
              <a:gd name="connsiteY4" fmla="*/ 1196936 h 1196936"/>
              <a:gd name="connsiteX5" fmla="*/ 199493 w 1967556"/>
              <a:gd name="connsiteY5" fmla="*/ 1196936 h 1196936"/>
              <a:gd name="connsiteX6" fmla="*/ 0 w 1967556"/>
              <a:gd name="connsiteY6" fmla="*/ 997443 h 1196936"/>
              <a:gd name="connsiteX7" fmla="*/ 0 w 1967556"/>
              <a:gd name="connsiteY7" fmla="*/ 199493 h 1196936"/>
              <a:gd name="connsiteX0" fmla="*/ 0 w 2035842"/>
              <a:gd name="connsiteY0" fmla="*/ 199493 h 1196936"/>
              <a:gd name="connsiteX1" fmla="*/ 199493 w 2035842"/>
              <a:gd name="connsiteY1" fmla="*/ 0 h 1196936"/>
              <a:gd name="connsiteX2" fmla="*/ 1741150 w 2035842"/>
              <a:gd name="connsiteY2" fmla="*/ 0 h 1196936"/>
              <a:gd name="connsiteX3" fmla="*/ 1940643 w 2035842"/>
              <a:gd name="connsiteY3" fmla="*/ 997443 h 1196936"/>
              <a:gd name="connsiteX4" fmla="*/ 1741150 w 2035842"/>
              <a:gd name="connsiteY4" fmla="*/ 1196936 h 1196936"/>
              <a:gd name="connsiteX5" fmla="*/ 199493 w 2035842"/>
              <a:gd name="connsiteY5" fmla="*/ 1196936 h 1196936"/>
              <a:gd name="connsiteX6" fmla="*/ 0 w 2035842"/>
              <a:gd name="connsiteY6" fmla="*/ 997443 h 1196936"/>
              <a:gd name="connsiteX7" fmla="*/ 0 w 2035842"/>
              <a:gd name="connsiteY7" fmla="*/ 199493 h 1196936"/>
              <a:gd name="connsiteX0" fmla="*/ 0 w 1940643"/>
              <a:gd name="connsiteY0" fmla="*/ 199493 h 1196936"/>
              <a:gd name="connsiteX1" fmla="*/ 199493 w 1940643"/>
              <a:gd name="connsiteY1" fmla="*/ 0 h 1196936"/>
              <a:gd name="connsiteX2" fmla="*/ 1741150 w 1940643"/>
              <a:gd name="connsiteY2" fmla="*/ 0 h 1196936"/>
              <a:gd name="connsiteX3" fmla="*/ 1940643 w 1940643"/>
              <a:gd name="connsiteY3" fmla="*/ 997443 h 1196936"/>
              <a:gd name="connsiteX4" fmla="*/ 1741150 w 1940643"/>
              <a:gd name="connsiteY4" fmla="*/ 1196936 h 1196936"/>
              <a:gd name="connsiteX5" fmla="*/ 199493 w 1940643"/>
              <a:gd name="connsiteY5" fmla="*/ 1196936 h 1196936"/>
              <a:gd name="connsiteX6" fmla="*/ 0 w 1940643"/>
              <a:gd name="connsiteY6" fmla="*/ 997443 h 1196936"/>
              <a:gd name="connsiteX7" fmla="*/ 0 w 1940643"/>
              <a:gd name="connsiteY7" fmla="*/ 199493 h 1196936"/>
              <a:gd name="connsiteX0" fmla="*/ 0 w 2002513"/>
              <a:gd name="connsiteY0" fmla="*/ 199493 h 1196936"/>
              <a:gd name="connsiteX1" fmla="*/ 199493 w 2002513"/>
              <a:gd name="connsiteY1" fmla="*/ 0 h 1196936"/>
              <a:gd name="connsiteX2" fmla="*/ 1963400 w 2002513"/>
              <a:gd name="connsiteY2" fmla="*/ 0 h 1196936"/>
              <a:gd name="connsiteX3" fmla="*/ 1940643 w 2002513"/>
              <a:gd name="connsiteY3" fmla="*/ 997443 h 1196936"/>
              <a:gd name="connsiteX4" fmla="*/ 1741150 w 2002513"/>
              <a:gd name="connsiteY4" fmla="*/ 1196936 h 1196936"/>
              <a:gd name="connsiteX5" fmla="*/ 199493 w 2002513"/>
              <a:gd name="connsiteY5" fmla="*/ 1196936 h 1196936"/>
              <a:gd name="connsiteX6" fmla="*/ 0 w 2002513"/>
              <a:gd name="connsiteY6" fmla="*/ 997443 h 1196936"/>
              <a:gd name="connsiteX7" fmla="*/ 0 w 2002513"/>
              <a:gd name="connsiteY7" fmla="*/ 199493 h 1196936"/>
              <a:gd name="connsiteX0" fmla="*/ 0 w 1963400"/>
              <a:gd name="connsiteY0" fmla="*/ 199501 h 1196944"/>
              <a:gd name="connsiteX1" fmla="*/ 199493 w 1963400"/>
              <a:gd name="connsiteY1" fmla="*/ 8 h 1196944"/>
              <a:gd name="connsiteX2" fmla="*/ 1963400 w 1963400"/>
              <a:gd name="connsiteY2" fmla="*/ 8 h 1196944"/>
              <a:gd name="connsiteX3" fmla="*/ 1940643 w 1963400"/>
              <a:gd name="connsiteY3" fmla="*/ 997451 h 1196944"/>
              <a:gd name="connsiteX4" fmla="*/ 1741150 w 1963400"/>
              <a:gd name="connsiteY4" fmla="*/ 1196944 h 1196944"/>
              <a:gd name="connsiteX5" fmla="*/ 199493 w 1963400"/>
              <a:gd name="connsiteY5" fmla="*/ 1196944 h 1196944"/>
              <a:gd name="connsiteX6" fmla="*/ 0 w 1963400"/>
              <a:gd name="connsiteY6" fmla="*/ 997451 h 1196944"/>
              <a:gd name="connsiteX7" fmla="*/ 0 w 1963400"/>
              <a:gd name="connsiteY7" fmla="*/ 199501 h 1196944"/>
              <a:gd name="connsiteX0" fmla="*/ 0 w 1947525"/>
              <a:gd name="connsiteY0" fmla="*/ 199501 h 1196944"/>
              <a:gd name="connsiteX1" fmla="*/ 199493 w 1947525"/>
              <a:gd name="connsiteY1" fmla="*/ 8 h 1196944"/>
              <a:gd name="connsiteX2" fmla="*/ 1947525 w 1947525"/>
              <a:gd name="connsiteY2" fmla="*/ 8 h 1196944"/>
              <a:gd name="connsiteX3" fmla="*/ 1940643 w 1947525"/>
              <a:gd name="connsiteY3" fmla="*/ 997451 h 1196944"/>
              <a:gd name="connsiteX4" fmla="*/ 1741150 w 1947525"/>
              <a:gd name="connsiteY4" fmla="*/ 1196944 h 1196944"/>
              <a:gd name="connsiteX5" fmla="*/ 199493 w 1947525"/>
              <a:gd name="connsiteY5" fmla="*/ 1196944 h 1196944"/>
              <a:gd name="connsiteX6" fmla="*/ 0 w 1947525"/>
              <a:gd name="connsiteY6" fmla="*/ 997451 h 1196944"/>
              <a:gd name="connsiteX7" fmla="*/ 0 w 1947525"/>
              <a:gd name="connsiteY7" fmla="*/ 199501 h 1196944"/>
              <a:gd name="connsiteX0" fmla="*/ 0 w 1940643"/>
              <a:gd name="connsiteY0" fmla="*/ 199501 h 1196944"/>
              <a:gd name="connsiteX1" fmla="*/ 199493 w 1940643"/>
              <a:gd name="connsiteY1" fmla="*/ 8 h 1196944"/>
              <a:gd name="connsiteX2" fmla="*/ 1934825 w 1940643"/>
              <a:gd name="connsiteY2" fmla="*/ 8 h 1196944"/>
              <a:gd name="connsiteX3" fmla="*/ 1940643 w 1940643"/>
              <a:gd name="connsiteY3" fmla="*/ 997451 h 1196944"/>
              <a:gd name="connsiteX4" fmla="*/ 1741150 w 1940643"/>
              <a:gd name="connsiteY4" fmla="*/ 1196944 h 1196944"/>
              <a:gd name="connsiteX5" fmla="*/ 199493 w 1940643"/>
              <a:gd name="connsiteY5" fmla="*/ 1196944 h 1196944"/>
              <a:gd name="connsiteX6" fmla="*/ 0 w 1940643"/>
              <a:gd name="connsiteY6" fmla="*/ 997451 h 1196944"/>
              <a:gd name="connsiteX7" fmla="*/ 0 w 1940643"/>
              <a:gd name="connsiteY7" fmla="*/ 199501 h 1196944"/>
              <a:gd name="connsiteX0" fmla="*/ 0 w 1947525"/>
              <a:gd name="connsiteY0" fmla="*/ 199493 h 1196936"/>
              <a:gd name="connsiteX1" fmla="*/ 199493 w 1947525"/>
              <a:gd name="connsiteY1" fmla="*/ 0 h 1196936"/>
              <a:gd name="connsiteX2" fmla="*/ 1947525 w 1947525"/>
              <a:gd name="connsiteY2" fmla="*/ 3175 h 1196936"/>
              <a:gd name="connsiteX3" fmla="*/ 1940643 w 1947525"/>
              <a:gd name="connsiteY3" fmla="*/ 997443 h 1196936"/>
              <a:gd name="connsiteX4" fmla="*/ 1741150 w 1947525"/>
              <a:gd name="connsiteY4" fmla="*/ 1196936 h 1196936"/>
              <a:gd name="connsiteX5" fmla="*/ 199493 w 1947525"/>
              <a:gd name="connsiteY5" fmla="*/ 1196936 h 1196936"/>
              <a:gd name="connsiteX6" fmla="*/ 0 w 1947525"/>
              <a:gd name="connsiteY6" fmla="*/ 997443 h 1196936"/>
              <a:gd name="connsiteX7" fmla="*/ 0 w 1947525"/>
              <a:gd name="connsiteY7" fmla="*/ 199493 h 1196936"/>
              <a:gd name="connsiteX0" fmla="*/ 0 w 1944350"/>
              <a:gd name="connsiteY0" fmla="*/ 199501 h 1196944"/>
              <a:gd name="connsiteX1" fmla="*/ 199493 w 1944350"/>
              <a:gd name="connsiteY1" fmla="*/ 8 h 1196944"/>
              <a:gd name="connsiteX2" fmla="*/ 1944350 w 1944350"/>
              <a:gd name="connsiteY2" fmla="*/ 8 h 1196944"/>
              <a:gd name="connsiteX3" fmla="*/ 1940643 w 1944350"/>
              <a:gd name="connsiteY3" fmla="*/ 997451 h 1196944"/>
              <a:gd name="connsiteX4" fmla="*/ 1741150 w 1944350"/>
              <a:gd name="connsiteY4" fmla="*/ 1196944 h 1196944"/>
              <a:gd name="connsiteX5" fmla="*/ 199493 w 1944350"/>
              <a:gd name="connsiteY5" fmla="*/ 1196944 h 1196944"/>
              <a:gd name="connsiteX6" fmla="*/ 0 w 1944350"/>
              <a:gd name="connsiteY6" fmla="*/ 997451 h 1196944"/>
              <a:gd name="connsiteX7" fmla="*/ 0 w 1944350"/>
              <a:gd name="connsiteY7" fmla="*/ 199501 h 119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4350" h="1196944">
                <a:moveTo>
                  <a:pt x="0" y="199501"/>
                </a:moveTo>
                <a:cubicBezTo>
                  <a:pt x="0" y="89324"/>
                  <a:pt x="89316" y="8"/>
                  <a:pt x="199493" y="8"/>
                </a:cubicBezTo>
                <a:lnTo>
                  <a:pt x="1944350" y="8"/>
                </a:lnTo>
                <a:cubicBezTo>
                  <a:pt x="1939321" y="-2921"/>
                  <a:pt x="1940643" y="797962"/>
                  <a:pt x="1940643" y="997451"/>
                </a:cubicBezTo>
                <a:cubicBezTo>
                  <a:pt x="1940643" y="1107628"/>
                  <a:pt x="1851327" y="1196944"/>
                  <a:pt x="1741150" y="1196944"/>
                </a:cubicBezTo>
                <a:lnTo>
                  <a:pt x="199493" y="1196944"/>
                </a:lnTo>
                <a:cubicBezTo>
                  <a:pt x="89316" y="1196944"/>
                  <a:pt x="0" y="1107628"/>
                  <a:pt x="0" y="997451"/>
                </a:cubicBezTo>
                <a:lnTo>
                  <a:pt x="0" y="1995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bgerundetes Rechteck 6"/>
          <p:cNvSpPr>
            <a:spLocks/>
          </p:cNvSpPr>
          <p:nvPr/>
        </p:nvSpPr>
        <p:spPr>
          <a:xfrm flipV="1">
            <a:off x="441163" y="1656000"/>
            <a:ext cx="5443553" cy="2052000"/>
          </a:xfrm>
          <a:custGeom>
            <a:avLst/>
            <a:gdLst>
              <a:gd name="connsiteX0" fmla="*/ 0 w 1940643"/>
              <a:gd name="connsiteY0" fmla="*/ 199493 h 1196936"/>
              <a:gd name="connsiteX1" fmla="*/ 199493 w 1940643"/>
              <a:gd name="connsiteY1" fmla="*/ 0 h 1196936"/>
              <a:gd name="connsiteX2" fmla="*/ 1741150 w 1940643"/>
              <a:gd name="connsiteY2" fmla="*/ 0 h 1196936"/>
              <a:gd name="connsiteX3" fmla="*/ 1940643 w 1940643"/>
              <a:gd name="connsiteY3" fmla="*/ 199493 h 1196936"/>
              <a:gd name="connsiteX4" fmla="*/ 1940643 w 1940643"/>
              <a:gd name="connsiteY4" fmla="*/ 997443 h 1196936"/>
              <a:gd name="connsiteX5" fmla="*/ 1741150 w 1940643"/>
              <a:gd name="connsiteY5" fmla="*/ 1196936 h 1196936"/>
              <a:gd name="connsiteX6" fmla="*/ 199493 w 1940643"/>
              <a:gd name="connsiteY6" fmla="*/ 1196936 h 1196936"/>
              <a:gd name="connsiteX7" fmla="*/ 0 w 1940643"/>
              <a:gd name="connsiteY7" fmla="*/ 997443 h 1196936"/>
              <a:gd name="connsiteX8" fmla="*/ 0 w 1940643"/>
              <a:gd name="connsiteY8" fmla="*/ 199493 h 1196936"/>
              <a:gd name="connsiteX0" fmla="*/ 0 w 1954062"/>
              <a:gd name="connsiteY0" fmla="*/ 199493 h 1196936"/>
              <a:gd name="connsiteX1" fmla="*/ 199493 w 1954062"/>
              <a:gd name="connsiteY1" fmla="*/ 0 h 1196936"/>
              <a:gd name="connsiteX2" fmla="*/ 1741150 w 1954062"/>
              <a:gd name="connsiteY2" fmla="*/ 0 h 1196936"/>
              <a:gd name="connsiteX3" fmla="*/ 1940643 w 1954062"/>
              <a:gd name="connsiteY3" fmla="*/ 997443 h 1196936"/>
              <a:gd name="connsiteX4" fmla="*/ 1741150 w 1954062"/>
              <a:gd name="connsiteY4" fmla="*/ 1196936 h 1196936"/>
              <a:gd name="connsiteX5" fmla="*/ 199493 w 1954062"/>
              <a:gd name="connsiteY5" fmla="*/ 1196936 h 1196936"/>
              <a:gd name="connsiteX6" fmla="*/ 0 w 1954062"/>
              <a:gd name="connsiteY6" fmla="*/ 997443 h 1196936"/>
              <a:gd name="connsiteX7" fmla="*/ 0 w 1954062"/>
              <a:gd name="connsiteY7" fmla="*/ 199493 h 1196936"/>
              <a:gd name="connsiteX0" fmla="*/ 0 w 1967556"/>
              <a:gd name="connsiteY0" fmla="*/ 199493 h 1196936"/>
              <a:gd name="connsiteX1" fmla="*/ 199493 w 1967556"/>
              <a:gd name="connsiteY1" fmla="*/ 0 h 1196936"/>
              <a:gd name="connsiteX2" fmla="*/ 1741150 w 1967556"/>
              <a:gd name="connsiteY2" fmla="*/ 0 h 1196936"/>
              <a:gd name="connsiteX3" fmla="*/ 1940643 w 1967556"/>
              <a:gd name="connsiteY3" fmla="*/ 997443 h 1196936"/>
              <a:gd name="connsiteX4" fmla="*/ 1741150 w 1967556"/>
              <a:gd name="connsiteY4" fmla="*/ 1196936 h 1196936"/>
              <a:gd name="connsiteX5" fmla="*/ 199493 w 1967556"/>
              <a:gd name="connsiteY5" fmla="*/ 1196936 h 1196936"/>
              <a:gd name="connsiteX6" fmla="*/ 0 w 1967556"/>
              <a:gd name="connsiteY6" fmla="*/ 997443 h 1196936"/>
              <a:gd name="connsiteX7" fmla="*/ 0 w 1967556"/>
              <a:gd name="connsiteY7" fmla="*/ 199493 h 1196936"/>
              <a:gd name="connsiteX0" fmla="*/ 0 w 2035842"/>
              <a:gd name="connsiteY0" fmla="*/ 199493 h 1196936"/>
              <a:gd name="connsiteX1" fmla="*/ 199493 w 2035842"/>
              <a:gd name="connsiteY1" fmla="*/ 0 h 1196936"/>
              <a:gd name="connsiteX2" fmla="*/ 1741150 w 2035842"/>
              <a:gd name="connsiteY2" fmla="*/ 0 h 1196936"/>
              <a:gd name="connsiteX3" fmla="*/ 1940643 w 2035842"/>
              <a:gd name="connsiteY3" fmla="*/ 997443 h 1196936"/>
              <a:gd name="connsiteX4" fmla="*/ 1741150 w 2035842"/>
              <a:gd name="connsiteY4" fmla="*/ 1196936 h 1196936"/>
              <a:gd name="connsiteX5" fmla="*/ 199493 w 2035842"/>
              <a:gd name="connsiteY5" fmla="*/ 1196936 h 1196936"/>
              <a:gd name="connsiteX6" fmla="*/ 0 w 2035842"/>
              <a:gd name="connsiteY6" fmla="*/ 997443 h 1196936"/>
              <a:gd name="connsiteX7" fmla="*/ 0 w 2035842"/>
              <a:gd name="connsiteY7" fmla="*/ 199493 h 1196936"/>
              <a:gd name="connsiteX0" fmla="*/ 0 w 1940643"/>
              <a:gd name="connsiteY0" fmla="*/ 199493 h 1196936"/>
              <a:gd name="connsiteX1" fmla="*/ 199493 w 1940643"/>
              <a:gd name="connsiteY1" fmla="*/ 0 h 1196936"/>
              <a:gd name="connsiteX2" fmla="*/ 1741150 w 1940643"/>
              <a:gd name="connsiteY2" fmla="*/ 0 h 1196936"/>
              <a:gd name="connsiteX3" fmla="*/ 1940643 w 1940643"/>
              <a:gd name="connsiteY3" fmla="*/ 997443 h 1196936"/>
              <a:gd name="connsiteX4" fmla="*/ 1741150 w 1940643"/>
              <a:gd name="connsiteY4" fmla="*/ 1196936 h 1196936"/>
              <a:gd name="connsiteX5" fmla="*/ 199493 w 1940643"/>
              <a:gd name="connsiteY5" fmla="*/ 1196936 h 1196936"/>
              <a:gd name="connsiteX6" fmla="*/ 0 w 1940643"/>
              <a:gd name="connsiteY6" fmla="*/ 997443 h 1196936"/>
              <a:gd name="connsiteX7" fmla="*/ 0 w 1940643"/>
              <a:gd name="connsiteY7" fmla="*/ 199493 h 1196936"/>
              <a:gd name="connsiteX0" fmla="*/ 0 w 2002513"/>
              <a:gd name="connsiteY0" fmla="*/ 199493 h 1196936"/>
              <a:gd name="connsiteX1" fmla="*/ 199493 w 2002513"/>
              <a:gd name="connsiteY1" fmla="*/ 0 h 1196936"/>
              <a:gd name="connsiteX2" fmla="*/ 1963400 w 2002513"/>
              <a:gd name="connsiteY2" fmla="*/ 0 h 1196936"/>
              <a:gd name="connsiteX3" fmla="*/ 1940643 w 2002513"/>
              <a:gd name="connsiteY3" fmla="*/ 997443 h 1196936"/>
              <a:gd name="connsiteX4" fmla="*/ 1741150 w 2002513"/>
              <a:gd name="connsiteY4" fmla="*/ 1196936 h 1196936"/>
              <a:gd name="connsiteX5" fmla="*/ 199493 w 2002513"/>
              <a:gd name="connsiteY5" fmla="*/ 1196936 h 1196936"/>
              <a:gd name="connsiteX6" fmla="*/ 0 w 2002513"/>
              <a:gd name="connsiteY6" fmla="*/ 997443 h 1196936"/>
              <a:gd name="connsiteX7" fmla="*/ 0 w 2002513"/>
              <a:gd name="connsiteY7" fmla="*/ 199493 h 1196936"/>
              <a:gd name="connsiteX0" fmla="*/ 0 w 1963400"/>
              <a:gd name="connsiteY0" fmla="*/ 199501 h 1196944"/>
              <a:gd name="connsiteX1" fmla="*/ 199493 w 1963400"/>
              <a:gd name="connsiteY1" fmla="*/ 8 h 1196944"/>
              <a:gd name="connsiteX2" fmla="*/ 1963400 w 1963400"/>
              <a:gd name="connsiteY2" fmla="*/ 8 h 1196944"/>
              <a:gd name="connsiteX3" fmla="*/ 1940643 w 1963400"/>
              <a:gd name="connsiteY3" fmla="*/ 997451 h 1196944"/>
              <a:gd name="connsiteX4" fmla="*/ 1741150 w 1963400"/>
              <a:gd name="connsiteY4" fmla="*/ 1196944 h 1196944"/>
              <a:gd name="connsiteX5" fmla="*/ 199493 w 1963400"/>
              <a:gd name="connsiteY5" fmla="*/ 1196944 h 1196944"/>
              <a:gd name="connsiteX6" fmla="*/ 0 w 1963400"/>
              <a:gd name="connsiteY6" fmla="*/ 997451 h 1196944"/>
              <a:gd name="connsiteX7" fmla="*/ 0 w 1963400"/>
              <a:gd name="connsiteY7" fmla="*/ 199501 h 1196944"/>
              <a:gd name="connsiteX0" fmla="*/ 0 w 1947525"/>
              <a:gd name="connsiteY0" fmla="*/ 199501 h 1196944"/>
              <a:gd name="connsiteX1" fmla="*/ 199493 w 1947525"/>
              <a:gd name="connsiteY1" fmla="*/ 8 h 1196944"/>
              <a:gd name="connsiteX2" fmla="*/ 1947525 w 1947525"/>
              <a:gd name="connsiteY2" fmla="*/ 8 h 1196944"/>
              <a:gd name="connsiteX3" fmla="*/ 1940643 w 1947525"/>
              <a:gd name="connsiteY3" fmla="*/ 997451 h 1196944"/>
              <a:gd name="connsiteX4" fmla="*/ 1741150 w 1947525"/>
              <a:gd name="connsiteY4" fmla="*/ 1196944 h 1196944"/>
              <a:gd name="connsiteX5" fmla="*/ 199493 w 1947525"/>
              <a:gd name="connsiteY5" fmla="*/ 1196944 h 1196944"/>
              <a:gd name="connsiteX6" fmla="*/ 0 w 1947525"/>
              <a:gd name="connsiteY6" fmla="*/ 997451 h 1196944"/>
              <a:gd name="connsiteX7" fmla="*/ 0 w 1947525"/>
              <a:gd name="connsiteY7" fmla="*/ 199501 h 1196944"/>
              <a:gd name="connsiteX0" fmla="*/ 0 w 1940643"/>
              <a:gd name="connsiteY0" fmla="*/ 199501 h 1196944"/>
              <a:gd name="connsiteX1" fmla="*/ 199493 w 1940643"/>
              <a:gd name="connsiteY1" fmla="*/ 8 h 1196944"/>
              <a:gd name="connsiteX2" fmla="*/ 1934825 w 1940643"/>
              <a:gd name="connsiteY2" fmla="*/ 8 h 1196944"/>
              <a:gd name="connsiteX3" fmla="*/ 1940643 w 1940643"/>
              <a:gd name="connsiteY3" fmla="*/ 997451 h 1196944"/>
              <a:gd name="connsiteX4" fmla="*/ 1741150 w 1940643"/>
              <a:gd name="connsiteY4" fmla="*/ 1196944 h 1196944"/>
              <a:gd name="connsiteX5" fmla="*/ 199493 w 1940643"/>
              <a:gd name="connsiteY5" fmla="*/ 1196944 h 1196944"/>
              <a:gd name="connsiteX6" fmla="*/ 0 w 1940643"/>
              <a:gd name="connsiteY6" fmla="*/ 997451 h 1196944"/>
              <a:gd name="connsiteX7" fmla="*/ 0 w 1940643"/>
              <a:gd name="connsiteY7" fmla="*/ 199501 h 1196944"/>
              <a:gd name="connsiteX0" fmla="*/ 0 w 1947525"/>
              <a:gd name="connsiteY0" fmla="*/ 199493 h 1196936"/>
              <a:gd name="connsiteX1" fmla="*/ 199493 w 1947525"/>
              <a:gd name="connsiteY1" fmla="*/ 0 h 1196936"/>
              <a:gd name="connsiteX2" fmla="*/ 1947525 w 1947525"/>
              <a:gd name="connsiteY2" fmla="*/ 3175 h 1196936"/>
              <a:gd name="connsiteX3" fmla="*/ 1940643 w 1947525"/>
              <a:gd name="connsiteY3" fmla="*/ 997443 h 1196936"/>
              <a:gd name="connsiteX4" fmla="*/ 1741150 w 1947525"/>
              <a:gd name="connsiteY4" fmla="*/ 1196936 h 1196936"/>
              <a:gd name="connsiteX5" fmla="*/ 199493 w 1947525"/>
              <a:gd name="connsiteY5" fmla="*/ 1196936 h 1196936"/>
              <a:gd name="connsiteX6" fmla="*/ 0 w 1947525"/>
              <a:gd name="connsiteY6" fmla="*/ 997443 h 1196936"/>
              <a:gd name="connsiteX7" fmla="*/ 0 w 1947525"/>
              <a:gd name="connsiteY7" fmla="*/ 199493 h 1196936"/>
              <a:gd name="connsiteX0" fmla="*/ 0 w 1944350"/>
              <a:gd name="connsiteY0" fmla="*/ 199501 h 1196944"/>
              <a:gd name="connsiteX1" fmla="*/ 199493 w 1944350"/>
              <a:gd name="connsiteY1" fmla="*/ 8 h 1196944"/>
              <a:gd name="connsiteX2" fmla="*/ 1944350 w 1944350"/>
              <a:gd name="connsiteY2" fmla="*/ 8 h 1196944"/>
              <a:gd name="connsiteX3" fmla="*/ 1940643 w 1944350"/>
              <a:gd name="connsiteY3" fmla="*/ 997451 h 1196944"/>
              <a:gd name="connsiteX4" fmla="*/ 1741150 w 1944350"/>
              <a:gd name="connsiteY4" fmla="*/ 1196944 h 1196944"/>
              <a:gd name="connsiteX5" fmla="*/ 199493 w 1944350"/>
              <a:gd name="connsiteY5" fmla="*/ 1196944 h 1196944"/>
              <a:gd name="connsiteX6" fmla="*/ 0 w 1944350"/>
              <a:gd name="connsiteY6" fmla="*/ 997451 h 1196944"/>
              <a:gd name="connsiteX7" fmla="*/ 0 w 1944350"/>
              <a:gd name="connsiteY7" fmla="*/ 199501 h 119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4350" h="1196944">
                <a:moveTo>
                  <a:pt x="0" y="199501"/>
                </a:moveTo>
                <a:cubicBezTo>
                  <a:pt x="0" y="89324"/>
                  <a:pt x="89316" y="8"/>
                  <a:pt x="199493" y="8"/>
                </a:cubicBezTo>
                <a:lnTo>
                  <a:pt x="1944350" y="8"/>
                </a:lnTo>
                <a:cubicBezTo>
                  <a:pt x="1939321" y="-2921"/>
                  <a:pt x="1940643" y="797962"/>
                  <a:pt x="1940643" y="997451"/>
                </a:cubicBezTo>
                <a:cubicBezTo>
                  <a:pt x="1940643" y="1107628"/>
                  <a:pt x="1851327" y="1196944"/>
                  <a:pt x="1741150" y="1196944"/>
                </a:cubicBezTo>
                <a:lnTo>
                  <a:pt x="199493" y="1196944"/>
                </a:lnTo>
                <a:cubicBezTo>
                  <a:pt x="89316" y="1196944"/>
                  <a:pt x="0" y="1107628"/>
                  <a:pt x="0" y="997451"/>
                </a:cubicBezTo>
                <a:lnTo>
                  <a:pt x="0" y="1995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bgerundetes Rechteck 6">
            <a:hlinkClick r:id="rId3"/>
          </p:cNvPr>
          <p:cNvSpPr>
            <a:spLocks/>
          </p:cNvSpPr>
          <p:nvPr/>
        </p:nvSpPr>
        <p:spPr>
          <a:xfrm flipH="1">
            <a:off x="6502632" y="4104000"/>
            <a:ext cx="5104046" cy="2052000"/>
          </a:xfrm>
          <a:custGeom>
            <a:avLst/>
            <a:gdLst>
              <a:gd name="connsiteX0" fmla="*/ 0 w 1940643"/>
              <a:gd name="connsiteY0" fmla="*/ 199493 h 1196936"/>
              <a:gd name="connsiteX1" fmla="*/ 199493 w 1940643"/>
              <a:gd name="connsiteY1" fmla="*/ 0 h 1196936"/>
              <a:gd name="connsiteX2" fmla="*/ 1741150 w 1940643"/>
              <a:gd name="connsiteY2" fmla="*/ 0 h 1196936"/>
              <a:gd name="connsiteX3" fmla="*/ 1940643 w 1940643"/>
              <a:gd name="connsiteY3" fmla="*/ 199493 h 1196936"/>
              <a:gd name="connsiteX4" fmla="*/ 1940643 w 1940643"/>
              <a:gd name="connsiteY4" fmla="*/ 997443 h 1196936"/>
              <a:gd name="connsiteX5" fmla="*/ 1741150 w 1940643"/>
              <a:gd name="connsiteY5" fmla="*/ 1196936 h 1196936"/>
              <a:gd name="connsiteX6" fmla="*/ 199493 w 1940643"/>
              <a:gd name="connsiteY6" fmla="*/ 1196936 h 1196936"/>
              <a:gd name="connsiteX7" fmla="*/ 0 w 1940643"/>
              <a:gd name="connsiteY7" fmla="*/ 997443 h 1196936"/>
              <a:gd name="connsiteX8" fmla="*/ 0 w 1940643"/>
              <a:gd name="connsiteY8" fmla="*/ 199493 h 1196936"/>
              <a:gd name="connsiteX0" fmla="*/ 0 w 1954062"/>
              <a:gd name="connsiteY0" fmla="*/ 199493 h 1196936"/>
              <a:gd name="connsiteX1" fmla="*/ 199493 w 1954062"/>
              <a:gd name="connsiteY1" fmla="*/ 0 h 1196936"/>
              <a:gd name="connsiteX2" fmla="*/ 1741150 w 1954062"/>
              <a:gd name="connsiteY2" fmla="*/ 0 h 1196936"/>
              <a:gd name="connsiteX3" fmla="*/ 1940643 w 1954062"/>
              <a:gd name="connsiteY3" fmla="*/ 997443 h 1196936"/>
              <a:gd name="connsiteX4" fmla="*/ 1741150 w 1954062"/>
              <a:gd name="connsiteY4" fmla="*/ 1196936 h 1196936"/>
              <a:gd name="connsiteX5" fmla="*/ 199493 w 1954062"/>
              <a:gd name="connsiteY5" fmla="*/ 1196936 h 1196936"/>
              <a:gd name="connsiteX6" fmla="*/ 0 w 1954062"/>
              <a:gd name="connsiteY6" fmla="*/ 997443 h 1196936"/>
              <a:gd name="connsiteX7" fmla="*/ 0 w 1954062"/>
              <a:gd name="connsiteY7" fmla="*/ 199493 h 1196936"/>
              <a:gd name="connsiteX0" fmla="*/ 0 w 1967556"/>
              <a:gd name="connsiteY0" fmla="*/ 199493 h 1196936"/>
              <a:gd name="connsiteX1" fmla="*/ 199493 w 1967556"/>
              <a:gd name="connsiteY1" fmla="*/ 0 h 1196936"/>
              <a:gd name="connsiteX2" fmla="*/ 1741150 w 1967556"/>
              <a:gd name="connsiteY2" fmla="*/ 0 h 1196936"/>
              <a:gd name="connsiteX3" fmla="*/ 1940643 w 1967556"/>
              <a:gd name="connsiteY3" fmla="*/ 997443 h 1196936"/>
              <a:gd name="connsiteX4" fmla="*/ 1741150 w 1967556"/>
              <a:gd name="connsiteY4" fmla="*/ 1196936 h 1196936"/>
              <a:gd name="connsiteX5" fmla="*/ 199493 w 1967556"/>
              <a:gd name="connsiteY5" fmla="*/ 1196936 h 1196936"/>
              <a:gd name="connsiteX6" fmla="*/ 0 w 1967556"/>
              <a:gd name="connsiteY6" fmla="*/ 997443 h 1196936"/>
              <a:gd name="connsiteX7" fmla="*/ 0 w 1967556"/>
              <a:gd name="connsiteY7" fmla="*/ 199493 h 1196936"/>
              <a:gd name="connsiteX0" fmla="*/ 0 w 2035842"/>
              <a:gd name="connsiteY0" fmla="*/ 199493 h 1196936"/>
              <a:gd name="connsiteX1" fmla="*/ 199493 w 2035842"/>
              <a:gd name="connsiteY1" fmla="*/ 0 h 1196936"/>
              <a:gd name="connsiteX2" fmla="*/ 1741150 w 2035842"/>
              <a:gd name="connsiteY2" fmla="*/ 0 h 1196936"/>
              <a:gd name="connsiteX3" fmla="*/ 1940643 w 2035842"/>
              <a:gd name="connsiteY3" fmla="*/ 997443 h 1196936"/>
              <a:gd name="connsiteX4" fmla="*/ 1741150 w 2035842"/>
              <a:gd name="connsiteY4" fmla="*/ 1196936 h 1196936"/>
              <a:gd name="connsiteX5" fmla="*/ 199493 w 2035842"/>
              <a:gd name="connsiteY5" fmla="*/ 1196936 h 1196936"/>
              <a:gd name="connsiteX6" fmla="*/ 0 w 2035842"/>
              <a:gd name="connsiteY6" fmla="*/ 997443 h 1196936"/>
              <a:gd name="connsiteX7" fmla="*/ 0 w 2035842"/>
              <a:gd name="connsiteY7" fmla="*/ 199493 h 1196936"/>
              <a:gd name="connsiteX0" fmla="*/ 0 w 1940643"/>
              <a:gd name="connsiteY0" fmla="*/ 199493 h 1196936"/>
              <a:gd name="connsiteX1" fmla="*/ 199493 w 1940643"/>
              <a:gd name="connsiteY1" fmla="*/ 0 h 1196936"/>
              <a:gd name="connsiteX2" fmla="*/ 1741150 w 1940643"/>
              <a:gd name="connsiteY2" fmla="*/ 0 h 1196936"/>
              <a:gd name="connsiteX3" fmla="*/ 1940643 w 1940643"/>
              <a:gd name="connsiteY3" fmla="*/ 997443 h 1196936"/>
              <a:gd name="connsiteX4" fmla="*/ 1741150 w 1940643"/>
              <a:gd name="connsiteY4" fmla="*/ 1196936 h 1196936"/>
              <a:gd name="connsiteX5" fmla="*/ 199493 w 1940643"/>
              <a:gd name="connsiteY5" fmla="*/ 1196936 h 1196936"/>
              <a:gd name="connsiteX6" fmla="*/ 0 w 1940643"/>
              <a:gd name="connsiteY6" fmla="*/ 997443 h 1196936"/>
              <a:gd name="connsiteX7" fmla="*/ 0 w 1940643"/>
              <a:gd name="connsiteY7" fmla="*/ 199493 h 1196936"/>
              <a:gd name="connsiteX0" fmla="*/ 0 w 2002513"/>
              <a:gd name="connsiteY0" fmla="*/ 199493 h 1196936"/>
              <a:gd name="connsiteX1" fmla="*/ 199493 w 2002513"/>
              <a:gd name="connsiteY1" fmla="*/ 0 h 1196936"/>
              <a:gd name="connsiteX2" fmla="*/ 1963400 w 2002513"/>
              <a:gd name="connsiteY2" fmla="*/ 0 h 1196936"/>
              <a:gd name="connsiteX3" fmla="*/ 1940643 w 2002513"/>
              <a:gd name="connsiteY3" fmla="*/ 997443 h 1196936"/>
              <a:gd name="connsiteX4" fmla="*/ 1741150 w 2002513"/>
              <a:gd name="connsiteY4" fmla="*/ 1196936 h 1196936"/>
              <a:gd name="connsiteX5" fmla="*/ 199493 w 2002513"/>
              <a:gd name="connsiteY5" fmla="*/ 1196936 h 1196936"/>
              <a:gd name="connsiteX6" fmla="*/ 0 w 2002513"/>
              <a:gd name="connsiteY6" fmla="*/ 997443 h 1196936"/>
              <a:gd name="connsiteX7" fmla="*/ 0 w 2002513"/>
              <a:gd name="connsiteY7" fmla="*/ 199493 h 1196936"/>
              <a:gd name="connsiteX0" fmla="*/ 0 w 1963400"/>
              <a:gd name="connsiteY0" fmla="*/ 199501 h 1196944"/>
              <a:gd name="connsiteX1" fmla="*/ 199493 w 1963400"/>
              <a:gd name="connsiteY1" fmla="*/ 8 h 1196944"/>
              <a:gd name="connsiteX2" fmla="*/ 1963400 w 1963400"/>
              <a:gd name="connsiteY2" fmla="*/ 8 h 1196944"/>
              <a:gd name="connsiteX3" fmla="*/ 1940643 w 1963400"/>
              <a:gd name="connsiteY3" fmla="*/ 997451 h 1196944"/>
              <a:gd name="connsiteX4" fmla="*/ 1741150 w 1963400"/>
              <a:gd name="connsiteY4" fmla="*/ 1196944 h 1196944"/>
              <a:gd name="connsiteX5" fmla="*/ 199493 w 1963400"/>
              <a:gd name="connsiteY5" fmla="*/ 1196944 h 1196944"/>
              <a:gd name="connsiteX6" fmla="*/ 0 w 1963400"/>
              <a:gd name="connsiteY6" fmla="*/ 997451 h 1196944"/>
              <a:gd name="connsiteX7" fmla="*/ 0 w 1963400"/>
              <a:gd name="connsiteY7" fmla="*/ 199501 h 1196944"/>
              <a:gd name="connsiteX0" fmla="*/ 0 w 1947525"/>
              <a:gd name="connsiteY0" fmla="*/ 199501 h 1196944"/>
              <a:gd name="connsiteX1" fmla="*/ 199493 w 1947525"/>
              <a:gd name="connsiteY1" fmla="*/ 8 h 1196944"/>
              <a:gd name="connsiteX2" fmla="*/ 1947525 w 1947525"/>
              <a:gd name="connsiteY2" fmla="*/ 8 h 1196944"/>
              <a:gd name="connsiteX3" fmla="*/ 1940643 w 1947525"/>
              <a:gd name="connsiteY3" fmla="*/ 997451 h 1196944"/>
              <a:gd name="connsiteX4" fmla="*/ 1741150 w 1947525"/>
              <a:gd name="connsiteY4" fmla="*/ 1196944 h 1196944"/>
              <a:gd name="connsiteX5" fmla="*/ 199493 w 1947525"/>
              <a:gd name="connsiteY5" fmla="*/ 1196944 h 1196944"/>
              <a:gd name="connsiteX6" fmla="*/ 0 w 1947525"/>
              <a:gd name="connsiteY6" fmla="*/ 997451 h 1196944"/>
              <a:gd name="connsiteX7" fmla="*/ 0 w 1947525"/>
              <a:gd name="connsiteY7" fmla="*/ 199501 h 1196944"/>
              <a:gd name="connsiteX0" fmla="*/ 0 w 1940643"/>
              <a:gd name="connsiteY0" fmla="*/ 199501 h 1196944"/>
              <a:gd name="connsiteX1" fmla="*/ 199493 w 1940643"/>
              <a:gd name="connsiteY1" fmla="*/ 8 h 1196944"/>
              <a:gd name="connsiteX2" fmla="*/ 1934825 w 1940643"/>
              <a:gd name="connsiteY2" fmla="*/ 8 h 1196944"/>
              <a:gd name="connsiteX3" fmla="*/ 1940643 w 1940643"/>
              <a:gd name="connsiteY3" fmla="*/ 997451 h 1196944"/>
              <a:gd name="connsiteX4" fmla="*/ 1741150 w 1940643"/>
              <a:gd name="connsiteY4" fmla="*/ 1196944 h 1196944"/>
              <a:gd name="connsiteX5" fmla="*/ 199493 w 1940643"/>
              <a:gd name="connsiteY5" fmla="*/ 1196944 h 1196944"/>
              <a:gd name="connsiteX6" fmla="*/ 0 w 1940643"/>
              <a:gd name="connsiteY6" fmla="*/ 997451 h 1196944"/>
              <a:gd name="connsiteX7" fmla="*/ 0 w 1940643"/>
              <a:gd name="connsiteY7" fmla="*/ 199501 h 1196944"/>
              <a:gd name="connsiteX0" fmla="*/ 0 w 1947525"/>
              <a:gd name="connsiteY0" fmla="*/ 199493 h 1196936"/>
              <a:gd name="connsiteX1" fmla="*/ 199493 w 1947525"/>
              <a:gd name="connsiteY1" fmla="*/ 0 h 1196936"/>
              <a:gd name="connsiteX2" fmla="*/ 1947525 w 1947525"/>
              <a:gd name="connsiteY2" fmla="*/ 3175 h 1196936"/>
              <a:gd name="connsiteX3" fmla="*/ 1940643 w 1947525"/>
              <a:gd name="connsiteY3" fmla="*/ 997443 h 1196936"/>
              <a:gd name="connsiteX4" fmla="*/ 1741150 w 1947525"/>
              <a:gd name="connsiteY4" fmla="*/ 1196936 h 1196936"/>
              <a:gd name="connsiteX5" fmla="*/ 199493 w 1947525"/>
              <a:gd name="connsiteY5" fmla="*/ 1196936 h 1196936"/>
              <a:gd name="connsiteX6" fmla="*/ 0 w 1947525"/>
              <a:gd name="connsiteY6" fmla="*/ 997443 h 1196936"/>
              <a:gd name="connsiteX7" fmla="*/ 0 w 1947525"/>
              <a:gd name="connsiteY7" fmla="*/ 199493 h 1196936"/>
              <a:gd name="connsiteX0" fmla="*/ 0 w 1944350"/>
              <a:gd name="connsiteY0" fmla="*/ 199501 h 1196944"/>
              <a:gd name="connsiteX1" fmla="*/ 199493 w 1944350"/>
              <a:gd name="connsiteY1" fmla="*/ 8 h 1196944"/>
              <a:gd name="connsiteX2" fmla="*/ 1944350 w 1944350"/>
              <a:gd name="connsiteY2" fmla="*/ 8 h 1196944"/>
              <a:gd name="connsiteX3" fmla="*/ 1940643 w 1944350"/>
              <a:gd name="connsiteY3" fmla="*/ 997451 h 1196944"/>
              <a:gd name="connsiteX4" fmla="*/ 1741150 w 1944350"/>
              <a:gd name="connsiteY4" fmla="*/ 1196944 h 1196944"/>
              <a:gd name="connsiteX5" fmla="*/ 199493 w 1944350"/>
              <a:gd name="connsiteY5" fmla="*/ 1196944 h 1196944"/>
              <a:gd name="connsiteX6" fmla="*/ 0 w 1944350"/>
              <a:gd name="connsiteY6" fmla="*/ 997451 h 1196944"/>
              <a:gd name="connsiteX7" fmla="*/ 0 w 1944350"/>
              <a:gd name="connsiteY7" fmla="*/ 199501 h 119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4350" h="1196944">
                <a:moveTo>
                  <a:pt x="0" y="199501"/>
                </a:moveTo>
                <a:cubicBezTo>
                  <a:pt x="0" y="89324"/>
                  <a:pt x="89316" y="8"/>
                  <a:pt x="199493" y="8"/>
                </a:cubicBezTo>
                <a:lnTo>
                  <a:pt x="1944350" y="8"/>
                </a:lnTo>
                <a:cubicBezTo>
                  <a:pt x="1939321" y="-2921"/>
                  <a:pt x="1940643" y="797962"/>
                  <a:pt x="1940643" y="997451"/>
                </a:cubicBezTo>
                <a:cubicBezTo>
                  <a:pt x="1940643" y="1107628"/>
                  <a:pt x="1851327" y="1196944"/>
                  <a:pt x="1741150" y="1196944"/>
                </a:cubicBezTo>
                <a:lnTo>
                  <a:pt x="199493" y="1196944"/>
                </a:lnTo>
                <a:cubicBezTo>
                  <a:pt x="89316" y="1196944"/>
                  <a:pt x="0" y="1107628"/>
                  <a:pt x="0" y="997451"/>
                </a:cubicBezTo>
                <a:lnTo>
                  <a:pt x="0" y="1995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bgerundetes Rechteck 6"/>
          <p:cNvSpPr>
            <a:spLocks/>
          </p:cNvSpPr>
          <p:nvPr/>
        </p:nvSpPr>
        <p:spPr>
          <a:xfrm flipH="1" flipV="1">
            <a:off x="6502632" y="1656000"/>
            <a:ext cx="5104046" cy="2052000"/>
          </a:xfrm>
          <a:custGeom>
            <a:avLst/>
            <a:gdLst>
              <a:gd name="connsiteX0" fmla="*/ 0 w 1940643"/>
              <a:gd name="connsiteY0" fmla="*/ 199493 h 1196936"/>
              <a:gd name="connsiteX1" fmla="*/ 199493 w 1940643"/>
              <a:gd name="connsiteY1" fmla="*/ 0 h 1196936"/>
              <a:gd name="connsiteX2" fmla="*/ 1741150 w 1940643"/>
              <a:gd name="connsiteY2" fmla="*/ 0 h 1196936"/>
              <a:gd name="connsiteX3" fmla="*/ 1940643 w 1940643"/>
              <a:gd name="connsiteY3" fmla="*/ 199493 h 1196936"/>
              <a:gd name="connsiteX4" fmla="*/ 1940643 w 1940643"/>
              <a:gd name="connsiteY4" fmla="*/ 997443 h 1196936"/>
              <a:gd name="connsiteX5" fmla="*/ 1741150 w 1940643"/>
              <a:gd name="connsiteY5" fmla="*/ 1196936 h 1196936"/>
              <a:gd name="connsiteX6" fmla="*/ 199493 w 1940643"/>
              <a:gd name="connsiteY6" fmla="*/ 1196936 h 1196936"/>
              <a:gd name="connsiteX7" fmla="*/ 0 w 1940643"/>
              <a:gd name="connsiteY7" fmla="*/ 997443 h 1196936"/>
              <a:gd name="connsiteX8" fmla="*/ 0 w 1940643"/>
              <a:gd name="connsiteY8" fmla="*/ 199493 h 1196936"/>
              <a:gd name="connsiteX0" fmla="*/ 0 w 1954062"/>
              <a:gd name="connsiteY0" fmla="*/ 199493 h 1196936"/>
              <a:gd name="connsiteX1" fmla="*/ 199493 w 1954062"/>
              <a:gd name="connsiteY1" fmla="*/ 0 h 1196936"/>
              <a:gd name="connsiteX2" fmla="*/ 1741150 w 1954062"/>
              <a:gd name="connsiteY2" fmla="*/ 0 h 1196936"/>
              <a:gd name="connsiteX3" fmla="*/ 1940643 w 1954062"/>
              <a:gd name="connsiteY3" fmla="*/ 997443 h 1196936"/>
              <a:gd name="connsiteX4" fmla="*/ 1741150 w 1954062"/>
              <a:gd name="connsiteY4" fmla="*/ 1196936 h 1196936"/>
              <a:gd name="connsiteX5" fmla="*/ 199493 w 1954062"/>
              <a:gd name="connsiteY5" fmla="*/ 1196936 h 1196936"/>
              <a:gd name="connsiteX6" fmla="*/ 0 w 1954062"/>
              <a:gd name="connsiteY6" fmla="*/ 997443 h 1196936"/>
              <a:gd name="connsiteX7" fmla="*/ 0 w 1954062"/>
              <a:gd name="connsiteY7" fmla="*/ 199493 h 1196936"/>
              <a:gd name="connsiteX0" fmla="*/ 0 w 1967556"/>
              <a:gd name="connsiteY0" fmla="*/ 199493 h 1196936"/>
              <a:gd name="connsiteX1" fmla="*/ 199493 w 1967556"/>
              <a:gd name="connsiteY1" fmla="*/ 0 h 1196936"/>
              <a:gd name="connsiteX2" fmla="*/ 1741150 w 1967556"/>
              <a:gd name="connsiteY2" fmla="*/ 0 h 1196936"/>
              <a:gd name="connsiteX3" fmla="*/ 1940643 w 1967556"/>
              <a:gd name="connsiteY3" fmla="*/ 997443 h 1196936"/>
              <a:gd name="connsiteX4" fmla="*/ 1741150 w 1967556"/>
              <a:gd name="connsiteY4" fmla="*/ 1196936 h 1196936"/>
              <a:gd name="connsiteX5" fmla="*/ 199493 w 1967556"/>
              <a:gd name="connsiteY5" fmla="*/ 1196936 h 1196936"/>
              <a:gd name="connsiteX6" fmla="*/ 0 w 1967556"/>
              <a:gd name="connsiteY6" fmla="*/ 997443 h 1196936"/>
              <a:gd name="connsiteX7" fmla="*/ 0 w 1967556"/>
              <a:gd name="connsiteY7" fmla="*/ 199493 h 1196936"/>
              <a:gd name="connsiteX0" fmla="*/ 0 w 2035842"/>
              <a:gd name="connsiteY0" fmla="*/ 199493 h 1196936"/>
              <a:gd name="connsiteX1" fmla="*/ 199493 w 2035842"/>
              <a:gd name="connsiteY1" fmla="*/ 0 h 1196936"/>
              <a:gd name="connsiteX2" fmla="*/ 1741150 w 2035842"/>
              <a:gd name="connsiteY2" fmla="*/ 0 h 1196936"/>
              <a:gd name="connsiteX3" fmla="*/ 1940643 w 2035842"/>
              <a:gd name="connsiteY3" fmla="*/ 997443 h 1196936"/>
              <a:gd name="connsiteX4" fmla="*/ 1741150 w 2035842"/>
              <a:gd name="connsiteY4" fmla="*/ 1196936 h 1196936"/>
              <a:gd name="connsiteX5" fmla="*/ 199493 w 2035842"/>
              <a:gd name="connsiteY5" fmla="*/ 1196936 h 1196936"/>
              <a:gd name="connsiteX6" fmla="*/ 0 w 2035842"/>
              <a:gd name="connsiteY6" fmla="*/ 997443 h 1196936"/>
              <a:gd name="connsiteX7" fmla="*/ 0 w 2035842"/>
              <a:gd name="connsiteY7" fmla="*/ 199493 h 1196936"/>
              <a:gd name="connsiteX0" fmla="*/ 0 w 1940643"/>
              <a:gd name="connsiteY0" fmla="*/ 199493 h 1196936"/>
              <a:gd name="connsiteX1" fmla="*/ 199493 w 1940643"/>
              <a:gd name="connsiteY1" fmla="*/ 0 h 1196936"/>
              <a:gd name="connsiteX2" fmla="*/ 1741150 w 1940643"/>
              <a:gd name="connsiteY2" fmla="*/ 0 h 1196936"/>
              <a:gd name="connsiteX3" fmla="*/ 1940643 w 1940643"/>
              <a:gd name="connsiteY3" fmla="*/ 997443 h 1196936"/>
              <a:gd name="connsiteX4" fmla="*/ 1741150 w 1940643"/>
              <a:gd name="connsiteY4" fmla="*/ 1196936 h 1196936"/>
              <a:gd name="connsiteX5" fmla="*/ 199493 w 1940643"/>
              <a:gd name="connsiteY5" fmla="*/ 1196936 h 1196936"/>
              <a:gd name="connsiteX6" fmla="*/ 0 w 1940643"/>
              <a:gd name="connsiteY6" fmla="*/ 997443 h 1196936"/>
              <a:gd name="connsiteX7" fmla="*/ 0 w 1940643"/>
              <a:gd name="connsiteY7" fmla="*/ 199493 h 1196936"/>
              <a:gd name="connsiteX0" fmla="*/ 0 w 2002513"/>
              <a:gd name="connsiteY0" fmla="*/ 199493 h 1196936"/>
              <a:gd name="connsiteX1" fmla="*/ 199493 w 2002513"/>
              <a:gd name="connsiteY1" fmla="*/ 0 h 1196936"/>
              <a:gd name="connsiteX2" fmla="*/ 1963400 w 2002513"/>
              <a:gd name="connsiteY2" fmla="*/ 0 h 1196936"/>
              <a:gd name="connsiteX3" fmla="*/ 1940643 w 2002513"/>
              <a:gd name="connsiteY3" fmla="*/ 997443 h 1196936"/>
              <a:gd name="connsiteX4" fmla="*/ 1741150 w 2002513"/>
              <a:gd name="connsiteY4" fmla="*/ 1196936 h 1196936"/>
              <a:gd name="connsiteX5" fmla="*/ 199493 w 2002513"/>
              <a:gd name="connsiteY5" fmla="*/ 1196936 h 1196936"/>
              <a:gd name="connsiteX6" fmla="*/ 0 w 2002513"/>
              <a:gd name="connsiteY6" fmla="*/ 997443 h 1196936"/>
              <a:gd name="connsiteX7" fmla="*/ 0 w 2002513"/>
              <a:gd name="connsiteY7" fmla="*/ 199493 h 1196936"/>
              <a:gd name="connsiteX0" fmla="*/ 0 w 1963400"/>
              <a:gd name="connsiteY0" fmla="*/ 199501 h 1196944"/>
              <a:gd name="connsiteX1" fmla="*/ 199493 w 1963400"/>
              <a:gd name="connsiteY1" fmla="*/ 8 h 1196944"/>
              <a:gd name="connsiteX2" fmla="*/ 1963400 w 1963400"/>
              <a:gd name="connsiteY2" fmla="*/ 8 h 1196944"/>
              <a:gd name="connsiteX3" fmla="*/ 1940643 w 1963400"/>
              <a:gd name="connsiteY3" fmla="*/ 997451 h 1196944"/>
              <a:gd name="connsiteX4" fmla="*/ 1741150 w 1963400"/>
              <a:gd name="connsiteY4" fmla="*/ 1196944 h 1196944"/>
              <a:gd name="connsiteX5" fmla="*/ 199493 w 1963400"/>
              <a:gd name="connsiteY5" fmla="*/ 1196944 h 1196944"/>
              <a:gd name="connsiteX6" fmla="*/ 0 w 1963400"/>
              <a:gd name="connsiteY6" fmla="*/ 997451 h 1196944"/>
              <a:gd name="connsiteX7" fmla="*/ 0 w 1963400"/>
              <a:gd name="connsiteY7" fmla="*/ 199501 h 1196944"/>
              <a:gd name="connsiteX0" fmla="*/ 0 w 1947525"/>
              <a:gd name="connsiteY0" fmla="*/ 199501 h 1196944"/>
              <a:gd name="connsiteX1" fmla="*/ 199493 w 1947525"/>
              <a:gd name="connsiteY1" fmla="*/ 8 h 1196944"/>
              <a:gd name="connsiteX2" fmla="*/ 1947525 w 1947525"/>
              <a:gd name="connsiteY2" fmla="*/ 8 h 1196944"/>
              <a:gd name="connsiteX3" fmla="*/ 1940643 w 1947525"/>
              <a:gd name="connsiteY3" fmla="*/ 997451 h 1196944"/>
              <a:gd name="connsiteX4" fmla="*/ 1741150 w 1947525"/>
              <a:gd name="connsiteY4" fmla="*/ 1196944 h 1196944"/>
              <a:gd name="connsiteX5" fmla="*/ 199493 w 1947525"/>
              <a:gd name="connsiteY5" fmla="*/ 1196944 h 1196944"/>
              <a:gd name="connsiteX6" fmla="*/ 0 w 1947525"/>
              <a:gd name="connsiteY6" fmla="*/ 997451 h 1196944"/>
              <a:gd name="connsiteX7" fmla="*/ 0 w 1947525"/>
              <a:gd name="connsiteY7" fmla="*/ 199501 h 1196944"/>
              <a:gd name="connsiteX0" fmla="*/ 0 w 1940643"/>
              <a:gd name="connsiteY0" fmla="*/ 199501 h 1196944"/>
              <a:gd name="connsiteX1" fmla="*/ 199493 w 1940643"/>
              <a:gd name="connsiteY1" fmla="*/ 8 h 1196944"/>
              <a:gd name="connsiteX2" fmla="*/ 1934825 w 1940643"/>
              <a:gd name="connsiteY2" fmla="*/ 8 h 1196944"/>
              <a:gd name="connsiteX3" fmla="*/ 1940643 w 1940643"/>
              <a:gd name="connsiteY3" fmla="*/ 997451 h 1196944"/>
              <a:gd name="connsiteX4" fmla="*/ 1741150 w 1940643"/>
              <a:gd name="connsiteY4" fmla="*/ 1196944 h 1196944"/>
              <a:gd name="connsiteX5" fmla="*/ 199493 w 1940643"/>
              <a:gd name="connsiteY5" fmla="*/ 1196944 h 1196944"/>
              <a:gd name="connsiteX6" fmla="*/ 0 w 1940643"/>
              <a:gd name="connsiteY6" fmla="*/ 997451 h 1196944"/>
              <a:gd name="connsiteX7" fmla="*/ 0 w 1940643"/>
              <a:gd name="connsiteY7" fmla="*/ 199501 h 1196944"/>
              <a:gd name="connsiteX0" fmla="*/ 0 w 1947525"/>
              <a:gd name="connsiteY0" fmla="*/ 199493 h 1196936"/>
              <a:gd name="connsiteX1" fmla="*/ 199493 w 1947525"/>
              <a:gd name="connsiteY1" fmla="*/ 0 h 1196936"/>
              <a:gd name="connsiteX2" fmla="*/ 1947525 w 1947525"/>
              <a:gd name="connsiteY2" fmla="*/ 3175 h 1196936"/>
              <a:gd name="connsiteX3" fmla="*/ 1940643 w 1947525"/>
              <a:gd name="connsiteY3" fmla="*/ 997443 h 1196936"/>
              <a:gd name="connsiteX4" fmla="*/ 1741150 w 1947525"/>
              <a:gd name="connsiteY4" fmla="*/ 1196936 h 1196936"/>
              <a:gd name="connsiteX5" fmla="*/ 199493 w 1947525"/>
              <a:gd name="connsiteY5" fmla="*/ 1196936 h 1196936"/>
              <a:gd name="connsiteX6" fmla="*/ 0 w 1947525"/>
              <a:gd name="connsiteY6" fmla="*/ 997443 h 1196936"/>
              <a:gd name="connsiteX7" fmla="*/ 0 w 1947525"/>
              <a:gd name="connsiteY7" fmla="*/ 199493 h 1196936"/>
              <a:gd name="connsiteX0" fmla="*/ 0 w 1944350"/>
              <a:gd name="connsiteY0" fmla="*/ 199501 h 1196944"/>
              <a:gd name="connsiteX1" fmla="*/ 199493 w 1944350"/>
              <a:gd name="connsiteY1" fmla="*/ 8 h 1196944"/>
              <a:gd name="connsiteX2" fmla="*/ 1944350 w 1944350"/>
              <a:gd name="connsiteY2" fmla="*/ 8 h 1196944"/>
              <a:gd name="connsiteX3" fmla="*/ 1940643 w 1944350"/>
              <a:gd name="connsiteY3" fmla="*/ 997451 h 1196944"/>
              <a:gd name="connsiteX4" fmla="*/ 1741150 w 1944350"/>
              <a:gd name="connsiteY4" fmla="*/ 1196944 h 1196944"/>
              <a:gd name="connsiteX5" fmla="*/ 199493 w 1944350"/>
              <a:gd name="connsiteY5" fmla="*/ 1196944 h 1196944"/>
              <a:gd name="connsiteX6" fmla="*/ 0 w 1944350"/>
              <a:gd name="connsiteY6" fmla="*/ 997451 h 1196944"/>
              <a:gd name="connsiteX7" fmla="*/ 0 w 1944350"/>
              <a:gd name="connsiteY7" fmla="*/ 199501 h 119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4350" h="1196944">
                <a:moveTo>
                  <a:pt x="0" y="199501"/>
                </a:moveTo>
                <a:cubicBezTo>
                  <a:pt x="0" y="89324"/>
                  <a:pt x="89316" y="8"/>
                  <a:pt x="199493" y="8"/>
                </a:cubicBezTo>
                <a:lnTo>
                  <a:pt x="1944350" y="8"/>
                </a:lnTo>
                <a:cubicBezTo>
                  <a:pt x="1939321" y="-2921"/>
                  <a:pt x="1940643" y="797962"/>
                  <a:pt x="1940643" y="997451"/>
                </a:cubicBezTo>
                <a:cubicBezTo>
                  <a:pt x="1940643" y="1107628"/>
                  <a:pt x="1851327" y="1196944"/>
                  <a:pt x="1741150" y="1196944"/>
                </a:cubicBezTo>
                <a:lnTo>
                  <a:pt x="199493" y="1196944"/>
                </a:lnTo>
                <a:cubicBezTo>
                  <a:pt x="89316" y="1196944"/>
                  <a:pt x="0" y="1107628"/>
                  <a:pt x="0" y="997451"/>
                </a:cubicBezTo>
                <a:lnTo>
                  <a:pt x="0" y="1995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1344" y="1665112"/>
            <a:ext cx="3225532" cy="360850"/>
          </a:xfrm>
          <a:prstGeom prst="rect">
            <a:avLst/>
          </a:prstGeom>
          <a:noFill/>
        </p:spPr>
        <p:txBody>
          <a:bodyPr wrap="square" lIns="144000" tIns="144000" rIns="0" bIns="0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400" dirty="0">
                <a:solidFill>
                  <a:schemeClr val="tx2"/>
                </a:solidFill>
              </a:rPr>
              <a:t>PolyTwin™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11344" y="4085992"/>
            <a:ext cx="3225532" cy="360850"/>
          </a:xfrm>
          <a:prstGeom prst="rect">
            <a:avLst/>
          </a:prstGeom>
          <a:noFill/>
        </p:spPr>
        <p:txBody>
          <a:bodyPr wrap="square" lIns="144000" tIns="144000" rIns="0" bIns="0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400" dirty="0" err="1">
                <a:solidFill>
                  <a:schemeClr val="tx2"/>
                </a:solidFill>
              </a:rPr>
              <a:t>PrioTwin</a:t>
            </a:r>
            <a:r>
              <a:rPr lang="en-US" altLang="de-DE" sz="1400" dirty="0">
                <a:solidFill>
                  <a:schemeClr val="tx2"/>
                </a:solidFill>
              </a:rPr>
              <a:t>™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504513" y="4127253"/>
            <a:ext cx="3225532" cy="360850"/>
          </a:xfrm>
          <a:prstGeom prst="rect">
            <a:avLst/>
          </a:prstGeom>
          <a:noFill/>
        </p:spPr>
        <p:txBody>
          <a:bodyPr wrap="square" lIns="144000" tIns="144000" rIns="0" bIns="0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400" dirty="0">
                <a:solidFill>
                  <a:schemeClr val="tx2"/>
                </a:solidFill>
              </a:rPr>
              <a:t>CompacTwin™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504513" y="1651627"/>
            <a:ext cx="3225532" cy="360850"/>
          </a:xfrm>
          <a:prstGeom prst="rect">
            <a:avLst/>
          </a:prstGeom>
          <a:noFill/>
        </p:spPr>
        <p:txBody>
          <a:bodyPr wrap="square" lIns="144000" tIns="144000" rIns="0" bIns="0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400" dirty="0" err="1">
                <a:solidFill>
                  <a:schemeClr val="tx2"/>
                </a:solidFill>
              </a:rPr>
              <a:t>EcoTwin</a:t>
            </a:r>
            <a:r>
              <a:rPr lang="en-US" altLang="de-DE" sz="1400" dirty="0">
                <a:solidFill>
                  <a:schemeClr val="tx2"/>
                </a:solidFill>
              </a:rPr>
              <a:t>™</a:t>
            </a:r>
          </a:p>
        </p:txBody>
      </p:sp>
      <p:pic>
        <p:nvPicPr>
          <p:cNvPr id="29" name="Grafik 96" descr="Eaab_2007_BCTH_2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81" y="1988840"/>
            <a:ext cx="3960550" cy="161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Q:\PE75_Extrusion\BCTx_PRIOtwin\32_Fotos\Prospekt\09064-1040E[2]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0750" y="4119877"/>
            <a:ext cx="3796149" cy="198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afik 16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0556" y="2002930"/>
            <a:ext cx="4032560" cy="1639809"/>
          </a:xfrm>
          <a:prstGeom prst="rect">
            <a:avLst/>
          </a:prstGeom>
        </p:spPr>
      </p:pic>
      <p:pic>
        <p:nvPicPr>
          <p:cNvPr id="34" name="Picture 2" descr="M:\_NU Nutrition\Maschinen\Extruder\CompacTwin\Fotos_Animationen\Eisenbeiss Model bg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656975"/>
              </a:clrFrom>
              <a:clrTo>
                <a:srgbClr val="65697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01" y="3813896"/>
            <a:ext cx="4333454" cy="243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räne 34"/>
          <p:cNvSpPr/>
          <p:nvPr/>
        </p:nvSpPr>
        <p:spPr>
          <a:xfrm>
            <a:off x="5050163" y="1346240"/>
            <a:ext cx="1221595" cy="1221595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Best Extruder</a:t>
            </a:r>
          </a:p>
        </p:txBody>
      </p:sp>
      <p:sp>
        <p:nvSpPr>
          <p:cNvPr id="36" name="Träne 35"/>
          <p:cNvSpPr/>
          <p:nvPr/>
        </p:nvSpPr>
        <p:spPr>
          <a:xfrm>
            <a:off x="5080475" y="3820557"/>
            <a:ext cx="1221595" cy="1221595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Lean Poly Twin</a:t>
            </a:r>
          </a:p>
        </p:txBody>
      </p:sp>
      <p:sp>
        <p:nvSpPr>
          <p:cNvPr id="37" name="Träne 36"/>
          <p:cNvSpPr/>
          <p:nvPr/>
        </p:nvSpPr>
        <p:spPr>
          <a:xfrm>
            <a:off x="10539100" y="1313765"/>
            <a:ext cx="1221595" cy="1221595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algn="ctr"/>
            <a:r>
              <a:rPr lang="en-US" sz="1400" dirty="0"/>
              <a:t>High Capacity</a:t>
            </a:r>
          </a:p>
        </p:txBody>
      </p:sp>
      <p:sp>
        <p:nvSpPr>
          <p:cNvPr id="38" name="Träne 37"/>
          <p:cNvSpPr/>
          <p:nvPr/>
        </p:nvSpPr>
        <p:spPr>
          <a:xfrm>
            <a:off x="10539100" y="3762555"/>
            <a:ext cx="1221595" cy="1221595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Perfor-mance</a:t>
            </a:r>
            <a:r>
              <a:rPr lang="en-US" sz="1400" dirty="0"/>
              <a:t> 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C5853-B046-431F-B0D8-29C1F237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717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6" b="4390"/>
          <a:stretch/>
        </p:blipFill>
        <p:spPr bwMode="auto">
          <a:xfrm>
            <a:off x="6197600" y="4329100"/>
            <a:ext cx="4750297" cy="18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Inhaltsplatzhalter 6">
            <a:extLst>
              <a:ext uri="{FF2B5EF4-FFF2-40B4-BE49-F238E27FC236}">
                <a16:creationId xmlns:a16="http://schemas.microsoft.com/office/drawing/2014/main" id="{C0162254-D234-4970-99C4-F8718736A036}"/>
              </a:ext>
            </a:extLst>
          </p:cNvPr>
          <p:cNvSpPr txBox="1">
            <a:spLocks noChangeAspect="1"/>
          </p:cNvSpPr>
          <p:nvPr/>
        </p:nvSpPr>
        <p:spPr>
          <a:xfrm>
            <a:off x="10751441" y="3861048"/>
            <a:ext cx="875125" cy="875318"/>
          </a:xfrm>
          <a:prstGeom prst="teardrop">
            <a:avLst/>
          </a:prstGeom>
          <a:solidFill>
            <a:schemeClr val="bg2"/>
          </a:solidFill>
        </p:spPr>
        <p:txBody>
          <a:bodyPr vert="horz" wrap="none" lIns="0" tIns="0" rIns="0" bIns="0" rtlCol="0" anchor="ctr">
            <a:noAutofit/>
          </a:bodyPr>
          <a:lstStyle>
            <a:lvl1pPr marL="0" indent="0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10000"/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5900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4013" indent="-176213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1338" indent="-187325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177800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25242" indent="-238658" algn="l" defTabSz="47731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02559" indent="-238658" algn="l" defTabSz="47731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9876" indent="-238658" algn="l" defTabSz="47731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7193" indent="-238658" algn="l" defTabSz="47731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800" b="1" baseline="30000" dirty="0">
              <a:solidFill>
                <a:schemeClr val="bg1"/>
              </a:solidFill>
            </a:endParaRPr>
          </a:p>
        </p:txBody>
      </p:sp>
      <p:sp>
        <p:nvSpPr>
          <p:cNvPr id="18" name="Inhaltsplatzhalter 6">
            <a:extLst>
              <a:ext uri="{FF2B5EF4-FFF2-40B4-BE49-F238E27FC236}">
                <a16:creationId xmlns:a16="http://schemas.microsoft.com/office/drawing/2014/main" id="{7FA89BC3-03BB-4694-8BB7-5FE6AC3DD9F0}"/>
              </a:ext>
            </a:extLst>
          </p:cNvPr>
          <p:cNvSpPr txBox="1">
            <a:spLocks noChangeAspect="1"/>
          </p:cNvSpPr>
          <p:nvPr/>
        </p:nvSpPr>
        <p:spPr>
          <a:xfrm>
            <a:off x="5003679" y="3854415"/>
            <a:ext cx="875125" cy="875318"/>
          </a:xfrm>
          <a:prstGeom prst="teardrop">
            <a:avLst/>
          </a:prstGeom>
          <a:solidFill>
            <a:schemeClr val="bg2"/>
          </a:solidFill>
        </p:spPr>
        <p:txBody>
          <a:bodyPr vert="horz" wrap="none" lIns="0" tIns="0" rIns="0" bIns="0" rtlCol="0" anchor="ctr">
            <a:noAutofit/>
          </a:bodyPr>
          <a:lstStyle>
            <a:lvl1pPr marL="0" indent="0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10000"/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5900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4013" indent="-176213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1338" indent="-187325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177800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25242" indent="-238658" algn="l" defTabSz="47731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02559" indent="-238658" algn="l" defTabSz="47731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9876" indent="-238658" algn="l" defTabSz="47731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7193" indent="-238658" algn="l" defTabSz="47731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800" b="1" baseline="30000" dirty="0">
              <a:solidFill>
                <a:schemeClr val="bg1"/>
              </a:solidFill>
            </a:endParaRPr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01" y="2278142"/>
            <a:ext cx="4641461" cy="136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Inhaltsplatzhalter 6">
            <a:extLst>
              <a:ext uri="{FF2B5EF4-FFF2-40B4-BE49-F238E27FC236}">
                <a16:creationId xmlns:a16="http://schemas.microsoft.com/office/drawing/2014/main" id="{7B4B6620-2CC5-48E5-A8D1-D37EAAD46659}"/>
              </a:ext>
            </a:extLst>
          </p:cNvPr>
          <p:cNvSpPr txBox="1">
            <a:spLocks noChangeAspect="1"/>
          </p:cNvSpPr>
          <p:nvPr/>
        </p:nvSpPr>
        <p:spPr>
          <a:xfrm>
            <a:off x="4950567" y="1628800"/>
            <a:ext cx="875125" cy="875318"/>
          </a:xfrm>
          <a:prstGeom prst="teardrop">
            <a:avLst/>
          </a:prstGeom>
          <a:solidFill>
            <a:schemeClr val="bg2"/>
          </a:solidFill>
        </p:spPr>
        <p:txBody>
          <a:bodyPr vert="horz" wrap="none" lIns="0" tIns="0" rIns="0" bIns="0" rtlCol="0" anchor="ctr">
            <a:noAutofit/>
          </a:bodyPr>
          <a:lstStyle>
            <a:lvl1pPr marL="0" indent="0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10000"/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5900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4013" indent="-176213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1338" indent="-187325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177800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25242" indent="-238658" algn="l" defTabSz="47731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02559" indent="-238658" algn="l" defTabSz="47731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9876" indent="-238658" algn="l" defTabSz="47731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7193" indent="-238658" algn="l" defTabSz="47731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800" b="1" baseline="300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7176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7176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79" y="4155489"/>
            <a:ext cx="3910088" cy="230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/>
          <a:stretch/>
        </p:blipFill>
        <p:spPr bwMode="auto">
          <a:xfrm>
            <a:off x="6242364" y="1868418"/>
            <a:ext cx="4067130" cy="184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Product Portfolio – Extruder in the focus!</a:t>
            </a:r>
            <a:br>
              <a:rPr lang="en-US" dirty="0"/>
            </a:br>
            <a:r>
              <a:rPr lang="en-US" b="0" dirty="0"/>
              <a:t>Bühler’s Twin Screw Extruders. </a:t>
            </a:r>
            <a:r>
              <a:rPr lang="en-US" b="0" dirty="0" err="1">
                <a:highlight>
                  <a:srgbClr val="FF00FF"/>
                </a:highlight>
              </a:rPr>
              <a:t>Alternativlayout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410691" y="1593436"/>
            <a:ext cx="1423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spcBef>
                <a:spcPct val="0"/>
              </a:spcBef>
              <a:buClr>
                <a:schemeClr val="bg2"/>
              </a:buClr>
              <a:buSzPct val="9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GB" altLang="de-DE" sz="1600" b="1" dirty="0" err="1">
                <a:solidFill>
                  <a:schemeClr val="bg2"/>
                </a:solidFill>
              </a:rPr>
              <a:t>PolyTwin</a:t>
            </a:r>
            <a:r>
              <a:rPr lang="en-GB" altLang="de-DE" sz="1600" b="1" dirty="0">
                <a:solidFill>
                  <a:schemeClr val="bg2"/>
                </a:solidFill>
              </a:rPr>
              <a:t>™</a:t>
            </a:r>
          </a:p>
        </p:txBody>
      </p:sp>
      <p:sp>
        <p:nvSpPr>
          <p:cNvPr id="10" name="Textfeld 10"/>
          <p:cNvSpPr txBox="1">
            <a:spLocks noChangeArrowheads="1"/>
          </p:cNvSpPr>
          <p:nvPr/>
        </p:nvSpPr>
        <p:spPr bwMode="auto">
          <a:xfrm>
            <a:off x="431359" y="4026550"/>
            <a:ext cx="1423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spcBef>
                <a:spcPct val="0"/>
              </a:spcBef>
              <a:buClr>
                <a:schemeClr val="bg2"/>
              </a:buClr>
              <a:buSzPct val="9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en-GB" altLang="de-DE" sz="1600" b="1" dirty="0" err="1">
                <a:solidFill>
                  <a:schemeClr val="bg2"/>
                </a:solidFill>
              </a:rPr>
              <a:t>PrioTwin</a:t>
            </a:r>
            <a:r>
              <a:rPr lang="en-GB" altLang="de-DE" sz="1600" b="1" dirty="0">
                <a:solidFill>
                  <a:schemeClr val="bg2"/>
                </a:solidFill>
              </a:rPr>
              <a:t>™</a:t>
            </a:r>
          </a:p>
        </p:txBody>
      </p:sp>
      <p:sp>
        <p:nvSpPr>
          <p:cNvPr id="16" name="Textfeld 8"/>
          <p:cNvSpPr txBox="1">
            <a:spLocks noChangeArrowheads="1"/>
          </p:cNvSpPr>
          <p:nvPr/>
        </p:nvSpPr>
        <p:spPr bwMode="auto">
          <a:xfrm>
            <a:off x="6207388" y="1606748"/>
            <a:ext cx="1423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spcBef>
                <a:spcPct val="0"/>
              </a:spcBef>
              <a:buClr>
                <a:schemeClr val="bg2"/>
              </a:buClr>
              <a:buSzPct val="9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en-GB" altLang="de-DE" sz="1600" b="1" dirty="0" err="1">
                <a:solidFill>
                  <a:schemeClr val="bg2"/>
                </a:solidFill>
              </a:rPr>
              <a:t>EcoTwin</a:t>
            </a:r>
            <a:r>
              <a:rPr lang="en-GB" altLang="de-DE" sz="1600" b="1" dirty="0">
                <a:solidFill>
                  <a:schemeClr val="bg2"/>
                </a:solidFill>
              </a:rPr>
              <a:t>™</a:t>
            </a:r>
          </a:p>
        </p:txBody>
      </p:sp>
      <p:sp>
        <p:nvSpPr>
          <p:cNvPr id="19" name="Textfeld 9"/>
          <p:cNvSpPr txBox="1">
            <a:spLocks noChangeArrowheads="1"/>
          </p:cNvSpPr>
          <p:nvPr/>
        </p:nvSpPr>
        <p:spPr bwMode="auto">
          <a:xfrm>
            <a:off x="6171147" y="3954542"/>
            <a:ext cx="1733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spcBef>
                <a:spcPct val="0"/>
              </a:spcBef>
              <a:buClr>
                <a:schemeClr val="bg2"/>
              </a:buClr>
              <a:buSzPct val="9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Bef>
                <a:spcPct val="0"/>
              </a:spcBef>
              <a:buClr>
                <a:srgbClr val="99999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en-GB" altLang="de-DE" sz="1600" b="1" dirty="0" err="1">
                <a:solidFill>
                  <a:schemeClr val="bg2"/>
                </a:solidFill>
              </a:rPr>
              <a:t>CompacTwin</a:t>
            </a:r>
            <a:r>
              <a:rPr lang="en-GB" altLang="de-DE" sz="1600" b="1" dirty="0">
                <a:solidFill>
                  <a:schemeClr val="bg2"/>
                </a:solidFill>
              </a:rPr>
              <a:t>™</a:t>
            </a:r>
          </a:p>
        </p:txBody>
      </p:sp>
      <p:sp>
        <p:nvSpPr>
          <p:cNvPr id="22" name="Ellipse 21"/>
          <p:cNvSpPr/>
          <p:nvPr/>
        </p:nvSpPr>
        <p:spPr bwMode="auto">
          <a:xfrm>
            <a:off x="4982876" y="1665716"/>
            <a:ext cx="840285" cy="738805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900" b="1" dirty="0">
                <a:solidFill>
                  <a:schemeClr val="bg1"/>
                </a:solidFill>
                <a:latin typeface="Arial" charset="0"/>
              </a:rPr>
              <a:t>Best Extruder</a:t>
            </a:r>
          </a:p>
        </p:txBody>
      </p:sp>
      <p:sp>
        <p:nvSpPr>
          <p:cNvPr id="24" name="Ellipse 23"/>
          <p:cNvSpPr/>
          <p:nvPr/>
        </p:nvSpPr>
        <p:spPr bwMode="auto">
          <a:xfrm>
            <a:off x="5081203" y="3914775"/>
            <a:ext cx="720078" cy="720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900" b="1" dirty="0">
                <a:solidFill>
                  <a:schemeClr val="bg1"/>
                </a:solidFill>
                <a:latin typeface="Arial" charset="0"/>
              </a:rPr>
              <a:t>Lean Poly</a:t>
            </a:r>
            <a:br>
              <a:rPr lang="en-US" sz="900" b="1" dirty="0">
                <a:solidFill>
                  <a:schemeClr val="bg1"/>
                </a:solidFill>
                <a:latin typeface="Arial" charset="0"/>
              </a:rPr>
            </a:br>
            <a:r>
              <a:rPr lang="en-US" sz="900" b="1" dirty="0">
                <a:solidFill>
                  <a:schemeClr val="bg1"/>
                </a:solidFill>
                <a:latin typeface="Arial" charset="0"/>
              </a:rPr>
              <a:t>Twin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10745987" y="3933056"/>
            <a:ext cx="846013" cy="84601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900" b="1" dirty="0">
                <a:solidFill>
                  <a:schemeClr val="bg1"/>
                </a:solidFill>
                <a:latin typeface="Arial" charset="0"/>
              </a:rPr>
              <a:t>Top Quality made in China</a:t>
            </a:r>
          </a:p>
        </p:txBody>
      </p:sp>
      <p:sp>
        <p:nvSpPr>
          <p:cNvPr id="21" name="Inhaltsplatzhalter 6">
            <a:extLst>
              <a:ext uri="{FF2B5EF4-FFF2-40B4-BE49-F238E27FC236}">
                <a16:creationId xmlns:a16="http://schemas.microsoft.com/office/drawing/2014/main" id="{593FCC13-8FBF-4B5A-9E25-1110247E91D1}"/>
              </a:ext>
            </a:extLst>
          </p:cNvPr>
          <p:cNvSpPr txBox="1">
            <a:spLocks noChangeAspect="1"/>
          </p:cNvSpPr>
          <p:nvPr/>
        </p:nvSpPr>
        <p:spPr>
          <a:xfrm>
            <a:off x="10627363" y="1681312"/>
            <a:ext cx="904586" cy="875318"/>
          </a:xfrm>
          <a:prstGeom prst="teardrop">
            <a:avLst/>
          </a:prstGeom>
          <a:solidFill>
            <a:schemeClr val="bg2"/>
          </a:solidFill>
        </p:spPr>
        <p:txBody>
          <a:bodyPr vert="horz" wrap="none" lIns="0" tIns="0" rIns="0" bIns="0" rtlCol="0" anchor="ctr">
            <a:noAutofit/>
          </a:bodyPr>
          <a:lstStyle>
            <a:lvl1pPr marL="0" indent="0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10000"/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5900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4013" indent="-176213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1338" indent="-187325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177800" algn="l" defTabSz="47731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Arial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625242" indent="-238658" algn="l" defTabSz="47731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02559" indent="-238658" algn="l" defTabSz="47731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9876" indent="-238658" algn="l" defTabSz="47731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7193" indent="-238658" algn="l" defTabSz="477317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800" b="1" baseline="30000" dirty="0">
              <a:solidFill>
                <a:schemeClr val="bg1"/>
              </a:solidFill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10627363" y="1762713"/>
            <a:ext cx="904586" cy="74759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900" b="1" dirty="0">
                <a:solidFill>
                  <a:schemeClr val="bg1"/>
                </a:solidFill>
                <a:latin typeface="Arial" charset="0"/>
              </a:rPr>
              <a:t>Aquafeed High Capacity</a:t>
            </a:r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BCFD475B-C694-4945-A2F3-80136A98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6987" y="6561368"/>
            <a:ext cx="7920000" cy="180000"/>
          </a:xfrm>
        </p:spPr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6515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3517709"/>
              </p:ext>
            </p:extLst>
          </p:nvPr>
        </p:nvGraphicFramePr>
        <p:xfrm>
          <a:off x="1527176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7176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b="1" dirty="0"/>
              <a:t>Twin Screw Extruder Portfolio. </a:t>
            </a:r>
            <a:br>
              <a:rPr lang="en-US" altLang="de-DE" dirty="0"/>
            </a:br>
            <a:r>
              <a:rPr lang="en-US" altLang="de-DE" b="0" dirty="0"/>
              <a:t>Status Quo.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9395F-72FE-4A06-BAD6-238007D8E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25CA81-9779-4AC4-A628-105B140E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17351" y="2547820"/>
            <a:ext cx="1368425" cy="50482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PiloTwin</a:t>
            </a:r>
            <a:r>
              <a:rPr kumimoji="0" lang="en-US" sz="1600" b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™</a:t>
            </a:r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>
            <a:off x="2490376" y="2316045"/>
            <a:ext cx="64817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0" name="Line 5"/>
          <p:cNvSpPr>
            <a:spLocks noChangeShapeType="1"/>
          </p:cNvSpPr>
          <p:nvPr/>
        </p:nvSpPr>
        <p:spPr bwMode="auto">
          <a:xfrm>
            <a:off x="3917538" y="220968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1" name="Line 6"/>
          <p:cNvSpPr>
            <a:spLocks noChangeShapeType="1"/>
          </p:cNvSpPr>
          <p:nvPr/>
        </p:nvSpPr>
        <p:spPr bwMode="auto">
          <a:xfrm>
            <a:off x="6336888" y="220968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2" name="Line 7"/>
          <p:cNvSpPr>
            <a:spLocks noChangeShapeType="1"/>
          </p:cNvSpPr>
          <p:nvPr/>
        </p:nvSpPr>
        <p:spPr bwMode="auto">
          <a:xfrm>
            <a:off x="5127213" y="220968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Line 8"/>
          <p:cNvSpPr>
            <a:spLocks noChangeShapeType="1"/>
          </p:cNvSpPr>
          <p:nvPr/>
        </p:nvSpPr>
        <p:spPr bwMode="auto">
          <a:xfrm>
            <a:off x="8756238" y="220968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9" name="Line 9"/>
          <p:cNvSpPr>
            <a:spLocks noChangeShapeType="1"/>
          </p:cNvSpPr>
          <p:nvPr/>
        </p:nvSpPr>
        <p:spPr bwMode="auto">
          <a:xfrm>
            <a:off x="7546563" y="220968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>
            <a:off x="2707863" y="220968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>
            <a:off x="2270699" y="1633420"/>
            <a:ext cx="91242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BCTM</a:t>
            </a:r>
          </a:p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  <a:latin typeface="Arial"/>
                <a:cs typeface="Arial"/>
                <a:sym typeface="UniversalMath1 BT" pitchFamily="18" charset="2"/>
              </a:rPr>
              <a:t>Ø</a:t>
            </a:r>
            <a:r>
              <a:rPr lang="en-US" sz="1400" dirty="0">
                <a:solidFill>
                  <a:schemeClr val="tx2"/>
                </a:solidFill>
                <a:latin typeface="Arial" charset="0"/>
                <a:sym typeface="UniversalMath1 BT" pitchFamily="18" charset="2"/>
              </a:rPr>
              <a:t> 30mm</a:t>
            </a:r>
          </a:p>
        </p:txBody>
      </p:sp>
      <p:sp>
        <p:nvSpPr>
          <p:cNvPr id="84" name="Text Box 12"/>
          <p:cNvSpPr txBox="1">
            <a:spLocks noChangeArrowheads="1"/>
          </p:cNvSpPr>
          <p:nvPr/>
        </p:nvSpPr>
        <p:spPr bwMode="auto">
          <a:xfrm>
            <a:off x="3475813" y="1633420"/>
            <a:ext cx="87075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BCTL</a:t>
            </a:r>
          </a:p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  <a:latin typeface="Arial"/>
                <a:cs typeface="Arial"/>
                <a:sym typeface="UniversalMath1 BT" pitchFamily="18" charset="2"/>
              </a:rPr>
              <a:t>Ø 42mm</a:t>
            </a:r>
          </a:p>
        </p:txBody>
      </p:sp>
      <p:sp>
        <p:nvSpPr>
          <p:cNvPr id="93" name="Text Box 13"/>
          <p:cNvSpPr txBox="1">
            <a:spLocks noChangeArrowheads="1"/>
          </p:cNvSpPr>
          <p:nvPr/>
        </p:nvSpPr>
        <p:spPr bwMode="auto">
          <a:xfrm>
            <a:off x="4690651" y="1633420"/>
            <a:ext cx="8905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BCTG</a:t>
            </a:r>
          </a:p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  <a:latin typeface="Arial"/>
                <a:cs typeface="Arial"/>
                <a:sym typeface="UniversalMath1 BT" pitchFamily="18" charset="2"/>
              </a:rPr>
              <a:t>Ø 62mm</a:t>
            </a:r>
          </a:p>
        </p:txBody>
      </p:sp>
      <p:sp>
        <p:nvSpPr>
          <p:cNvPr id="94" name="Text Box 14"/>
          <p:cNvSpPr txBox="1">
            <a:spLocks noChangeArrowheads="1"/>
          </p:cNvSpPr>
          <p:nvPr/>
        </p:nvSpPr>
        <p:spPr bwMode="auto">
          <a:xfrm>
            <a:off x="5851113" y="1633420"/>
            <a:ext cx="873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BCTF</a:t>
            </a:r>
          </a:p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  <a:latin typeface="Arial"/>
                <a:cs typeface="Arial"/>
                <a:sym typeface="UniversalMath1 BT" pitchFamily="18" charset="2"/>
              </a:rPr>
              <a:t>Ø 93mm</a:t>
            </a:r>
          </a:p>
        </p:txBody>
      </p:sp>
      <p:sp>
        <p:nvSpPr>
          <p:cNvPr id="95" name="Text Box 15"/>
          <p:cNvSpPr txBox="1">
            <a:spLocks noChangeArrowheads="1"/>
          </p:cNvSpPr>
          <p:nvPr/>
        </p:nvSpPr>
        <p:spPr bwMode="auto">
          <a:xfrm>
            <a:off x="7027451" y="1633420"/>
            <a:ext cx="971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BCTH</a:t>
            </a:r>
          </a:p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  <a:latin typeface="Arial"/>
                <a:cs typeface="Arial"/>
                <a:sym typeface="UniversalMath1 BT" pitchFamily="18" charset="2"/>
              </a:rPr>
              <a:t>Ø 125mm</a:t>
            </a:r>
          </a:p>
        </p:txBody>
      </p:sp>
      <p:sp>
        <p:nvSpPr>
          <p:cNvPr id="96" name="Text Box 16"/>
          <p:cNvSpPr txBox="1">
            <a:spLocks noChangeArrowheads="1"/>
          </p:cNvSpPr>
          <p:nvPr/>
        </p:nvSpPr>
        <p:spPr bwMode="auto">
          <a:xfrm>
            <a:off x="8321263" y="1633420"/>
            <a:ext cx="971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BCTJ</a:t>
            </a:r>
          </a:p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  <a:latin typeface="Arial"/>
                <a:cs typeface="Arial"/>
                <a:sym typeface="UniversalMath1 BT" pitchFamily="18" charset="2"/>
              </a:rPr>
              <a:t>Ø 175mm</a:t>
            </a:r>
          </a:p>
        </p:txBody>
      </p:sp>
      <p:sp>
        <p:nvSpPr>
          <p:cNvPr id="97" name="Rectangle 17"/>
          <p:cNvSpPr>
            <a:spLocks noChangeArrowheads="1"/>
          </p:cNvSpPr>
          <p:nvPr/>
        </p:nvSpPr>
        <p:spPr bwMode="auto">
          <a:xfrm>
            <a:off x="3353976" y="3119320"/>
            <a:ext cx="4752751" cy="5048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PolyTwin</a:t>
            </a:r>
            <a:r>
              <a:rPr kumimoji="0" lang="en-US" sz="1800" b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™</a:t>
            </a:r>
          </a:p>
        </p:txBody>
      </p:sp>
      <p:sp>
        <p:nvSpPr>
          <p:cNvPr id="99" name="Rectangle 18"/>
          <p:cNvSpPr>
            <a:spLocks noChangeArrowheads="1"/>
          </p:cNvSpPr>
          <p:nvPr/>
        </p:nvSpPr>
        <p:spPr bwMode="auto">
          <a:xfrm>
            <a:off x="4435063" y="3695583"/>
            <a:ext cx="2519363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PrioTwin</a:t>
            </a:r>
            <a:r>
              <a:rPr kumimoji="0" lang="en-US" sz="1800" b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™</a:t>
            </a:r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6954426" y="4262320"/>
            <a:ext cx="2017712" cy="50482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EcoTwin</a:t>
            </a:r>
            <a:r>
              <a:rPr kumimoji="0" lang="en-US" sz="1800" b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™</a:t>
            </a:r>
          </a:p>
        </p:txBody>
      </p:sp>
      <p:sp>
        <p:nvSpPr>
          <p:cNvPr id="105" name="Text Box 21"/>
          <p:cNvSpPr txBox="1">
            <a:spLocks noChangeArrowheads="1"/>
          </p:cNvSpPr>
          <p:nvPr/>
        </p:nvSpPr>
        <p:spPr bwMode="auto">
          <a:xfrm>
            <a:off x="5298663" y="2649420"/>
            <a:ext cx="426430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tx2"/>
                </a:solidFill>
                <a:latin typeface="Arial" charset="0"/>
              </a:rPr>
              <a:t>for </a:t>
            </a:r>
            <a:r>
              <a:rPr lang="en-US" sz="1200" b="1" dirty="0">
                <a:solidFill>
                  <a:schemeClr val="tx2"/>
                </a:solidFill>
                <a:latin typeface="Arial" charset="0"/>
              </a:rPr>
              <a:t>pilot plant applications </a:t>
            </a:r>
            <a:r>
              <a:rPr lang="en-US" sz="1200" dirty="0">
                <a:solidFill>
                  <a:schemeClr val="tx2"/>
                </a:solidFill>
                <a:latin typeface="Arial" charset="0"/>
              </a:rPr>
              <a:t>/ low throughput / high flexibility</a:t>
            </a:r>
          </a:p>
        </p:txBody>
      </p:sp>
      <p:sp>
        <p:nvSpPr>
          <p:cNvPr id="106" name="Text Box 22"/>
          <p:cNvSpPr txBox="1">
            <a:spLocks noChangeArrowheads="1"/>
          </p:cNvSpPr>
          <p:nvPr/>
        </p:nvSpPr>
        <p:spPr bwMode="auto">
          <a:xfrm>
            <a:off x="2160647" y="3152658"/>
            <a:ext cx="103265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dirty="0">
                <a:solidFill>
                  <a:schemeClr val="tx2"/>
                </a:solidFill>
                <a:latin typeface="Arial" charset="0"/>
              </a:rPr>
              <a:t>polyvalent  </a:t>
            </a:r>
          </a:p>
          <a:p>
            <a:pPr>
              <a:spcBef>
                <a:spcPct val="0"/>
              </a:spcBef>
            </a:pPr>
            <a:r>
              <a:rPr lang="en-US" sz="1200" b="1" dirty="0">
                <a:solidFill>
                  <a:schemeClr val="tx2"/>
                </a:solidFill>
                <a:latin typeface="Arial" charset="0"/>
              </a:rPr>
              <a:t>flexible </a:t>
            </a:r>
          </a:p>
        </p:txBody>
      </p:sp>
      <p:sp>
        <p:nvSpPr>
          <p:cNvPr id="108" name="Text Box 23"/>
          <p:cNvSpPr txBox="1">
            <a:spLocks noChangeArrowheads="1"/>
          </p:cNvSpPr>
          <p:nvPr/>
        </p:nvSpPr>
        <p:spPr bwMode="auto">
          <a:xfrm>
            <a:off x="7314788" y="3728920"/>
            <a:ext cx="21097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dirty="0">
                <a:solidFill>
                  <a:schemeClr val="tx2"/>
                </a:solidFill>
                <a:latin typeface="Arial" charset="0"/>
              </a:rPr>
              <a:t>lower functionality </a:t>
            </a:r>
            <a:r>
              <a:rPr lang="en-US" sz="1200" dirty="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en-US" sz="1200" dirty="0" err="1">
                <a:solidFill>
                  <a:schemeClr val="tx2"/>
                </a:solidFill>
                <a:latin typeface="Arial" charset="0"/>
              </a:rPr>
              <a:t>prio</a:t>
            </a:r>
            <a:r>
              <a:rPr lang="en-US" sz="1200" dirty="0">
                <a:solidFill>
                  <a:schemeClr val="tx2"/>
                </a:solidFill>
                <a:latin typeface="Arial" charset="0"/>
              </a:rPr>
              <a:t>” features only</a:t>
            </a:r>
          </a:p>
        </p:txBody>
      </p:sp>
      <p:sp>
        <p:nvSpPr>
          <p:cNvPr id="111" name="Text Box 24"/>
          <p:cNvSpPr txBox="1">
            <a:spLocks noChangeArrowheads="1"/>
          </p:cNvSpPr>
          <p:nvPr/>
        </p:nvSpPr>
        <p:spPr bwMode="auto">
          <a:xfrm>
            <a:off x="2490376" y="4305183"/>
            <a:ext cx="42473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tx2"/>
                </a:solidFill>
                <a:latin typeface="Arial" charset="0"/>
              </a:rPr>
              <a:t>adapted to </a:t>
            </a:r>
            <a:r>
              <a:rPr lang="en-US" sz="1200" b="1" dirty="0">
                <a:solidFill>
                  <a:schemeClr val="tx2"/>
                </a:solidFill>
                <a:latin typeface="Arial" charset="0"/>
              </a:rPr>
              <a:t>Petfood / Aquafeed </a:t>
            </a:r>
            <a:r>
              <a:rPr lang="en-US" sz="1200" dirty="0">
                <a:solidFill>
                  <a:schemeClr val="tx2"/>
                </a:solidFill>
                <a:latin typeface="Arial" charset="0"/>
              </a:rPr>
              <a:t>Industry (pressure / torque)</a:t>
            </a:r>
          </a:p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tx2"/>
                </a:solidFill>
                <a:latin typeface="Arial" charset="0"/>
              </a:rPr>
              <a:t>similar to PRIO but suitable for higher capacities</a:t>
            </a:r>
          </a:p>
        </p:txBody>
      </p:sp>
      <p:sp>
        <p:nvSpPr>
          <p:cNvPr id="113" name="Line 26"/>
          <p:cNvSpPr>
            <a:spLocks noChangeShapeType="1"/>
          </p:cNvSpPr>
          <p:nvPr/>
        </p:nvSpPr>
        <p:spPr bwMode="auto">
          <a:xfrm>
            <a:off x="2490376" y="5394208"/>
            <a:ext cx="64817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7" name="Line 27"/>
          <p:cNvSpPr>
            <a:spLocks noChangeShapeType="1"/>
          </p:cNvSpPr>
          <p:nvPr/>
        </p:nvSpPr>
        <p:spPr bwMode="auto">
          <a:xfrm>
            <a:off x="3917538" y="535928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6" name="Line 28"/>
          <p:cNvSpPr>
            <a:spLocks noChangeShapeType="1"/>
          </p:cNvSpPr>
          <p:nvPr/>
        </p:nvSpPr>
        <p:spPr bwMode="auto">
          <a:xfrm>
            <a:off x="6336888" y="535928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7" name="Line 29"/>
          <p:cNvSpPr>
            <a:spLocks noChangeShapeType="1"/>
          </p:cNvSpPr>
          <p:nvPr/>
        </p:nvSpPr>
        <p:spPr bwMode="auto">
          <a:xfrm>
            <a:off x="5127213" y="535928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8" name="Line 30"/>
          <p:cNvSpPr>
            <a:spLocks noChangeShapeType="1"/>
          </p:cNvSpPr>
          <p:nvPr/>
        </p:nvSpPr>
        <p:spPr bwMode="auto">
          <a:xfrm>
            <a:off x="8756238" y="535928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9" name="Line 31"/>
          <p:cNvSpPr>
            <a:spLocks noChangeShapeType="1"/>
          </p:cNvSpPr>
          <p:nvPr/>
        </p:nvSpPr>
        <p:spPr bwMode="auto">
          <a:xfrm>
            <a:off x="7546563" y="535928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0" name="Line 32"/>
          <p:cNvSpPr>
            <a:spLocks noChangeShapeType="1"/>
          </p:cNvSpPr>
          <p:nvPr/>
        </p:nvSpPr>
        <p:spPr bwMode="auto">
          <a:xfrm>
            <a:off x="2707863" y="535928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1" name="Text Box 33"/>
          <p:cNvSpPr txBox="1">
            <a:spLocks noChangeArrowheads="1"/>
          </p:cNvSpPr>
          <p:nvPr/>
        </p:nvSpPr>
        <p:spPr bwMode="auto">
          <a:xfrm>
            <a:off x="2274476" y="5503745"/>
            <a:ext cx="904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BCTM</a:t>
            </a:r>
          </a:p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  <a:latin typeface="Arial"/>
                <a:cs typeface="Arial"/>
                <a:sym typeface="UniversalMath1 BT" pitchFamily="18" charset="2"/>
              </a:rPr>
              <a:t>Ø 30mm</a:t>
            </a:r>
          </a:p>
        </p:txBody>
      </p:sp>
      <p:sp>
        <p:nvSpPr>
          <p:cNvPr id="142" name="Text Box 34"/>
          <p:cNvSpPr txBox="1">
            <a:spLocks noChangeArrowheads="1"/>
          </p:cNvSpPr>
          <p:nvPr/>
        </p:nvSpPr>
        <p:spPr bwMode="auto">
          <a:xfrm>
            <a:off x="3474626" y="5503745"/>
            <a:ext cx="873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BCTL</a:t>
            </a:r>
          </a:p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  <a:latin typeface="Arial"/>
                <a:cs typeface="Arial"/>
                <a:sym typeface="UniversalMath1 BT" pitchFamily="18" charset="2"/>
              </a:rPr>
              <a:t>Ø 42mm</a:t>
            </a:r>
          </a:p>
        </p:txBody>
      </p:sp>
      <p:sp>
        <p:nvSpPr>
          <p:cNvPr id="143" name="Text Box 35"/>
          <p:cNvSpPr txBox="1">
            <a:spLocks noChangeArrowheads="1"/>
          </p:cNvSpPr>
          <p:nvPr/>
        </p:nvSpPr>
        <p:spPr bwMode="auto">
          <a:xfrm>
            <a:off x="4690651" y="5503745"/>
            <a:ext cx="8905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BCTG</a:t>
            </a:r>
          </a:p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  <a:latin typeface="Arial"/>
                <a:cs typeface="Arial"/>
                <a:sym typeface="UniversalMath1 BT" pitchFamily="18" charset="2"/>
              </a:rPr>
              <a:t>Ø 62mm</a:t>
            </a:r>
          </a:p>
        </p:txBody>
      </p:sp>
      <p:sp>
        <p:nvSpPr>
          <p:cNvPr id="144" name="Text Box 36"/>
          <p:cNvSpPr txBox="1">
            <a:spLocks noChangeArrowheads="1"/>
          </p:cNvSpPr>
          <p:nvPr/>
        </p:nvSpPr>
        <p:spPr bwMode="auto">
          <a:xfrm>
            <a:off x="5851113" y="5503745"/>
            <a:ext cx="873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BCTF</a:t>
            </a:r>
          </a:p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  <a:latin typeface="Arial"/>
                <a:cs typeface="Arial"/>
                <a:sym typeface="UniversalMath1 BT" pitchFamily="18" charset="2"/>
              </a:rPr>
              <a:t>Ø 93mm</a:t>
            </a:r>
          </a:p>
        </p:txBody>
      </p:sp>
      <p:sp>
        <p:nvSpPr>
          <p:cNvPr id="145" name="Text Box 37"/>
          <p:cNvSpPr txBox="1">
            <a:spLocks noChangeArrowheads="1"/>
          </p:cNvSpPr>
          <p:nvPr/>
        </p:nvSpPr>
        <p:spPr bwMode="auto">
          <a:xfrm>
            <a:off x="7027451" y="5503745"/>
            <a:ext cx="971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BCTH</a:t>
            </a:r>
          </a:p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  <a:latin typeface="Arial"/>
                <a:cs typeface="Arial"/>
                <a:sym typeface="UniversalMath1 BT" pitchFamily="18" charset="2"/>
              </a:rPr>
              <a:t>Ø 125mm</a:t>
            </a:r>
          </a:p>
        </p:txBody>
      </p:sp>
      <p:sp>
        <p:nvSpPr>
          <p:cNvPr id="146" name="Text Box 38"/>
          <p:cNvSpPr txBox="1">
            <a:spLocks noChangeArrowheads="1"/>
          </p:cNvSpPr>
          <p:nvPr/>
        </p:nvSpPr>
        <p:spPr bwMode="auto">
          <a:xfrm>
            <a:off x="8321263" y="5503745"/>
            <a:ext cx="971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BCTJ</a:t>
            </a:r>
          </a:p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chemeClr val="tx2"/>
                </a:solidFill>
                <a:latin typeface="Arial"/>
                <a:cs typeface="Arial"/>
                <a:sym typeface="UniversalMath1 BT" pitchFamily="18" charset="2"/>
              </a:rPr>
              <a:t>Ø 175mm</a:t>
            </a:r>
          </a:p>
        </p:txBody>
      </p:sp>
      <p:sp>
        <p:nvSpPr>
          <p:cNvPr id="147" name="Line 39"/>
          <p:cNvSpPr>
            <a:spLocks noChangeShapeType="1"/>
          </p:cNvSpPr>
          <p:nvPr/>
        </p:nvSpPr>
        <p:spPr bwMode="auto">
          <a:xfrm>
            <a:off x="3066638" y="3297120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8" name="Line 40"/>
          <p:cNvSpPr>
            <a:spLocks noChangeShapeType="1"/>
          </p:cNvSpPr>
          <p:nvPr/>
        </p:nvSpPr>
        <p:spPr bwMode="auto">
          <a:xfrm>
            <a:off x="6162263" y="4592520"/>
            <a:ext cx="647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9" name="Line 41"/>
          <p:cNvSpPr>
            <a:spLocks noChangeShapeType="1"/>
          </p:cNvSpPr>
          <p:nvPr/>
        </p:nvSpPr>
        <p:spPr bwMode="auto">
          <a:xfrm flipH="1">
            <a:off x="3858801" y="2792295"/>
            <a:ext cx="1368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0" name="Line 42"/>
          <p:cNvSpPr>
            <a:spLocks noChangeShapeType="1"/>
          </p:cNvSpPr>
          <p:nvPr/>
        </p:nvSpPr>
        <p:spPr bwMode="auto">
          <a:xfrm flipH="1" flipV="1">
            <a:off x="7041738" y="3963870"/>
            <a:ext cx="3603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1" name="Rectangle 43"/>
          <p:cNvSpPr>
            <a:spLocks noChangeArrowheads="1"/>
          </p:cNvSpPr>
          <p:nvPr/>
        </p:nvSpPr>
        <p:spPr bwMode="auto">
          <a:xfrm>
            <a:off x="4435063" y="4832233"/>
            <a:ext cx="3671664" cy="504825"/>
          </a:xfrm>
          <a:prstGeom prst="rect">
            <a:avLst/>
          </a:prstGeom>
          <a:solidFill>
            <a:srgbClr val="C8C8C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</a:rPr>
              <a:t>CompacTwin™</a:t>
            </a:r>
          </a:p>
        </p:txBody>
      </p:sp>
      <p:sp>
        <p:nvSpPr>
          <p:cNvPr id="152" name="Text Box 44"/>
          <p:cNvSpPr txBox="1">
            <a:spLocks noChangeArrowheads="1"/>
          </p:cNvSpPr>
          <p:nvPr/>
        </p:nvSpPr>
        <p:spPr bwMode="auto">
          <a:xfrm>
            <a:off x="2490376" y="4881445"/>
            <a:ext cx="16049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dirty="0">
                <a:solidFill>
                  <a:schemeClr val="tx2"/>
                </a:solidFill>
                <a:latin typeface="Arial" charset="0"/>
              </a:rPr>
              <a:t>Mid Market </a:t>
            </a:r>
            <a:r>
              <a:rPr lang="en-US" sz="1200" dirty="0">
                <a:solidFill>
                  <a:schemeClr val="tx2"/>
                </a:solidFill>
                <a:latin typeface="Arial" charset="0"/>
              </a:rPr>
              <a:t>Extruder made in China</a:t>
            </a:r>
          </a:p>
        </p:txBody>
      </p:sp>
      <p:sp>
        <p:nvSpPr>
          <p:cNvPr id="153" name="Line 45"/>
          <p:cNvSpPr>
            <a:spLocks noChangeShapeType="1"/>
          </p:cNvSpPr>
          <p:nvPr/>
        </p:nvSpPr>
        <p:spPr bwMode="auto">
          <a:xfrm flipV="1">
            <a:off x="4001676" y="5097345"/>
            <a:ext cx="3603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9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8" grpId="0"/>
      <p:bldP spid="111" grpId="0"/>
      <p:bldP spid="147" grpId="0" animBg="1"/>
      <p:bldP spid="148" grpId="0" animBg="1"/>
      <p:bldP spid="149" grpId="0" animBg="1"/>
      <p:bldP spid="150" grpId="0" animBg="1"/>
      <p:bldP spid="152" grpId="0"/>
      <p:bldP spid="1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Premium </a:t>
            </a:r>
            <a:r>
              <a:rPr lang="de-CH" dirty="0" err="1"/>
              <a:t>Pet</a:t>
            </a:r>
            <a:r>
              <a:rPr lang="de-CH" dirty="0"/>
              <a:t> </a:t>
            </a:r>
            <a:r>
              <a:rPr lang="de-CH" dirty="0" err="1"/>
              <a:t>foods</a:t>
            </a:r>
            <a:r>
              <a:rPr lang="de-CH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16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/>
              <a:t>Petfoods</a:t>
            </a:r>
            <a:r>
              <a:rPr lang="en-US" altLang="de-DE" dirty="0"/>
              <a:t> – Understanding.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30188" indent="-230188" eaLnBrk="1" hangingPunct="1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dirty="0"/>
              <a:t>Food for pet animals living in close proximity with human</a:t>
            </a:r>
          </a:p>
          <a:p>
            <a:pPr marL="230188" indent="-230188" eaLnBrk="1" hangingPunct="1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dirty="0"/>
              <a:t>Dog food, cat food, aquarium and pond feeds, food for cage animals and birds</a:t>
            </a:r>
          </a:p>
          <a:p>
            <a:pPr marL="230188" indent="-230188" eaLnBrk="1" hangingPunct="1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dirty="0"/>
              <a:t>Pet animals have status of friend or family member with great sentimental value</a:t>
            </a:r>
          </a:p>
          <a:p>
            <a:pPr marL="230188" indent="-230188" eaLnBrk="1" hangingPunct="1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dirty="0"/>
              <a:t>Require nutritionally balanced diets</a:t>
            </a:r>
          </a:p>
          <a:p>
            <a:pPr marL="230188" indent="-230188" eaLnBrk="1" hangingPunct="1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dirty="0"/>
              <a:t>Sustaining an animals health over long period</a:t>
            </a:r>
          </a:p>
          <a:p>
            <a:pPr marL="230188" indent="-230188" eaLnBrk="1" hangingPunct="1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dirty="0"/>
              <a:t>Price is not most important criteria</a:t>
            </a:r>
          </a:p>
          <a:p>
            <a:pPr marL="230188" indent="-230188" eaLnBrk="1" hangingPunct="1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dirty="0"/>
              <a:t>Health aspect and subjective appearance to owner (buyer) is most important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3217A7-0EE9-4C4E-9CE2-D57C3036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pic>
        <p:nvPicPr>
          <p:cNvPr id="55300" name="Picture 5" descr="450px-Canario_paxar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75" y="4460875"/>
            <a:ext cx="1296000" cy="1704975"/>
          </a:xfrm>
          <a:custGeom>
            <a:avLst/>
            <a:gdLst>
              <a:gd name="connsiteX0" fmla="*/ 395132 w 2370744"/>
              <a:gd name="connsiteY0" fmla="*/ 0 h 2370744"/>
              <a:gd name="connsiteX1" fmla="*/ 1975612 w 2370744"/>
              <a:gd name="connsiteY1" fmla="*/ 0 h 2370744"/>
              <a:gd name="connsiteX2" fmla="*/ 2370744 w 2370744"/>
              <a:gd name="connsiteY2" fmla="*/ 395132 h 2370744"/>
              <a:gd name="connsiteX3" fmla="*/ 2370744 w 2370744"/>
              <a:gd name="connsiteY3" fmla="*/ 1975612 h 2370744"/>
              <a:gd name="connsiteX4" fmla="*/ 1975612 w 2370744"/>
              <a:gd name="connsiteY4" fmla="*/ 2370744 h 2370744"/>
              <a:gd name="connsiteX5" fmla="*/ 395132 w 2370744"/>
              <a:gd name="connsiteY5" fmla="*/ 2370744 h 2370744"/>
              <a:gd name="connsiteX6" fmla="*/ 372217 w 2370744"/>
              <a:gd name="connsiteY6" fmla="*/ 2368434 h 2370744"/>
              <a:gd name="connsiteX7" fmla="*/ 975 w 2370744"/>
              <a:gd name="connsiteY7" fmla="*/ 2368434 h 2370744"/>
              <a:gd name="connsiteX8" fmla="*/ 975 w 2370744"/>
              <a:gd name="connsiteY8" fmla="*/ 1985284 h 2370744"/>
              <a:gd name="connsiteX9" fmla="*/ 0 w 2370744"/>
              <a:gd name="connsiteY9" fmla="*/ 1975612 h 2370744"/>
              <a:gd name="connsiteX10" fmla="*/ 0 w 2370744"/>
              <a:gd name="connsiteY10" fmla="*/ 395132 h 2370744"/>
              <a:gd name="connsiteX11" fmla="*/ 395132 w 2370744"/>
              <a:gd name="connsiteY11" fmla="*/ 0 h 237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0744" h="2370744">
                <a:moveTo>
                  <a:pt x="395132" y="0"/>
                </a:moveTo>
                <a:lnTo>
                  <a:pt x="1975612" y="0"/>
                </a:lnTo>
                <a:cubicBezTo>
                  <a:pt x="2193837" y="0"/>
                  <a:pt x="2370744" y="176907"/>
                  <a:pt x="2370744" y="395132"/>
                </a:cubicBezTo>
                <a:lnTo>
                  <a:pt x="2370744" y="1975612"/>
                </a:lnTo>
                <a:cubicBezTo>
                  <a:pt x="2370744" y="2193837"/>
                  <a:pt x="2193837" y="2370744"/>
                  <a:pt x="1975612" y="2370744"/>
                </a:cubicBezTo>
                <a:lnTo>
                  <a:pt x="395132" y="2370744"/>
                </a:lnTo>
                <a:lnTo>
                  <a:pt x="372217" y="2368434"/>
                </a:lnTo>
                <a:lnTo>
                  <a:pt x="975" y="2368434"/>
                </a:lnTo>
                <a:lnTo>
                  <a:pt x="975" y="1985284"/>
                </a:lnTo>
                <a:lnTo>
                  <a:pt x="0" y="1975612"/>
                </a:lnTo>
                <a:lnTo>
                  <a:pt x="0" y="395132"/>
                </a:lnTo>
                <a:cubicBezTo>
                  <a:pt x="0" y="176907"/>
                  <a:pt x="176907" y="0"/>
                  <a:pt x="395132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6" descr="gerbil%20pics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247" y="4481512"/>
            <a:ext cx="1584000" cy="1684338"/>
          </a:xfrm>
          <a:custGeom>
            <a:avLst/>
            <a:gdLst>
              <a:gd name="connsiteX0" fmla="*/ 176216 w 1584000"/>
              <a:gd name="connsiteY0" fmla="*/ 0 h 1057275"/>
              <a:gd name="connsiteX1" fmla="*/ 1407784 w 1584000"/>
              <a:gd name="connsiteY1" fmla="*/ 0 h 1057275"/>
              <a:gd name="connsiteX2" fmla="*/ 1584000 w 1584000"/>
              <a:gd name="connsiteY2" fmla="*/ 176216 h 1057275"/>
              <a:gd name="connsiteX3" fmla="*/ 1584000 w 1584000"/>
              <a:gd name="connsiteY3" fmla="*/ 881059 h 1057275"/>
              <a:gd name="connsiteX4" fmla="*/ 1583999 w 1584000"/>
              <a:gd name="connsiteY4" fmla="*/ 881064 h 1057275"/>
              <a:gd name="connsiteX5" fmla="*/ 1583999 w 1584000"/>
              <a:gd name="connsiteY5" fmla="*/ 1055017 h 1057275"/>
              <a:gd name="connsiteX6" fmla="*/ 1418968 w 1584000"/>
              <a:gd name="connsiteY6" fmla="*/ 1055017 h 1057275"/>
              <a:gd name="connsiteX7" fmla="*/ 1407784 w 1584000"/>
              <a:gd name="connsiteY7" fmla="*/ 1057275 h 1057275"/>
              <a:gd name="connsiteX8" fmla="*/ 176216 w 1584000"/>
              <a:gd name="connsiteY8" fmla="*/ 1057275 h 1057275"/>
              <a:gd name="connsiteX9" fmla="*/ 0 w 1584000"/>
              <a:gd name="connsiteY9" fmla="*/ 881059 h 1057275"/>
              <a:gd name="connsiteX10" fmla="*/ 0 w 1584000"/>
              <a:gd name="connsiteY10" fmla="*/ 176216 h 1057275"/>
              <a:gd name="connsiteX11" fmla="*/ 176216 w 1584000"/>
              <a:gd name="connsiteY11" fmla="*/ 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4000" h="1057275">
                <a:moveTo>
                  <a:pt x="176216" y="0"/>
                </a:moveTo>
                <a:lnTo>
                  <a:pt x="1407784" y="0"/>
                </a:lnTo>
                <a:cubicBezTo>
                  <a:pt x="1505105" y="0"/>
                  <a:pt x="1584000" y="78895"/>
                  <a:pt x="1584000" y="176216"/>
                </a:cubicBezTo>
                <a:lnTo>
                  <a:pt x="1584000" y="881059"/>
                </a:lnTo>
                <a:lnTo>
                  <a:pt x="1583999" y="881064"/>
                </a:lnTo>
                <a:lnTo>
                  <a:pt x="1583999" y="1055017"/>
                </a:lnTo>
                <a:lnTo>
                  <a:pt x="1418968" y="1055017"/>
                </a:lnTo>
                <a:lnTo>
                  <a:pt x="1407784" y="1057275"/>
                </a:lnTo>
                <a:lnTo>
                  <a:pt x="176216" y="1057275"/>
                </a:lnTo>
                <a:cubicBezTo>
                  <a:pt x="78895" y="1057275"/>
                  <a:pt x="0" y="978380"/>
                  <a:pt x="0" y="881059"/>
                </a:cubicBezTo>
                <a:lnTo>
                  <a:pt x="0" y="176216"/>
                </a:lnTo>
                <a:cubicBezTo>
                  <a:pt x="0" y="78895"/>
                  <a:pt x="78895" y="0"/>
                  <a:pt x="176216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7" descr="koi-art-lar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000" y="2647837"/>
            <a:ext cx="1296000" cy="1673225"/>
          </a:xfrm>
          <a:custGeom>
            <a:avLst/>
            <a:gdLst>
              <a:gd name="connsiteX0" fmla="*/ 395132 w 2370744"/>
              <a:gd name="connsiteY0" fmla="*/ 0 h 2370744"/>
              <a:gd name="connsiteX1" fmla="*/ 1975612 w 2370744"/>
              <a:gd name="connsiteY1" fmla="*/ 0 h 2370744"/>
              <a:gd name="connsiteX2" fmla="*/ 2370744 w 2370744"/>
              <a:gd name="connsiteY2" fmla="*/ 395132 h 2370744"/>
              <a:gd name="connsiteX3" fmla="*/ 2370744 w 2370744"/>
              <a:gd name="connsiteY3" fmla="*/ 1975612 h 2370744"/>
              <a:gd name="connsiteX4" fmla="*/ 1975612 w 2370744"/>
              <a:gd name="connsiteY4" fmla="*/ 2370744 h 2370744"/>
              <a:gd name="connsiteX5" fmla="*/ 395132 w 2370744"/>
              <a:gd name="connsiteY5" fmla="*/ 2370744 h 2370744"/>
              <a:gd name="connsiteX6" fmla="*/ 372217 w 2370744"/>
              <a:gd name="connsiteY6" fmla="*/ 2368434 h 2370744"/>
              <a:gd name="connsiteX7" fmla="*/ 975 w 2370744"/>
              <a:gd name="connsiteY7" fmla="*/ 2368434 h 2370744"/>
              <a:gd name="connsiteX8" fmla="*/ 975 w 2370744"/>
              <a:gd name="connsiteY8" fmla="*/ 1985284 h 2370744"/>
              <a:gd name="connsiteX9" fmla="*/ 0 w 2370744"/>
              <a:gd name="connsiteY9" fmla="*/ 1975612 h 2370744"/>
              <a:gd name="connsiteX10" fmla="*/ 0 w 2370744"/>
              <a:gd name="connsiteY10" fmla="*/ 395132 h 2370744"/>
              <a:gd name="connsiteX11" fmla="*/ 395132 w 2370744"/>
              <a:gd name="connsiteY11" fmla="*/ 0 h 237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0744" h="2370744">
                <a:moveTo>
                  <a:pt x="395132" y="0"/>
                </a:moveTo>
                <a:lnTo>
                  <a:pt x="1975612" y="0"/>
                </a:lnTo>
                <a:cubicBezTo>
                  <a:pt x="2193837" y="0"/>
                  <a:pt x="2370744" y="176907"/>
                  <a:pt x="2370744" y="395132"/>
                </a:cubicBezTo>
                <a:lnTo>
                  <a:pt x="2370744" y="1975612"/>
                </a:lnTo>
                <a:cubicBezTo>
                  <a:pt x="2370744" y="2193837"/>
                  <a:pt x="2193837" y="2370744"/>
                  <a:pt x="1975612" y="2370744"/>
                </a:cubicBezTo>
                <a:lnTo>
                  <a:pt x="395132" y="2370744"/>
                </a:lnTo>
                <a:lnTo>
                  <a:pt x="372217" y="2368434"/>
                </a:lnTo>
                <a:lnTo>
                  <a:pt x="975" y="2368434"/>
                </a:lnTo>
                <a:lnTo>
                  <a:pt x="975" y="1985284"/>
                </a:lnTo>
                <a:lnTo>
                  <a:pt x="0" y="1975612"/>
                </a:lnTo>
                <a:lnTo>
                  <a:pt x="0" y="395132"/>
                </a:lnTo>
                <a:cubicBezTo>
                  <a:pt x="0" y="176907"/>
                  <a:pt x="176907" y="0"/>
                  <a:pt x="395132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8" descr="Ferret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247" y="2663711"/>
            <a:ext cx="1584000" cy="1660525"/>
          </a:xfrm>
          <a:custGeom>
            <a:avLst/>
            <a:gdLst>
              <a:gd name="connsiteX0" fmla="*/ 176216 w 1584000"/>
              <a:gd name="connsiteY0" fmla="*/ 0 h 1057275"/>
              <a:gd name="connsiteX1" fmla="*/ 1407784 w 1584000"/>
              <a:gd name="connsiteY1" fmla="*/ 0 h 1057275"/>
              <a:gd name="connsiteX2" fmla="*/ 1584000 w 1584000"/>
              <a:gd name="connsiteY2" fmla="*/ 176216 h 1057275"/>
              <a:gd name="connsiteX3" fmla="*/ 1584000 w 1584000"/>
              <a:gd name="connsiteY3" fmla="*/ 881059 h 1057275"/>
              <a:gd name="connsiteX4" fmla="*/ 1583999 w 1584000"/>
              <a:gd name="connsiteY4" fmla="*/ 881064 h 1057275"/>
              <a:gd name="connsiteX5" fmla="*/ 1583999 w 1584000"/>
              <a:gd name="connsiteY5" fmla="*/ 1055017 h 1057275"/>
              <a:gd name="connsiteX6" fmla="*/ 1418968 w 1584000"/>
              <a:gd name="connsiteY6" fmla="*/ 1055017 h 1057275"/>
              <a:gd name="connsiteX7" fmla="*/ 1407784 w 1584000"/>
              <a:gd name="connsiteY7" fmla="*/ 1057275 h 1057275"/>
              <a:gd name="connsiteX8" fmla="*/ 176216 w 1584000"/>
              <a:gd name="connsiteY8" fmla="*/ 1057275 h 1057275"/>
              <a:gd name="connsiteX9" fmla="*/ 0 w 1584000"/>
              <a:gd name="connsiteY9" fmla="*/ 881059 h 1057275"/>
              <a:gd name="connsiteX10" fmla="*/ 0 w 1584000"/>
              <a:gd name="connsiteY10" fmla="*/ 176216 h 1057275"/>
              <a:gd name="connsiteX11" fmla="*/ 176216 w 1584000"/>
              <a:gd name="connsiteY11" fmla="*/ 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4000" h="1057275">
                <a:moveTo>
                  <a:pt x="176216" y="0"/>
                </a:moveTo>
                <a:lnTo>
                  <a:pt x="1407784" y="0"/>
                </a:lnTo>
                <a:cubicBezTo>
                  <a:pt x="1505105" y="0"/>
                  <a:pt x="1584000" y="78895"/>
                  <a:pt x="1584000" y="176216"/>
                </a:cubicBezTo>
                <a:lnTo>
                  <a:pt x="1584000" y="881059"/>
                </a:lnTo>
                <a:lnTo>
                  <a:pt x="1583999" y="881064"/>
                </a:lnTo>
                <a:lnTo>
                  <a:pt x="1583999" y="1055017"/>
                </a:lnTo>
                <a:lnTo>
                  <a:pt x="1418968" y="1055017"/>
                </a:lnTo>
                <a:lnTo>
                  <a:pt x="1407784" y="1057275"/>
                </a:lnTo>
                <a:lnTo>
                  <a:pt x="176216" y="1057275"/>
                </a:lnTo>
                <a:cubicBezTo>
                  <a:pt x="78895" y="1057275"/>
                  <a:pt x="0" y="978380"/>
                  <a:pt x="0" y="881059"/>
                </a:cubicBezTo>
                <a:lnTo>
                  <a:pt x="0" y="176216"/>
                </a:lnTo>
                <a:cubicBezTo>
                  <a:pt x="0" y="78895"/>
                  <a:pt x="78895" y="0"/>
                  <a:pt x="176216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dog">
            <a:extLst>
              <a:ext uri="{FF2B5EF4-FFF2-40B4-BE49-F238E27FC236}">
                <a16:creationId xmlns:a16="http://schemas.microsoft.com/office/drawing/2014/main" id="{C0E7A1DC-95D7-4619-9714-33614C380EC2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247" y="1449160"/>
            <a:ext cx="1584000" cy="1057275"/>
          </a:xfrm>
          <a:custGeom>
            <a:avLst/>
            <a:gdLst>
              <a:gd name="connsiteX0" fmla="*/ 176216 w 1584000"/>
              <a:gd name="connsiteY0" fmla="*/ 0 h 1057275"/>
              <a:gd name="connsiteX1" fmla="*/ 1407784 w 1584000"/>
              <a:gd name="connsiteY1" fmla="*/ 0 h 1057275"/>
              <a:gd name="connsiteX2" fmla="*/ 1584000 w 1584000"/>
              <a:gd name="connsiteY2" fmla="*/ 176216 h 1057275"/>
              <a:gd name="connsiteX3" fmla="*/ 1584000 w 1584000"/>
              <a:gd name="connsiteY3" fmla="*/ 881059 h 1057275"/>
              <a:gd name="connsiteX4" fmla="*/ 1583999 w 1584000"/>
              <a:gd name="connsiteY4" fmla="*/ 881064 h 1057275"/>
              <a:gd name="connsiteX5" fmla="*/ 1583999 w 1584000"/>
              <a:gd name="connsiteY5" fmla="*/ 1055017 h 1057275"/>
              <a:gd name="connsiteX6" fmla="*/ 1418968 w 1584000"/>
              <a:gd name="connsiteY6" fmla="*/ 1055017 h 1057275"/>
              <a:gd name="connsiteX7" fmla="*/ 1407784 w 1584000"/>
              <a:gd name="connsiteY7" fmla="*/ 1057275 h 1057275"/>
              <a:gd name="connsiteX8" fmla="*/ 176216 w 1584000"/>
              <a:gd name="connsiteY8" fmla="*/ 1057275 h 1057275"/>
              <a:gd name="connsiteX9" fmla="*/ 0 w 1584000"/>
              <a:gd name="connsiteY9" fmla="*/ 881059 h 1057275"/>
              <a:gd name="connsiteX10" fmla="*/ 0 w 1584000"/>
              <a:gd name="connsiteY10" fmla="*/ 176216 h 1057275"/>
              <a:gd name="connsiteX11" fmla="*/ 176216 w 1584000"/>
              <a:gd name="connsiteY11" fmla="*/ 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4000" h="1057275">
                <a:moveTo>
                  <a:pt x="176216" y="0"/>
                </a:moveTo>
                <a:lnTo>
                  <a:pt x="1407784" y="0"/>
                </a:lnTo>
                <a:cubicBezTo>
                  <a:pt x="1505105" y="0"/>
                  <a:pt x="1584000" y="78895"/>
                  <a:pt x="1584000" y="176216"/>
                </a:cubicBezTo>
                <a:lnTo>
                  <a:pt x="1584000" y="881059"/>
                </a:lnTo>
                <a:lnTo>
                  <a:pt x="1583999" y="881064"/>
                </a:lnTo>
                <a:lnTo>
                  <a:pt x="1583999" y="1055017"/>
                </a:lnTo>
                <a:lnTo>
                  <a:pt x="1418968" y="1055017"/>
                </a:lnTo>
                <a:lnTo>
                  <a:pt x="1407784" y="1057275"/>
                </a:lnTo>
                <a:lnTo>
                  <a:pt x="176216" y="1057275"/>
                </a:lnTo>
                <a:cubicBezTo>
                  <a:pt x="78895" y="1057275"/>
                  <a:pt x="0" y="978380"/>
                  <a:pt x="0" y="881059"/>
                </a:cubicBezTo>
                <a:lnTo>
                  <a:pt x="0" y="176216"/>
                </a:lnTo>
                <a:cubicBezTo>
                  <a:pt x="0" y="78895"/>
                  <a:pt x="78895" y="0"/>
                  <a:pt x="176216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16" descr="katzen-foto red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907" y="1473862"/>
            <a:ext cx="1296000" cy="1036638"/>
          </a:xfrm>
          <a:custGeom>
            <a:avLst/>
            <a:gdLst>
              <a:gd name="connsiteX0" fmla="*/ 395132 w 2370744"/>
              <a:gd name="connsiteY0" fmla="*/ 0 h 2370744"/>
              <a:gd name="connsiteX1" fmla="*/ 1975612 w 2370744"/>
              <a:gd name="connsiteY1" fmla="*/ 0 h 2370744"/>
              <a:gd name="connsiteX2" fmla="*/ 2370744 w 2370744"/>
              <a:gd name="connsiteY2" fmla="*/ 395132 h 2370744"/>
              <a:gd name="connsiteX3" fmla="*/ 2370744 w 2370744"/>
              <a:gd name="connsiteY3" fmla="*/ 1975612 h 2370744"/>
              <a:gd name="connsiteX4" fmla="*/ 1975612 w 2370744"/>
              <a:gd name="connsiteY4" fmla="*/ 2370744 h 2370744"/>
              <a:gd name="connsiteX5" fmla="*/ 395132 w 2370744"/>
              <a:gd name="connsiteY5" fmla="*/ 2370744 h 2370744"/>
              <a:gd name="connsiteX6" fmla="*/ 372217 w 2370744"/>
              <a:gd name="connsiteY6" fmla="*/ 2368434 h 2370744"/>
              <a:gd name="connsiteX7" fmla="*/ 975 w 2370744"/>
              <a:gd name="connsiteY7" fmla="*/ 2368434 h 2370744"/>
              <a:gd name="connsiteX8" fmla="*/ 975 w 2370744"/>
              <a:gd name="connsiteY8" fmla="*/ 1985284 h 2370744"/>
              <a:gd name="connsiteX9" fmla="*/ 0 w 2370744"/>
              <a:gd name="connsiteY9" fmla="*/ 1975612 h 2370744"/>
              <a:gd name="connsiteX10" fmla="*/ 0 w 2370744"/>
              <a:gd name="connsiteY10" fmla="*/ 395132 h 2370744"/>
              <a:gd name="connsiteX11" fmla="*/ 395132 w 2370744"/>
              <a:gd name="connsiteY11" fmla="*/ 0 h 237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0744" h="2370744">
                <a:moveTo>
                  <a:pt x="395132" y="0"/>
                </a:moveTo>
                <a:lnTo>
                  <a:pt x="1975612" y="0"/>
                </a:lnTo>
                <a:cubicBezTo>
                  <a:pt x="2193837" y="0"/>
                  <a:pt x="2370744" y="176907"/>
                  <a:pt x="2370744" y="395132"/>
                </a:cubicBezTo>
                <a:lnTo>
                  <a:pt x="2370744" y="1975612"/>
                </a:lnTo>
                <a:cubicBezTo>
                  <a:pt x="2370744" y="2193837"/>
                  <a:pt x="2193837" y="2370744"/>
                  <a:pt x="1975612" y="2370744"/>
                </a:cubicBezTo>
                <a:lnTo>
                  <a:pt x="395132" y="2370744"/>
                </a:lnTo>
                <a:lnTo>
                  <a:pt x="372217" y="2368434"/>
                </a:lnTo>
                <a:lnTo>
                  <a:pt x="975" y="2368434"/>
                </a:lnTo>
                <a:lnTo>
                  <a:pt x="975" y="1985284"/>
                </a:lnTo>
                <a:lnTo>
                  <a:pt x="0" y="1975612"/>
                </a:lnTo>
                <a:lnTo>
                  <a:pt x="0" y="395132"/>
                </a:lnTo>
                <a:cubicBezTo>
                  <a:pt x="0" y="176907"/>
                  <a:pt x="176907" y="0"/>
                  <a:pt x="395132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097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Multiple colored kibbles.</a:t>
            </a:r>
          </a:p>
        </p:txBody>
      </p:sp>
      <p:sp>
        <p:nvSpPr>
          <p:cNvPr id="65541" name="Rectangle 6"/>
          <p:cNvSpPr>
            <a:spLocks noChangeArrowheads="1"/>
          </p:cNvSpPr>
          <p:nvPr/>
        </p:nvSpPr>
        <p:spPr bwMode="auto">
          <a:xfrm>
            <a:off x="432000" y="1649865"/>
            <a:ext cx="5570401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6700" indent="-266700" defTabSz="228600"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676275" indent="-219075" defTabSz="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054100" indent="-187325" defTabSz="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435100" indent="-190500" defTabSz="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1816100" indent="-179388" defTabSz="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273300" indent="-179388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730500" indent="-179388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187700" indent="-179388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644900" indent="-179388" defTabSz="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8C8C8"/>
              </a:buClr>
              <a:buFont typeface="Wingdings" pitchFamily="2" charset="2"/>
              <a:buNone/>
            </a:pPr>
            <a:r>
              <a:rPr lang="en-US" altLang="de-DE" sz="1600" b="1" dirty="0">
                <a:solidFill>
                  <a:schemeClr val="bg2"/>
                </a:solidFill>
              </a:rPr>
              <a:t>C</a:t>
            </a:r>
            <a:r>
              <a:rPr lang="en-US" altLang="de-DE" sz="1600" b="1" i="0" dirty="0">
                <a:solidFill>
                  <a:schemeClr val="bg2"/>
                </a:solidFill>
              </a:rPr>
              <a:t>onsisting of:</a:t>
            </a:r>
            <a:endParaRPr lang="en-US" altLang="de-DE" sz="500" i="0" dirty="0">
              <a:solidFill>
                <a:schemeClr val="tx2"/>
              </a:solidFill>
            </a:endParaRPr>
          </a:p>
          <a:p>
            <a:pPr marL="230188" lvl="1" indent="-230188" defTabSz="914400" eaLnBrk="1" hangingPunct="1">
              <a:lnSpc>
                <a:spcPts val="22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pressure dosing system for addition of color into venting section</a:t>
            </a:r>
          </a:p>
          <a:p>
            <a:pPr eaLnBrk="1" hangingPunct="1">
              <a:buClr>
                <a:srgbClr val="C8C8C8"/>
              </a:buClr>
            </a:pPr>
            <a:endParaRPr lang="de-CH" altLang="de-DE" sz="1600" b="0" i="0" dirty="0">
              <a:solidFill>
                <a:schemeClr val="tx2"/>
              </a:solidFill>
            </a:endParaRPr>
          </a:p>
          <a:p>
            <a:pPr eaLnBrk="1" hangingPunct="1">
              <a:buClr>
                <a:srgbClr val="C8C8C8"/>
              </a:buClr>
            </a:pPr>
            <a:endParaRPr lang="en-US" altLang="de-DE" sz="1600" b="0" i="0" dirty="0">
              <a:solidFill>
                <a:schemeClr val="tx2"/>
              </a:solidFill>
            </a:endParaRPr>
          </a:p>
          <a:p>
            <a:pPr eaLnBrk="1" hangingPunct="1">
              <a:buClr>
                <a:srgbClr val="C8C8C8"/>
              </a:buClr>
              <a:buNone/>
            </a:pPr>
            <a:r>
              <a:rPr lang="en-US" altLang="de-DE" sz="1600" b="1" dirty="0">
                <a:solidFill>
                  <a:schemeClr val="bg2"/>
                </a:solidFill>
              </a:rPr>
              <a:t>Or</a:t>
            </a:r>
            <a:r>
              <a:rPr lang="en-US" altLang="de-DE" sz="1600" b="1" i="0" dirty="0">
                <a:solidFill>
                  <a:schemeClr val="tx2"/>
                </a:solidFill>
              </a:rPr>
              <a:t> </a:t>
            </a:r>
            <a:r>
              <a:rPr lang="en-US" altLang="de-DE" sz="1600" b="1" dirty="0">
                <a:solidFill>
                  <a:schemeClr val="bg2"/>
                </a:solidFill>
              </a:rPr>
              <a:t>alternatively:</a:t>
            </a:r>
            <a:endParaRPr lang="en-US" altLang="de-DE" sz="1600" b="0" i="0" dirty="0">
              <a:solidFill>
                <a:schemeClr val="tx2"/>
              </a:solidFill>
            </a:endParaRPr>
          </a:p>
          <a:p>
            <a:pPr marL="230188" lvl="1" indent="-230188" defTabSz="914400" eaLnBrk="1" hangingPunct="1">
              <a:lnSpc>
                <a:spcPts val="22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pressure (piston type) dosing system for injection of color directly into working section</a:t>
            </a:r>
          </a:p>
          <a:p>
            <a:pPr marL="230188" lvl="1" indent="-230188" defTabSz="914400" eaLnBrk="1" hangingPunct="1">
              <a:lnSpc>
                <a:spcPts val="22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endParaRPr lang="en-US" altLang="de-DE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188" lvl="1" indent="-230188" defTabSz="914400" eaLnBrk="1" hangingPunct="1">
              <a:lnSpc>
                <a:spcPts val="22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Alternating color every 50-100s may yield a small percentage of mixed (impure) colors!</a:t>
            </a:r>
            <a:endParaRPr lang="en-US" altLang="de-DE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62EB05C-BFCD-4CA9-AA16-7F8CD9B2786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7" b="2198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C:\Users\u25872\Desktop\Temporär\Petfood samples\Petfood (Multicolored Products)_1838 bearbeitet.jpg">
            <a:extLst>
              <a:ext uri="{FF2B5EF4-FFF2-40B4-BE49-F238E27FC236}">
                <a16:creationId xmlns:a16="http://schemas.microsoft.com/office/drawing/2014/main" id="{EBF46C5B-2D7D-41F9-AA6D-D098895D109B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6" b="3594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8D9BEBBB-2A2A-468E-9C5A-9588F3216448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3" b="25023"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875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Equipment for co-extruded </a:t>
            </a:r>
            <a:r>
              <a:rPr lang="en-US" altLang="de-DE" dirty="0" err="1"/>
              <a:t>petfoods</a:t>
            </a:r>
            <a:r>
              <a:rPr lang="en-US" altLang="de-DE" dirty="0"/>
              <a:t> (filled pillows).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266700" indent="-266700" defTabSz="228600">
              <a:lnSpc>
                <a:spcPts val="2200"/>
              </a:lnSpc>
              <a:buClr>
                <a:srgbClr val="C8C8C8"/>
              </a:buClr>
              <a:buSzPct val="95000"/>
            </a:pPr>
            <a:r>
              <a:rPr lang="en-US" altLang="de-DE" b="1" dirty="0">
                <a:solidFill>
                  <a:schemeClr val="bg2"/>
                </a:solidFill>
                <a:latin typeface="Arial" charset="0"/>
                <a:cs typeface="+mn-cs"/>
              </a:rPr>
              <a:t>Consisting of: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/>
              <a:t>Coextrusion die</a:t>
            </a:r>
            <a:br>
              <a:rPr lang="en-US" altLang="de-DE" dirty="0"/>
            </a:br>
            <a:r>
              <a:rPr lang="en-US" altLang="de-DE" dirty="0"/>
              <a:t>(2-fold, 4-fold, 6-fold)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/>
              <a:t>Filling mass dosing system</a:t>
            </a:r>
            <a:br>
              <a:rPr lang="en-US" altLang="de-DE" dirty="0"/>
            </a:br>
            <a:r>
              <a:rPr lang="en-US" altLang="de-DE" dirty="0"/>
              <a:t> (2-fold, 4-fold, 6-fold)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/>
              <a:t>Pillow crimper with feeding belt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endParaRPr lang="en-US" altLang="de-DE" dirty="0"/>
          </a:p>
          <a:p>
            <a:pPr eaLnBrk="1" hangingPunct="1">
              <a:buFont typeface="Wingdings" pitchFamily="2" charset="2"/>
              <a:buNone/>
            </a:pPr>
            <a:r>
              <a:rPr lang="en-US" altLang="de-DE" dirty="0">
                <a:sym typeface="Wingdings" pitchFamily="2" charset="2"/>
              </a:rPr>
              <a:t> requiring ready made filling mass</a:t>
            </a:r>
            <a:endParaRPr lang="en-US" altLang="de-DE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2D39B86-9964-4BD1-9C18-B1DA18CA892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506" r="550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73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Equipment for semi-moist meat stripes.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1656000"/>
            <a:ext cx="5400675" cy="4500000"/>
          </a:xfrm>
        </p:spPr>
        <p:txBody>
          <a:bodyPr/>
          <a:lstStyle/>
          <a:p>
            <a:pPr marL="266700" indent="-266700" defTabSz="228600">
              <a:lnSpc>
                <a:spcPts val="2200"/>
              </a:lnSpc>
              <a:buClr>
                <a:srgbClr val="C8C8C8"/>
              </a:buClr>
              <a:buSzPct val="95000"/>
            </a:pPr>
            <a:r>
              <a:rPr lang="en-US" altLang="de-DE" b="1" dirty="0">
                <a:solidFill>
                  <a:schemeClr val="bg2"/>
                </a:solidFill>
                <a:latin typeface="Arial" charset="0"/>
              </a:rPr>
              <a:t>Consisting of: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/>
              <a:t>Slot die with horizontal distribution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/>
              <a:t>Flash-off/ cooling belt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/>
              <a:t>Delayed cutting (guillotine type)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de-DE" dirty="0"/>
          </a:p>
          <a:p>
            <a:pPr eaLnBrk="1" hangingPunct="1"/>
            <a:r>
              <a:rPr lang="en-US" altLang="de-DE" dirty="0">
                <a:sym typeface="Wingdings" pitchFamily="2" charset="2"/>
              </a:rPr>
              <a:t> due to special shape products require additional surface </a:t>
            </a:r>
            <a:br>
              <a:rPr lang="en-US" altLang="de-DE" dirty="0">
                <a:sym typeface="Wingdings" pitchFamily="2" charset="2"/>
              </a:rPr>
            </a:br>
            <a:r>
              <a:rPr lang="en-US" altLang="de-DE" dirty="0">
                <a:sym typeface="Wingdings" pitchFamily="2" charset="2"/>
              </a:rPr>
              <a:t>    spraying and special handling device after cutting</a:t>
            </a:r>
            <a:endParaRPr lang="en-US" alt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979F58-5E65-4465-8E31-4CB7CB63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pic>
        <p:nvPicPr>
          <p:cNvPr id="8" name="Picture 7" descr="oskar, Romeo">
            <a:extLst>
              <a:ext uri="{FF2B5EF4-FFF2-40B4-BE49-F238E27FC236}">
                <a16:creationId xmlns:a16="http://schemas.microsoft.com/office/drawing/2014/main" id="{8ACDA5D3-037B-4CF8-BFC7-AE1F4861A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-75"/>
          <a:stretch/>
        </p:blipFill>
        <p:spPr bwMode="auto">
          <a:xfrm>
            <a:off x="6189417" y="1670050"/>
            <a:ext cx="5421558" cy="1743075"/>
          </a:xfrm>
          <a:custGeom>
            <a:avLst/>
            <a:gdLst>
              <a:gd name="connsiteX0" fmla="*/ 290518 w 5421558"/>
              <a:gd name="connsiteY0" fmla="*/ 0 h 1743075"/>
              <a:gd name="connsiteX1" fmla="*/ 5131040 w 5421558"/>
              <a:gd name="connsiteY1" fmla="*/ 0 h 1743075"/>
              <a:gd name="connsiteX2" fmla="*/ 5421558 w 5421558"/>
              <a:gd name="connsiteY2" fmla="*/ 290518 h 1743075"/>
              <a:gd name="connsiteX3" fmla="*/ 5421558 w 5421558"/>
              <a:gd name="connsiteY3" fmla="*/ 684846 h 1743075"/>
              <a:gd name="connsiteX4" fmla="*/ 5421558 w 5421558"/>
              <a:gd name="connsiteY4" fmla="*/ 1452557 h 1743075"/>
              <a:gd name="connsiteX5" fmla="*/ 5421558 w 5421558"/>
              <a:gd name="connsiteY5" fmla="*/ 1741769 h 1743075"/>
              <a:gd name="connsiteX6" fmla="*/ 5143995 w 5421558"/>
              <a:gd name="connsiteY6" fmla="*/ 1741769 h 1743075"/>
              <a:gd name="connsiteX7" fmla="*/ 5131040 w 5421558"/>
              <a:gd name="connsiteY7" fmla="*/ 1743075 h 1743075"/>
              <a:gd name="connsiteX8" fmla="*/ 290518 w 5421558"/>
              <a:gd name="connsiteY8" fmla="*/ 1743075 h 1743075"/>
              <a:gd name="connsiteX9" fmla="*/ 0 w 5421558"/>
              <a:gd name="connsiteY9" fmla="*/ 1452557 h 1743075"/>
              <a:gd name="connsiteX10" fmla="*/ 0 w 5421558"/>
              <a:gd name="connsiteY10" fmla="*/ 290518 h 1743075"/>
              <a:gd name="connsiteX11" fmla="*/ 290518 w 5421558"/>
              <a:gd name="connsiteY11" fmla="*/ 0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21558" h="1743075">
                <a:moveTo>
                  <a:pt x="290518" y="0"/>
                </a:moveTo>
                <a:lnTo>
                  <a:pt x="5131040" y="0"/>
                </a:lnTo>
                <a:cubicBezTo>
                  <a:pt x="5291489" y="0"/>
                  <a:pt x="5421558" y="130069"/>
                  <a:pt x="5421558" y="290518"/>
                </a:cubicBezTo>
                <a:lnTo>
                  <a:pt x="5421558" y="684846"/>
                </a:lnTo>
                <a:lnTo>
                  <a:pt x="5421558" y="1452557"/>
                </a:lnTo>
                <a:lnTo>
                  <a:pt x="5421558" y="1741769"/>
                </a:lnTo>
                <a:lnTo>
                  <a:pt x="5143995" y="1741769"/>
                </a:lnTo>
                <a:lnTo>
                  <a:pt x="5131040" y="1743075"/>
                </a:lnTo>
                <a:lnTo>
                  <a:pt x="290518" y="1743075"/>
                </a:lnTo>
                <a:cubicBezTo>
                  <a:pt x="130069" y="1743075"/>
                  <a:pt x="0" y="1613006"/>
                  <a:pt x="0" y="1452557"/>
                </a:cubicBezTo>
                <a:lnTo>
                  <a:pt x="0" y="290518"/>
                </a:lnTo>
                <a:cubicBezTo>
                  <a:pt x="0" y="130069"/>
                  <a:pt x="130069" y="0"/>
                  <a:pt x="29051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mples 270508 kaustreifen, red">
            <a:extLst>
              <a:ext uri="{FF2B5EF4-FFF2-40B4-BE49-F238E27FC236}">
                <a16:creationId xmlns:a16="http://schemas.microsoft.com/office/drawing/2014/main" id="{EE463AB7-910B-427D-9FEF-0C349FF85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b="1"/>
          <a:stretch/>
        </p:blipFill>
        <p:spPr bwMode="auto">
          <a:xfrm>
            <a:off x="6197600" y="3489026"/>
            <a:ext cx="5400675" cy="1149350"/>
          </a:xfrm>
          <a:custGeom>
            <a:avLst/>
            <a:gdLst>
              <a:gd name="connsiteX0" fmla="*/ 191562 w 5400675"/>
              <a:gd name="connsiteY0" fmla="*/ 0 h 1149350"/>
              <a:gd name="connsiteX1" fmla="*/ 4580507 w 5400675"/>
              <a:gd name="connsiteY1" fmla="*/ 0 h 1149350"/>
              <a:gd name="connsiteX2" fmla="*/ 5209113 w 5400675"/>
              <a:gd name="connsiteY2" fmla="*/ 0 h 1149350"/>
              <a:gd name="connsiteX3" fmla="*/ 5400675 w 5400675"/>
              <a:gd name="connsiteY3" fmla="*/ 0 h 1149350"/>
              <a:gd name="connsiteX4" fmla="*/ 5400675 w 5400675"/>
              <a:gd name="connsiteY4" fmla="*/ 191562 h 1149350"/>
              <a:gd name="connsiteX5" fmla="*/ 5400675 w 5400675"/>
              <a:gd name="connsiteY5" fmla="*/ 660053 h 1149350"/>
              <a:gd name="connsiteX6" fmla="*/ 5400675 w 5400675"/>
              <a:gd name="connsiteY6" fmla="*/ 957788 h 1149350"/>
              <a:gd name="connsiteX7" fmla="*/ 5209113 w 5400675"/>
              <a:gd name="connsiteY7" fmla="*/ 1149350 h 1149350"/>
              <a:gd name="connsiteX8" fmla="*/ 191562 w 5400675"/>
              <a:gd name="connsiteY8" fmla="*/ 1149350 h 1149350"/>
              <a:gd name="connsiteX9" fmla="*/ 0 w 5400675"/>
              <a:gd name="connsiteY9" fmla="*/ 957788 h 1149350"/>
              <a:gd name="connsiteX10" fmla="*/ 0 w 5400675"/>
              <a:gd name="connsiteY10" fmla="*/ 191562 h 1149350"/>
              <a:gd name="connsiteX11" fmla="*/ 191562 w 5400675"/>
              <a:gd name="connsiteY11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00675" h="1149350">
                <a:moveTo>
                  <a:pt x="191562" y="0"/>
                </a:moveTo>
                <a:lnTo>
                  <a:pt x="4580507" y="0"/>
                </a:lnTo>
                <a:lnTo>
                  <a:pt x="5209113" y="0"/>
                </a:lnTo>
                <a:lnTo>
                  <a:pt x="5400675" y="0"/>
                </a:lnTo>
                <a:lnTo>
                  <a:pt x="5400675" y="191562"/>
                </a:lnTo>
                <a:lnTo>
                  <a:pt x="5400675" y="660053"/>
                </a:lnTo>
                <a:lnTo>
                  <a:pt x="5400675" y="957788"/>
                </a:lnTo>
                <a:cubicBezTo>
                  <a:pt x="5400675" y="1063585"/>
                  <a:pt x="5314910" y="1149350"/>
                  <a:pt x="5209113" y="1149350"/>
                </a:cubicBezTo>
                <a:lnTo>
                  <a:pt x="191562" y="1149350"/>
                </a:lnTo>
                <a:cubicBezTo>
                  <a:pt x="85765" y="1149350"/>
                  <a:pt x="0" y="1063585"/>
                  <a:pt x="0" y="957788"/>
                </a:cubicBezTo>
                <a:lnTo>
                  <a:pt x="0" y="191562"/>
                </a:lnTo>
                <a:cubicBezTo>
                  <a:pt x="0" y="85765"/>
                  <a:pt x="85765" y="0"/>
                  <a:pt x="191562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445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Premium pet foods – process steps.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6CA6C-9DB2-4BBB-AAC7-6AF9A6B91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D5212E-5F2A-4F5A-BCDD-1E9AA08B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2652346" y="1403775"/>
            <a:ext cx="3650084" cy="4318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400"/>
              </a:lnSpc>
              <a:buClrTx/>
              <a:buSzTx/>
              <a:buFontTx/>
              <a:buNone/>
            </a:pPr>
            <a:r>
              <a:rPr lang="en-US" altLang="de-DE" sz="1600" b="0" i="0">
                <a:solidFill>
                  <a:schemeClr val="bg1"/>
                </a:solidFill>
              </a:rPr>
              <a:t>Intake, batching, grinding</a:t>
            </a: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3325622" y="2265787"/>
            <a:ext cx="2305650" cy="4333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400"/>
              </a:lnSpc>
              <a:buClrTx/>
              <a:buSzTx/>
              <a:buFontTx/>
              <a:buNone/>
            </a:pPr>
            <a:r>
              <a:rPr lang="en-US" altLang="de-DE" sz="1600" b="0" i="0">
                <a:solidFill>
                  <a:schemeClr val="bg1"/>
                </a:solidFill>
              </a:rPr>
              <a:t>Mixing</a:t>
            </a:r>
          </a:p>
        </p:txBody>
      </p:sp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6302431" y="2267376"/>
            <a:ext cx="2688867" cy="43338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400"/>
              </a:lnSpc>
              <a:buClrTx/>
              <a:buSzTx/>
              <a:buFontTx/>
              <a:buNone/>
            </a:pPr>
            <a:r>
              <a:rPr lang="en-US" altLang="de-DE" sz="1600" b="0" i="0">
                <a:solidFill>
                  <a:schemeClr val="bg1"/>
                </a:solidFill>
              </a:rPr>
              <a:t>Micro ingredients</a:t>
            </a:r>
          </a:p>
        </p:txBody>
      </p:sp>
      <p:sp>
        <p:nvSpPr>
          <p:cNvPr id="68615" name="Rectangle 8"/>
          <p:cNvSpPr>
            <a:spLocks noChangeArrowheads="1"/>
          </p:cNvSpPr>
          <p:nvPr/>
        </p:nvSpPr>
        <p:spPr bwMode="auto">
          <a:xfrm>
            <a:off x="3325622" y="2986512"/>
            <a:ext cx="230565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400"/>
              </a:lnSpc>
              <a:buClrTx/>
              <a:buSzTx/>
              <a:buFontTx/>
              <a:buNone/>
            </a:pPr>
            <a:r>
              <a:rPr lang="en-US" altLang="de-DE" sz="1600" b="0" i="0">
                <a:solidFill>
                  <a:schemeClr val="bg1"/>
                </a:solidFill>
              </a:rPr>
              <a:t>Extrusion</a:t>
            </a:r>
          </a:p>
        </p:txBody>
      </p:sp>
      <p:sp>
        <p:nvSpPr>
          <p:cNvPr id="68616" name="Rectangle 9"/>
          <p:cNvSpPr>
            <a:spLocks noChangeArrowheads="1"/>
          </p:cNvSpPr>
          <p:nvPr/>
        </p:nvSpPr>
        <p:spPr bwMode="auto">
          <a:xfrm>
            <a:off x="3325622" y="3707237"/>
            <a:ext cx="2305650" cy="4333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400"/>
              </a:lnSpc>
              <a:buClrTx/>
              <a:buSzTx/>
              <a:buFontTx/>
              <a:buNone/>
            </a:pPr>
            <a:r>
              <a:rPr lang="en-US" altLang="de-DE" sz="1600" b="0" i="0">
                <a:solidFill>
                  <a:schemeClr val="bg1"/>
                </a:solidFill>
              </a:rPr>
              <a:t>Drying</a:t>
            </a:r>
          </a:p>
        </p:txBody>
      </p:sp>
      <p:sp>
        <p:nvSpPr>
          <p:cNvPr id="68617" name="Rectangle 10"/>
          <p:cNvSpPr>
            <a:spLocks noChangeArrowheads="1"/>
          </p:cNvSpPr>
          <p:nvPr/>
        </p:nvSpPr>
        <p:spPr bwMode="auto">
          <a:xfrm>
            <a:off x="3325622" y="5147101"/>
            <a:ext cx="2305650" cy="43338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400"/>
              </a:lnSpc>
              <a:buClrTx/>
              <a:buSzTx/>
              <a:buFontTx/>
              <a:buNone/>
            </a:pPr>
            <a:r>
              <a:rPr lang="en-US" altLang="de-DE" sz="1600" b="0" i="0">
                <a:solidFill>
                  <a:schemeClr val="bg1"/>
                </a:solidFill>
              </a:rPr>
              <a:t>Sifting, Grading</a:t>
            </a:r>
          </a:p>
        </p:txBody>
      </p:sp>
      <p:sp>
        <p:nvSpPr>
          <p:cNvPr id="68618" name="Rectangle 11"/>
          <p:cNvSpPr>
            <a:spLocks noChangeArrowheads="1"/>
          </p:cNvSpPr>
          <p:nvPr/>
        </p:nvSpPr>
        <p:spPr bwMode="auto">
          <a:xfrm>
            <a:off x="3325622" y="5866237"/>
            <a:ext cx="2305650" cy="4333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400"/>
              </a:lnSpc>
              <a:buClrTx/>
              <a:buSzTx/>
              <a:buFontTx/>
              <a:buNone/>
            </a:pPr>
            <a:r>
              <a:rPr lang="en-US" altLang="de-DE" sz="1600" b="0" i="0">
                <a:solidFill>
                  <a:schemeClr val="bg1"/>
                </a:solidFill>
              </a:rPr>
              <a:t>Packaging</a:t>
            </a:r>
          </a:p>
        </p:txBody>
      </p:sp>
      <p:sp>
        <p:nvSpPr>
          <p:cNvPr id="68619" name="Line 12"/>
          <p:cNvSpPr>
            <a:spLocks noChangeShapeType="1"/>
          </p:cNvSpPr>
          <p:nvPr/>
        </p:nvSpPr>
        <p:spPr bwMode="auto">
          <a:xfrm flipV="1">
            <a:off x="7646863" y="2051475"/>
            <a:ext cx="0" cy="21590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8620" name="Line 13"/>
          <p:cNvSpPr>
            <a:spLocks noChangeShapeType="1"/>
          </p:cNvSpPr>
          <p:nvPr/>
        </p:nvSpPr>
        <p:spPr bwMode="auto">
          <a:xfrm flipH="1" flipV="1">
            <a:off x="4477389" y="2049887"/>
            <a:ext cx="3169475" cy="1588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8621" name="Line 14"/>
          <p:cNvSpPr>
            <a:spLocks noChangeShapeType="1"/>
          </p:cNvSpPr>
          <p:nvPr/>
        </p:nvSpPr>
        <p:spPr bwMode="auto">
          <a:xfrm>
            <a:off x="4477388" y="2699176"/>
            <a:ext cx="0" cy="2873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8622" name="Line 15"/>
          <p:cNvSpPr>
            <a:spLocks noChangeShapeType="1"/>
          </p:cNvSpPr>
          <p:nvPr/>
        </p:nvSpPr>
        <p:spPr bwMode="auto">
          <a:xfrm flipH="1">
            <a:off x="4477389" y="1835575"/>
            <a:ext cx="2117" cy="43021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8623" name="Line 16"/>
          <p:cNvSpPr>
            <a:spLocks noChangeShapeType="1"/>
          </p:cNvSpPr>
          <p:nvPr/>
        </p:nvSpPr>
        <p:spPr bwMode="auto">
          <a:xfrm flipV="1">
            <a:off x="2364405" y="1619676"/>
            <a:ext cx="0" cy="374332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8624" name="Line 17"/>
          <p:cNvSpPr>
            <a:spLocks noChangeShapeType="1"/>
          </p:cNvSpPr>
          <p:nvPr/>
        </p:nvSpPr>
        <p:spPr bwMode="auto">
          <a:xfrm>
            <a:off x="2364405" y="1619675"/>
            <a:ext cx="287942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8625" name="Rectangle 18"/>
          <p:cNvSpPr>
            <a:spLocks noChangeArrowheads="1"/>
          </p:cNvSpPr>
          <p:nvPr/>
        </p:nvSpPr>
        <p:spPr bwMode="auto">
          <a:xfrm>
            <a:off x="3325622" y="4426375"/>
            <a:ext cx="2305650" cy="43338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400"/>
              </a:lnSpc>
              <a:buClrTx/>
              <a:buSzTx/>
              <a:buFontTx/>
              <a:buNone/>
            </a:pPr>
            <a:r>
              <a:rPr lang="en-US" altLang="de-DE" sz="1600" b="0" i="0">
                <a:solidFill>
                  <a:schemeClr val="bg1"/>
                </a:solidFill>
              </a:rPr>
              <a:t>Coating, cooling</a:t>
            </a:r>
          </a:p>
        </p:txBody>
      </p:sp>
      <p:sp>
        <p:nvSpPr>
          <p:cNvPr id="68626" name="Line 19"/>
          <p:cNvSpPr>
            <a:spLocks noChangeShapeType="1"/>
          </p:cNvSpPr>
          <p:nvPr/>
        </p:nvSpPr>
        <p:spPr bwMode="auto">
          <a:xfrm>
            <a:off x="4477388" y="3418312"/>
            <a:ext cx="0" cy="2873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8627" name="Line 20"/>
          <p:cNvSpPr>
            <a:spLocks noChangeShapeType="1"/>
          </p:cNvSpPr>
          <p:nvPr/>
        </p:nvSpPr>
        <p:spPr bwMode="auto">
          <a:xfrm>
            <a:off x="4477388" y="4139037"/>
            <a:ext cx="0" cy="2873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8628" name="Line 21"/>
          <p:cNvSpPr>
            <a:spLocks noChangeShapeType="1"/>
          </p:cNvSpPr>
          <p:nvPr/>
        </p:nvSpPr>
        <p:spPr bwMode="auto">
          <a:xfrm>
            <a:off x="4477388" y="4858176"/>
            <a:ext cx="0" cy="2873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8629" name="Line 22"/>
          <p:cNvSpPr>
            <a:spLocks noChangeShapeType="1"/>
          </p:cNvSpPr>
          <p:nvPr/>
        </p:nvSpPr>
        <p:spPr bwMode="auto">
          <a:xfrm>
            <a:off x="4477388" y="5578901"/>
            <a:ext cx="0" cy="2873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8630" name="Line 23"/>
          <p:cNvSpPr>
            <a:spLocks noChangeShapeType="1"/>
          </p:cNvSpPr>
          <p:nvPr/>
        </p:nvSpPr>
        <p:spPr bwMode="auto">
          <a:xfrm flipH="1">
            <a:off x="2364405" y="5363000"/>
            <a:ext cx="96121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8631" name="Rectangle 24"/>
          <p:cNvSpPr>
            <a:spLocks noChangeArrowheads="1"/>
          </p:cNvSpPr>
          <p:nvPr/>
        </p:nvSpPr>
        <p:spPr bwMode="auto">
          <a:xfrm>
            <a:off x="6015546" y="3710360"/>
            <a:ext cx="3457416" cy="4333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400"/>
              </a:lnSpc>
              <a:buClrTx/>
              <a:buSzTx/>
              <a:buFontTx/>
              <a:buNone/>
            </a:pPr>
            <a:r>
              <a:rPr lang="en-US" altLang="de-DE" sz="1600" b="0" i="0" dirty="0">
                <a:solidFill>
                  <a:schemeClr val="bg1"/>
                </a:solidFill>
              </a:rPr>
              <a:t>Cooling, delayed cutting</a:t>
            </a:r>
          </a:p>
        </p:txBody>
      </p:sp>
      <p:sp>
        <p:nvSpPr>
          <p:cNvPr id="68632" name="Rectangle 25"/>
          <p:cNvSpPr>
            <a:spLocks noChangeArrowheads="1"/>
          </p:cNvSpPr>
          <p:nvPr/>
        </p:nvSpPr>
        <p:spPr bwMode="auto">
          <a:xfrm>
            <a:off x="6492980" y="4427962"/>
            <a:ext cx="2305650" cy="4333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400"/>
              </a:lnSpc>
              <a:buClrTx/>
              <a:buSzTx/>
              <a:buFontTx/>
              <a:buNone/>
            </a:pPr>
            <a:r>
              <a:rPr lang="en-US" altLang="de-DE" sz="1600" b="0" i="0">
                <a:solidFill>
                  <a:schemeClr val="bg1"/>
                </a:solidFill>
              </a:rPr>
              <a:t>Surface coating</a:t>
            </a:r>
          </a:p>
        </p:txBody>
      </p:sp>
      <p:sp>
        <p:nvSpPr>
          <p:cNvPr id="68633" name="Rectangle 26"/>
          <p:cNvSpPr>
            <a:spLocks noChangeArrowheads="1"/>
          </p:cNvSpPr>
          <p:nvPr/>
        </p:nvSpPr>
        <p:spPr bwMode="auto">
          <a:xfrm>
            <a:off x="6109763" y="2986512"/>
            <a:ext cx="3072084" cy="4333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400"/>
              </a:lnSpc>
              <a:buClrTx/>
              <a:buSzTx/>
              <a:buFontTx/>
              <a:buNone/>
            </a:pPr>
            <a:r>
              <a:rPr lang="en-US" altLang="de-DE" sz="1600" b="0" i="0" dirty="0" err="1">
                <a:solidFill>
                  <a:schemeClr val="bg1"/>
                </a:solidFill>
              </a:rPr>
              <a:t>Coex</a:t>
            </a:r>
            <a:r>
              <a:rPr lang="en-US" altLang="de-DE" sz="1600" b="0" i="0" dirty="0">
                <a:solidFill>
                  <a:schemeClr val="bg1"/>
                </a:solidFill>
              </a:rPr>
              <a:t>, twisting, etc.</a:t>
            </a:r>
          </a:p>
        </p:txBody>
      </p:sp>
      <p:sp>
        <p:nvSpPr>
          <p:cNvPr id="68634" name="Rectangle 28"/>
          <p:cNvSpPr>
            <a:spLocks noChangeArrowheads="1"/>
          </p:cNvSpPr>
          <p:nvPr/>
        </p:nvSpPr>
        <p:spPr bwMode="auto">
          <a:xfrm>
            <a:off x="6205039" y="5867826"/>
            <a:ext cx="2881533" cy="43338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400"/>
              </a:lnSpc>
              <a:buClrTx/>
              <a:buSzTx/>
              <a:buFontTx/>
              <a:buNone/>
            </a:pPr>
            <a:r>
              <a:rPr lang="en-US" altLang="de-DE" sz="1600" b="0" i="0">
                <a:solidFill>
                  <a:schemeClr val="bg1"/>
                </a:solidFill>
              </a:rPr>
              <a:t>Individual packaging</a:t>
            </a:r>
          </a:p>
        </p:txBody>
      </p:sp>
      <p:sp>
        <p:nvSpPr>
          <p:cNvPr id="68635" name="Line 29"/>
          <p:cNvSpPr>
            <a:spLocks noChangeShapeType="1"/>
          </p:cNvSpPr>
          <p:nvPr/>
        </p:nvSpPr>
        <p:spPr bwMode="auto">
          <a:xfrm>
            <a:off x="7646863" y="3419901"/>
            <a:ext cx="0" cy="2873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8636" name="Line 30"/>
          <p:cNvSpPr>
            <a:spLocks noChangeShapeType="1"/>
          </p:cNvSpPr>
          <p:nvPr/>
        </p:nvSpPr>
        <p:spPr bwMode="auto">
          <a:xfrm rot="-5400000">
            <a:off x="5868401" y="2963167"/>
            <a:ext cx="0" cy="47849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8637" name="Line 31"/>
          <p:cNvSpPr>
            <a:spLocks noChangeShapeType="1"/>
          </p:cNvSpPr>
          <p:nvPr/>
        </p:nvSpPr>
        <p:spPr bwMode="auto">
          <a:xfrm>
            <a:off x="7646863" y="4139037"/>
            <a:ext cx="0" cy="2873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8638" name="Line 33"/>
          <p:cNvSpPr>
            <a:spLocks noChangeShapeType="1"/>
          </p:cNvSpPr>
          <p:nvPr/>
        </p:nvSpPr>
        <p:spPr bwMode="auto">
          <a:xfrm>
            <a:off x="7646863" y="4859763"/>
            <a:ext cx="0" cy="1008063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8639" name="Line 34"/>
          <p:cNvSpPr>
            <a:spLocks noChangeShapeType="1"/>
          </p:cNvSpPr>
          <p:nvPr/>
        </p:nvSpPr>
        <p:spPr bwMode="auto">
          <a:xfrm rot="-5400000">
            <a:off x="5821822" y="4378929"/>
            <a:ext cx="0" cy="2688867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8640" name="Line 37"/>
          <p:cNvSpPr>
            <a:spLocks noChangeShapeType="1"/>
          </p:cNvSpPr>
          <p:nvPr/>
        </p:nvSpPr>
        <p:spPr bwMode="auto">
          <a:xfrm>
            <a:off x="7166255" y="5723363"/>
            <a:ext cx="0" cy="1428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87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9" descr="normand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9" y="953725"/>
            <a:ext cx="11716684" cy="556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Premium pet foods – manufacturing process.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75059" y="4331437"/>
            <a:ext cx="2498317" cy="677621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sz="1600" b="0" i="0" dirty="0">
                <a:solidFill>
                  <a:schemeClr val="tx2"/>
                </a:solidFill>
              </a:rPr>
              <a:t>Intake, batching,</a:t>
            </a:r>
            <a:br>
              <a:rPr lang="en-US" altLang="de-DE" sz="1600" b="0" i="0" dirty="0">
                <a:solidFill>
                  <a:schemeClr val="tx2"/>
                </a:solidFill>
              </a:rPr>
            </a:br>
            <a:r>
              <a:rPr lang="en-US" altLang="de-DE" sz="1600" b="0" i="0" dirty="0">
                <a:solidFill>
                  <a:schemeClr val="tx2"/>
                </a:solidFill>
              </a:rPr>
              <a:t>grinding, mixing</a:t>
            </a:r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6197600" y="2755114"/>
            <a:ext cx="1534982" cy="36984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chemeClr val="tx2"/>
                </a:solidFill>
              </a:rPr>
              <a:t>extrusion</a:t>
            </a:r>
          </a:p>
        </p:txBody>
      </p:sp>
      <p:sp>
        <p:nvSpPr>
          <p:cNvPr id="69638" name="Text Box 8"/>
          <p:cNvSpPr txBox="1">
            <a:spLocks noChangeArrowheads="1"/>
          </p:cNvSpPr>
          <p:nvPr/>
        </p:nvSpPr>
        <p:spPr bwMode="auto">
          <a:xfrm>
            <a:off x="8113179" y="1341439"/>
            <a:ext cx="1153883" cy="36984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sz="1600">
                <a:solidFill>
                  <a:schemeClr val="tx2"/>
                </a:solidFill>
              </a:rPr>
              <a:t>drying</a:t>
            </a:r>
          </a:p>
        </p:txBody>
      </p:sp>
      <p:sp>
        <p:nvSpPr>
          <p:cNvPr id="69639" name="Text Box 10"/>
          <p:cNvSpPr txBox="1">
            <a:spLocks noChangeArrowheads="1"/>
          </p:cNvSpPr>
          <p:nvPr/>
        </p:nvSpPr>
        <p:spPr bwMode="auto">
          <a:xfrm>
            <a:off x="9557123" y="4426523"/>
            <a:ext cx="2496199" cy="36984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de-DE" sz="1600" dirty="0">
                <a:solidFill>
                  <a:schemeClr val="tx2"/>
                </a:solidFill>
              </a:rPr>
              <a:t>sifting, bagging</a:t>
            </a:r>
          </a:p>
        </p:txBody>
      </p:sp>
      <p:sp>
        <p:nvSpPr>
          <p:cNvPr id="69640" name="Text Box 16"/>
          <p:cNvSpPr txBox="1">
            <a:spLocks noChangeArrowheads="1"/>
          </p:cNvSpPr>
          <p:nvPr/>
        </p:nvSpPr>
        <p:spPr bwMode="auto">
          <a:xfrm>
            <a:off x="8020022" y="4405174"/>
            <a:ext cx="1344433" cy="36984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chemeClr val="tx2"/>
                </a:solidFill>
              </a:rPr>
              <a:t>coating</a:t>
            </a:r>
          </a:p>
        </p:txBody>
      </p:sp>
      <p:sp>
        <p:nvSpPr>
          <p:cNvPr id="69641" name="Text Box 20"/>
          <p:cNvSpPr txBox="1">
            <a:spLocks noChangeArrowheads="1"/>
          </p:cNvSpPr>
          <p:nvPr/>
        </p:nvSpPr>
        <p:spPr bwMode="auto">
          <a:xfrm>
            <a:off x="10247566" y="1362414"/>
            <a:ext cx="1344434" cy="36984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chemeClr val="tx2"/>
                </a:solidFill>
              </a:rPr>
              <a:t>cooling</a:t>
            </a:r>
          </a:p>
        </p:txBody>
      </p:sp>
      <p:sp>
        <p:nvSpPr>
          <p:cNvPr id="69642" name="Text Box 21"/>
          <p:cNvSpPr txBox="1">
            <a:spLocks noChangeArrowheads="1"/>
          </p:cNvSpPr>
          <p:nvPr/>
        </p:nvSpPr>
        <p:spPr bwMode="auto">
          <a:xfrm>
            <a:off x="7741344" y="5724255"/>
            <a:ext cx="2403043" cy="7078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chemeClr val="tx2"/>
                </a:solidFill>
              </a:rPr>
              <a:t>cooling,</a:t>
            </a:r>
            <a:br>
              <a:rPr lang="en-US" altLang="de-DE" sz="1600" b="0" i="0" dirty="0"/>
            </a:br>
            <a:r>
              <a:rPr lang="en-US" altLang="de-DE" sz="1600" dirty="0">
                <a:solidFill>
                  <a:schemeClr val="tx2"/>
                </a:solidFill>
              </a:rPr>
              <a:t>delayed</a:t>
            </a:r>
            <a:r>
              <a:rPr lang="en-US" altLang="de-DE" sz="1600" b="0" i="0" dirty="0"/>
              <a:t> </a:t>
            </a:r>
            <a:r>
              <a:rPr lang="en-US" altLang="de-DE" sz="1600" dirty="0">
                <a:solidFill>
                  <a:schemeClr val="tx2"/>
                </a:solidFill>
              </a:rPr>
              <a:t>cutting</a:t>
            </a:r>
          </a:p>
        </p:txBody>
      </p:sp>
      <p:sp>
        <p:nvSpPr>
          <p:cNvPr id="69643" name="Text Box 22"/>
          <p:cNvSpPr txBox="1">
            <a:spLocks noChangeArrowheads="1"/>
          </p:cNvSpPr>
          <p:nvPr/>
        </p:nvSpPr>
        <p:spPr bwMode="auto">
          <a:xfrm>
            <a:off x="7619169" y="4981437"/>
            <a:ext cx="2017709" cy="36984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chemeClr val="tx2"/>
                </a:solidFill>
              </a:rPr>
              <a:t>Co-extrusion</a:t>
            </a:r>
          </a:p>
        </p:txBody>
      </p:sp>
      <p:sp>
        <p:nvSpPr>
          <p:cNvPr id="69644" name="Text Box 25"/>
          <p:cNvSpPr txBox="1">
            <a:spLocks noChangeArrowheads="1"/>
          </p:cNvSpPr>
          <p:nvPr/>
        </p:nvSpPr>
        <p:spPr bwMode="auto">
          <a:xfrm>
            <a:off x="2726827" y="5166359"/>
            <a:ext cx="2496201" cy="677621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de-DE" sz="1600" dirty="0">
                <a:solidFill>
                  <a:schemeClr val="tx2"/>
                </a:solidFill>
              </a:rPr>
              <a:t>Liquids, meat, humectants, etc.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FE1CB1-6A68-415B-8CE9-D2F280DE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3579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altLang="de-DE" dirty="0"/>
              <a:t>Extrusion Peripherals – </a:t>
            </a:r>
          </a:p>
          <a:p>
            <a:r>
              <a:rPr lang="en-US" altLang="de-DE" dirty="0"/>
              <a:t>Meat feeding equipment.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57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Meat Preparation – State of the art in meat industry.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8E059-CEFA-4D3F-86C6-7C2A16217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75E79-B985-4B2C-95F3-180F3202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pic>
        <p:nvPicPr>
          <p:cNvPr id="2050" name="Picture 2" descr="C:\Users\u25872\Desktop\Temporär\NL_2013-03_mincedmeatlin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t="8823" r="3327" b="8824"/>
          <a:stretch/>
        </p:blipFill>
        <p:spPr bwMode="auto">
          <a:xfrm>
            <a:off x="448196" y="1670050"/>
            <a:ext cx="11161241" cy="37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922012" y="4284095"/>
            <a:ext cx="1350150" cy="9451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0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2000" y="274638"/>
            <a:ext cx="11160000" cy="900000"/>
          </a:xfrm>
        </p:spPr>
        <p:txBody>
          <a:bodyPr/>
          <a:lstStyle/>
          <a:p>
            <a:r>
              <a:rPr lang="en-US" altLang="de-DE" dirty="0"/>
              <a:t>Example – container dumping hoist.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1656000"/>
            <a:ext cx="11160000" cy="4500000"/>
          </a:xfrm>
        </p:spPr>
        <p:txBody>
          <a:bodyPr/>
          <a:lstStyle/>
          <a:p>
            <a:pPr eaLnBrk="1" hangingPunct="1"/>
            <a:r>
              <a:rPr lang="en-US" altLang="de-DE"/>
              <a:t>Lifts and dumps full containers into pump hopper</a:t>
            </a:r>
            <a:endParaRPr lang="en-US" alt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D913D3-74E0-4F67-9A36-5985861CA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6987" y="6561368"/>
            <a:ext cx="7920000" cy="180000"/>
          </a:xfrm>
        </p:spPr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pic>
        <p:nvPicPr>
          <p:cNvPr id="73732" name="Picture 5" descr="roser, container dumping hoist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7" y="1988840"/>
            <a:ext cx="5085712" cy="434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5501DC-9B01-4DEB-90E9-F20D4C73A111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" t="-90"/>
          <a:stretch/>
        </p:blipFill>
        <p:spPr bwMode="auto">
          <a:xfrm>
            <a:off x="5959925" y="2798930"/>
            <a:ext cx="2837962" cy="2246733"/>
          </a:xfrm>
          <a:custGeom>
            <a:avLst/>
            <a:gdLst>
              <a:gd name="connsiteX0" fmla="*/ 374128 w 2837962"/>
              <a:gd name="connsiteY0" fmla="*/ 0 h 2246733"/>
              <a:gd name="connsiteX1" fmla="*/ 2451184 w 2837962"/>
              <a:gd name="connsiteY1" fmla="*/ 0 h 2246733"/>
              <a:gd name="connsiteX2" fmla="*/ 2825312 w 2837962"/>
              <a:gd name="connsiteY2" fmla="*/ 374128 h 2246733"/>
              <a:gd name="connsiteX3" fmla="*/ 2825312 w 2837962"/>
              <a:gd name="connsiteY3" fmla="*/ 1254615 h 2246733"/>
              <a:gd name="connsiteX4" fmla="*/ 2837962 w 2837962"/>
              <a:gd name="connsiteY4" fmla="*/ 1254615 h 2246733"/>
              <a:gd name="connsiteX5" fmla="*/ 2837962 w 2837962"/>
              <a:gd name="connsiteY5" fmla="*/ 2246733 h 2246733"/>
              <a:gd name="connsiteX6" fmla="*/ 1745192 w 2837962"/>
              <a:gd name="connsiteY6" fmla="*/ 2246733 h 2246733"/>
              <a:gd name="connsiteX7" fmla="*/ 1745192 w 2837962"/>
              <a:gd name="connsiteY7" fmla="*/ 2244725 h 2246733"/>
              <a:gd name="connsiteX8" fmla="*/ 374128 w 2837962"/>
              <a:gd name="connsiteY8" fmla="*/ 2244725 h 2246733"/>
              <a:gd name="connsiteX9" fmla="*/ 0 w 2837962"/>
              <a:gd name="connsiteY9" fmla="*/ 1870597 h 2246733"/>
              <a:gd name="connsiteX10" fmla="*/ 0 w 2837962"/>
              <a:gd name="connsiteY10" fmla="*/ 374128 h 2246733"/>
              <a:gd name="connsiteX11" fmla="*/ 374128 w 2837962"/>
              <a:gd name="connsiteY11" fmla="*/ 0 h 224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7962" h="2246733">
                <a:moveTo>
                  <a:pt x="374128" y="0"/>
                </a:moveTo>
                <a:lnTo>
                  <a:pt x="2451184" y="0"/>
                </a:lnTo>
                <a:cubicBezTo>
                  <a:pt x="2657809" y="0"/>
                  <a:pt x="2825312" y="167503"/>
                  <a:pt x="2825312" y="374128"/>
                </a:cubicBezTo>
                <a:lnTo>
                  <a:pt x="2825312" y="1254615"/>
                </a:lnTo>
                <a:lnTo>
                  <a:pt x="2837962" y="1254615"/>
                </a:lnTo>
                <a:lnTo>
                  <a:pt x="2837962" y="2246733"/>
                </a:lnTo>
                <a:lnTo>
                  <a:pt x="1745192" y="2246733"/>
                </a:lnTo>
                <a:lnTo>
                  <a:pt x="1745192" y="2244725"/>
                </a:lnTo>
                <a:lnTo>
                  <a:pt x="374128" y="2244725"/>
                </a:lnTo>
                <a:cubicBezTo>
                  <a:pt x="167503" y="2244725"/>
                  <a:pt x="0" y="2077222"/>
                  <a:pt x="0" y="1870597"/>
                </a:cubicBezTo>
                <a:lnTo>
                  <a:pt x="0" y="374128"/>
                </a:lnTo>
                <a:cubicBezTo>
                  <a:pt x="0" y="167503"/>
                  <a:pt x="167503" y="0"/>
                  <a:pt x="374128" y="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C9759C-8177-42EF-9A62-8B1373EFA41B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/>
          <a:stretch/>
        </p:blipFill>
        <p:spPr bwMode="auto">
          <a:xfrm>
            <a:off x="8842892" y="2798930"/>
            <a:ext cx="2735302" cy="2244725"/>
          </a:xfrm>
          <a:custGeom>
            <a:avLst/>
            <a:gdLst>
              <a:gd name="connsiteX0" fmla="*/ 374128 w 2735302"/>
              <a:gd name="connsiteY0" fmla="*/ 0 h 2244725"/>
              <a:gd name="connsiteX1" fmla="*/ 2361174 w 2735302"/>
              <a:gd name="connsiteY1" fmla="*/ 0 h 2244725"/>
              <a:gd name="connsiteX2" fmla="*/ 2735302 w 2735302"/>
              <a:gd name="connsiteY2" fmla="*/ 374128 h 2244725"/>
              <a:gd name="connsiteX3" fmla="*/ 2735302 w 2735302"/>
              <a:gd name="connsiteY3" fmla="*/ 1870597 h 2244725"/>
              <a:gd name="connsiteX4" fmla="*/ 2361174 w 2735302"/>
              <a:gd name="connsiteY4" fmla="*/ 2244725 h 2244725"/>
              <a:gd name="connsiteX5" fmla="*/ 374128 w 2735302"/>
              <a:gd name="connsiteY5" fmla="*/ 2244725 h 2244725"/>
              <a:gd name="connsiteX6" fmla="*/ 374118 w 2735302"/>
              <a:gd name="connsiteY6" fmla="*/ 2244724 h 2244725"/>
              <a:gd name="connsiteX7" fmla="*/ 0 w 2735302"/>
              <a:gd name="connsiteY7" fmla="*/ 2244724 h 2244725"/>
              <a:gd name="connsiteX8" fmla="*/ 0 w 2735302"/>
              <a:gd name="connsiteY8" fmla="*/ 1870597 h 2244725"/>
              <a:gd name="connsiteX9" fmla="*/ 0 w 2735302"/>
              <a:gd name="connsiteY9" fmla="*/ 1344625 h 2244725"/>
              <a:gd name="connsiteX10" fmla="*/ 0 w 2735302"/>
              <a:gd name="connsiteY10" fmla="*/ 374128 h 2244725"/>
              <a:gd name="connsiteX11" fmla="*/ 374128 w 2735302"/>
              <a:gd name="connsiteY11" fmla="*/ 0 h 22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5302" h="2244725">
                <a:moveTo>
                  <a:pt x="374128" y="0"/>
                </a:moveTo>
                <a:lnTo>
                  <a:pt x="2361174" y="0"/>
                </a:lnTo>
                <a:cubicBezTo>
                  <a:pt x="2567799" y="0"/>
                  <a:pt x="2735302" y="167503"/>
                  <a:pt x="2735302" y="374128"/>
                </a:cubicBezTo>
                <a:lnTo>
                  <a:pt x="2735302" y="1870597"/>
                </a:lnTo>
                <a:cubicBezTo>
                  <a:pt x="2735302" y="2077222"/>
                  <a:pt x="2567799" y="2244725"/>
                  <a:pt x="2361174" y="2244725"/>
                </a:cubicBezTo>
                <a:lnTo>
                  <a:pt x="374128" y="2244725"/>
                </a:lnTo>
                <a:lnTo>
                  <a:pt x="374118" y="2244724"/>
                </a:lnTo>
                <a:lnTo>
                  <a:pt x="0" y="2244724"/>
                </a:lnTo>
                <a:lnTo>
                  <a:pt x="0" y="1870597"/>
                </a:lnTo>
                <a:lnTo>
                  <a:pt x="0" y="1344625"/>
                </a:lnTo>
                <a:lnTo>
                  <a:pt x="0" y="374128"/>
                </a:lnTo>
                <a:cubicBezTo>
                  <a:pt x="0" y="167503"/>
                  <a:pt x="167503" y="0"/>
                  <a:pt x="374128" y="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595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dirty="0"/>
              <a:t>Meat </a:t>
            </a:r>
            <a:r>
              <a:rPr lang="de-CH" altLang="de-DE" dirty="0" err="1"/>
              <a:t>feeding</a:t>
            </a:r>
            <a:r>
              <a:rPr lang="de-CH" altLang="de-DE" dirty="0"/>
              <a:t> </a:t>
            </a:r>
            <a:r>
              <a:rPr lang="de-CH" altLang="de-DE" dirty="0" err="1"/>
              <a:t>system</a:t>
            </a:r>
            <a:r>
              <a:rPr lang="de-CH" altLang="de-DE" dirty="0"/>
              <a:t>.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32001" y="1656000"/>
            <a:ext cx="5336096" cy="4500000"/>
          </a:xfrm>
        </p:spPr>
        <p:txBody>
          <a:bodyPr/>
          <a:lstStyle/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/>
              <a:t>Meat ground to particles &lt;2mm, must not contain long fibers or large chunks that can clog injection nozzles or flow meter orifice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/>
              <a:t>With large intake hoper allowing to add meat manually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/>
              <a:t>Eccentric screw pump with intake screw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/>
              <a:t>With additional agitator screw for improved intake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/>
              <a:t>With high level sensor for automatic refilling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/>
              <a:t>With safety grid at inlet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/>
              <a:t>Flow meter single tube, magnetic inductive with large orifice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/>
              <a:t>With recirculation tube for mixing of components and cleaning</a:t>
            </a:r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/>
              <a:t>With large drain valve at bottom of pump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59ECBB-87B4-470A-8A0C-8F2C3D7A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pic>
        <p:nvPicPr>
          <p:cNvPr id="71684" name="Picture 5" descr="meat pump assembly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052" y="2345720"/>
            <a:ext cx="3531600" cy="39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5" name="Picture 6" descr="intake grid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01" y="1656000"/>
            <a:ext cx="2259864" cy="1705638"/>
          </a:xfrm>
          <a:custGeom>
            <a:avLst/>
            <a:gdLst>
              <a:gd name="connsiteX0" fmla="*/ 374128 w 2837962"/>
              <a:gd name="connsiteY0" fmla="*/ 0 h 2246733"/>
              <a:gd name="connsiteX1" fmla="*/ 2451184 w 2837962"/>
              <a:gd name="connsiteY1" fmla="*/ 0 h 2246733"/>
              <a:gd name="connsiteX2" fmla="*/ 2825312 w 2837962"/>
              <a:gd name="connsiteY2" fmla="*/ 374128 h 2246733"/>
              <a:gd name="connsiteX3" fmla="*/ 2825312 w 2837962"/>
              <a:gd name="connsiteY3" fmla="*/ 1254615 h 2246733"/>
              <a:gd name="connsiteX4" fmla="*/ 2837962 w 2837962"/>
              <a:gd name="connsiteY4" fmla="*/ 1254615 h 2246733"/>
              <a:gd name="connsiteX5" fmla="*/ 2837962 w 2837962"/>
              <a:gd name="connsiteY5" fmla="*/ 2246733 h 2246733"/>
              <a:gd name="connsiteX6" fmla="*/ 1745192 w 2837962"/>
              <a:gd name="connsiteY6" fmla="*/ 2246733 h 2246733"/>
              <a:gd name="connsiteX7" fmla="*/ 1745192 w 2837962"/>
              <a:gd name="connsiteY7" fmla="*/ 2244725 h 2246733"/>
              <a:gd name="connsiteX8" fmla="*/ 374128 w 2837962"/>
              <a:gd name="connsiteY8" fmla="*/ 2244725 h 2246733"/>
              <a:gd name="connsiteX9" fmla="*/ 0 w 2837962"/>
              <a:gd name="connsiteY9" fmla="*/ 1870597 h 2246733"/>
              <a:gd name="connsiteX10" fmla="*/ 0 w 2837962"/>
              <a:gd name="connsiteY10" fmla="*/ 374128 h 2246733"/>
              <a:gd name="connsiteX11" fmla="*/ 374128 w 2837962"/>
              <a:gd name="connsiteY11" fmla="*/ 0 h 224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7962" h="2246733">
                <a:moveTo>
                  <a:pt x="374128" y="0"/>
                </a:moveTo>
                <a:lnTo>
                  <a:pt x="2451184" y="0"/>
                </a:lnTo>
                <a:cubicBezTo>
                  <a:pt x="2657809" y="0"/>
                  <a:pt x="2825312" y="167503"/>
                  <a:pt x="2825312" y="374128"/>
                </a:cubicBezTo>
                <a:lnTo>
                  <a:pt x="2825312" y="1254615"/>
                </a:lnTo>
                <a:lnTo>
                  <a:pt x="2837962" y="1254615"/>
                </a:lnTo>
                <a:lnTo>
                  <a:pt x="2837962" y="2246733"/>
                </a:lnTo>
                <a:lnTo>
                  <a:pt x="1745192" y="2246733"/>
                </a:lnTo>
                <a:lnTo>
                  <a:pt x="1745192" y="2244725"/>
                </a:lnTo>
                <a:lnTo>
                  <a:pt x="374128" y="2244725"/>
                </a:lnTo>
                <a:cubicBezTo>
                  <a:pt x="167503" y="2244725"/>
                  <a:pt x="0" y="2077222"/>
                  <a:pt x="0" y="1870597"/>
                </a:cubicBezTo>
                <a:lnTo>
                  <a:pt x="0" y="374128"/>
                </a:lnTo>
                <a:cubicBezTo>
                  <a:pt x="0" y="167503"/>
                  <a:pt x="167503" y="0"/>
                  <a:pt x="374128" y="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Freeform 8"/>
          <p:cNvSpPr>
            <a:spLocks/>
          </p:cNvSpPr>
          <p:nvPr/>
        </p:nvSpPr>
        <p:spPr bwMode="auto">
          <a:xfrm>
            <a:off x="8617867" y="2870664"/>
            <a:ext cx="945105" cy="802320"/>
          </a:xfrm>
          <a:custGeom>
            <a:avLst/>
            <a:gdLst>
              <a:gd name="T0" fmla="*/ 2147483647 w 557"/>
              <a:gd name="T1" fmla="*/ 2147483647 h 392"/>
              <a:gd name="T2" fmla="*/ 2147483647 w 557"/>
              <a:gd name="T3" fmla="*/ 2147483647 h 392"/>
              <a:gd name="T4" fmla="*/ 2147483647 w 557"/>
              <a:gd name="T5" fmla="*/ 2147483647 h 392"/>
              <a:gd name="T6" fmla="*/ 2147483647 w 557"/>
              <a:gd name="T7" fmla="*/ 2147483647 h 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57" h="392">
                <a:moveTo>
                  <a:pt x="26" y="392"/>
                </a:moveTo>
                <a:cubicBezTo>
                  <a:pt x="31" y="338"/>
                  <a:pt x="0" y="124"/>
                  <a:pt x="58" y="62"/>
                </a:cubicBezTo>
                <a:cubicBezTo>
                  <a:pt x="116" y="0"/>
                  <a:pt x="293" y="2"/>
                  <a:pt x="376" y="17"/>
                </a:cubicBezTo>
                <a:cubicBezTo>
                  <a:pt x="459" y="32"/>
                  <a:pt x="508" y="92"/>
                  <a:pt x="557" y="153"/>
                </a:cubicBezTo>
              </a:path>
            </a:pathLst>
          </a:custGeom>
          <a:noFill/>
          <a:ln w="57150" cmpd="sng">
            <a:solidFill>
              <a:schemeClr val="bg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687" name="Line 10"/>
          <p:cNvSpPr>
            <a:spLocks noChangeShapeType="1"/>
          </p:cNvSpPr>
          <p:nvPr/>
        </p:nvSpPr>
        <p:spPr bwMode="auto">
          <a:xfrm flipH="1" flipV="1">
            <a:off x="7807776" y="4490844"/>
            <a:ext cx="478491" cy="2159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688" name="Line 11"/>
          <p:cNvSpPr>
            <a:spLocks noChangeShapeType="1"/>
          </p:cNvSpPr>
          <p:nvPr/>
        </p:nvSpPr>
        <p:spPr bwMode="auto">
          <a:xfrm>
            <a:off x="10553082" y="5255929"/>
            <a:ext cx="0" cy="35877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884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/>
              <a:t>Meat dosing system – example two step dosing.</a:t>
            </a:r>
            <a:endParaRPr lang="en-US" altLang="de-DE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/>
              <a:t>Large low pressure pump with large intake hopper       and agitators at bottom</a:t>
            </a:r>
            <a:br>
              <a:rPr lang="en-US" altLang="de-DE" dirty="0"/>
            </a:br>
            <a:endParaRPr lang="en-US" altLang="de-DE" dirty="0"/>
          </a:p>
          <a:p>
            <a:pPr marL="230188" lvl="1" indent="-230188">
              <a:lnSpc>
                <a:spcPts val="2200"/>
              </a:lnSpc>
              <a:spcAft>
                <a:spcPts val="3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/>
              <a:t>Combined with high pressure dosing pump 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872853E-E2D8-4A8F-B977-A5813B27EEF9}"/>
              </a:ext>
            </a:extLst>
          </p:cNvPr>
          <p:cNvPicPr>
            <a:picLocks noGrp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2" b="1249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D3099363-D303-415C-8191-8EF8FD7F8186}"/>
              </a:ext>
            </a:extLst>
          </p:cNvPr>
          <p:cNvPicPr>
            <a:picLocks noGrp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8" b="2191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2F89DC-FF15-44E0-8720-D9739264B512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-24"/>
          <a:stretch/>
        </p:blipFill>
        <p:spPr bwMode="auto">
          <a:xfrm>
            <a:off x="696986" y="3102793"/>
            <a:ext cx="2284496" cy="3109218"/>
          </a:xfrm>
          <a:custGeom>
            <a:avLst/>
            <a:gdLst>
              <a:gd name="connsiteX0" fmla="*/ 0 w 2284496"/>
              <a:gd name="connsiteY0" fmla="*/ 0 h 3109218"/>
              <a:gd name="connsiteX1" fmla="*/ 765085 w 2284496"/>
              <a:gd name="connsiteY1" fmla="*/ 0 h 3109218"/>
              <a:gd name="connsiteX2" fmla="*/ 765085 w 2284496"/>
              <a:gd name="connsiteY2" fmla="*/ 760 h 3109218"/>
              <a:gd name="connsiteX3" fmla="*/ 1903739 w 2284496"/>
              <a:gd name="connsiteY3" fmla="*/ 760 h 3109218"/>
              <a:gd name="connsiteX4" fmla="*/ 2284496 w 2284496"/>
              <a:gd name="connsiteY4" fmla="*/ 381517 h 3109218"/>
              <a:gd name="connsiteX5" fmla="*/ 2284496 w 2284496"/>
              <a:gd name="connsiteY5" fmla="*/ 2728461 h 3109218"/>
              <a:gd name="connsiteX6" fmla="*/ 1903739 w 2284496"/>
              <a:gd name="connsiteY6" fmla="*/ 3109218 h 3109218"/>
              <a:gd name="connsiteX7" fmla="*/ 380757 w 2284496"/>
              <a:gd name="connsiteY7" fmla="*/ 3109218 h 3109218"/>
              <a:gd name="connsiteX8" fmla="*/ 0 w 2284496"/>
              <a:gd name="connsiteY8" fmla="*/ 2728461 h 3109218"/>
              <a:gd name="connsiteX9" fmla="*/ 0 w 2284496"/>
              <a:gd name="connsiteY9" fmla="*/ 761265 h 3109218"/>
              <a:gd name="connsiteX10" fmla="*/ 0 w 2284496"/>
              <a:gd name="connsiteY10" fmla="*/ 381517 h 310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4496" h="3109218">
                <a:moveTo>
                  <a:pt x="0" y="0"/>
                </a:moveTo>
                <a:lnTo>
                  <a:pt x="765085" y="0"/>
                </a:lnTo>
                <a:lnTo>
                  <a:pt x="765085" y="760"/>
                </a:lnTo>
                <a:lnTo>
                  <a:pt x="1903739" y="760"/>
                </a:lnTo>
                <a:cubicBezTo>
                  <a:pt x="2114025" y="760"/>
                  <a:pt x="2284496" y="171231"/>
                  <a:pt x="2284496" y="381517"/>
                </a:cubicBezTo>
                <a:lnTo>
                  <a:pt x="2284496" y="2728461"/>
                </a:lnTo>
                <a:cubicBezTo>
                  <a:pt x="2284496" y="2938747"/>
                  <a:pt x="2114025" y="3109218"/>
                  <a:pt x="1903739" y="3109218"/>
                </a:cubicBezTo>
                <a:lnTo>
                  <a:pt x="380757" y="3109218"/>
                </a:lnTo>
                <a:cubicBezTo>
                  <a:pt x="170471" y="3109218"/>
                  <a:pt x="0" y="2938747"/>
                  <a:pt x="0" y="2728461"/>
                </a:cubicBezTo>
                <a:lnTo>
                  <a:pt x="0" y="761265"/>
                </a:lnTo>
                <a:lnTo>
                  <a:pt x="0" y="38151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40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ildergebnis für tresor kello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97" y="1440325"/>
            <a:ext cx="4742057" cy="474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shopping?q=tbn:ANd9GcRY2LsPkinbwD7QTdsDZm_XyUefbKZa8uKHMCywCe7CYtPnLtj78KEGuhiqBL-r4lhw936c-wo&amp;usqp=C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72" y="1440325"/>
            <a:ext cx="4725525" cy="47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Pet</a:t>
            </a:r>
            <a:r>
              <a:rPr lang="de-CH" dirty="0"/>
              <a:t> </a:t>
            </a:r>
            <a:r>
              <a:rPr lang="de-CH" dirty="0" err="1"/>
              <a:t>foods</a:t>
            </a:r>
            <a:r>
              <a:rPr lang="de-CH" dirty="0"/>
              <a:t> vs. </a:t>
            </a:r>
            <a:r>
              <a:rPr lang="de-CH" dirty="0" err="1"/>
              <a:t>Packed</a:t>
            </a:r>
            <a:r>
              <a:rPr lang="de-CH" dirty="0"/>
              <a:t> RTE Foods.</a:t>
            </a:r>
            <a:endParaRPr lang="en-GB" dirty="0"/>
          </a:p>
        </p:txBody>
      </p:sp>
      <p:sp>
        <p:nvSpPr>
          <p:cNvPr id="7" name="Rechteck 6"/>
          <p:cNvSpPr/>
          <p:nvPr/>
        </p:nvSpPr>
        <p:spPr>
          <a:xfrm>
            <a:off x="2474685" y="3248980"/>
            <a:ext cx="2700300" cy="63007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CH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41.00 CH</a:t>
            </a:r>
            <a:r>
              <a:rPr lang="de-CH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F/</a:t>
            </a:r>
            <a:r>
              <a:rPr lang="de-CH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en-GB" sz="2400" b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287176" y="3248980"/>
            <a:ext cx="2700300" cy="63007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CH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10.60 CHF/kg</a:t>
            </a:r>
            <a:endParaRPr lang="en-GB" sz="2400" b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7CC97-1B36-4911-8F88-7735201A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Pet</a:t>
            </a:r>
            <a:r>
              <a:rPr lang="de-DE" dirty="0"/>
              <a:t> </a:t>
            </a:r>
            <a:r>
              <a:rPr lang="de-DE" dirty="0" err="1"/>
              <a:t>food</a:t>
            </a:r>
            <a:r>
              <a:rPr lang="de-DE" dirty="0"/>
              <a:t>. Basic </a:t>
            </a:r>
            <a:r>
              <a:rPr lang="de-DE" dirty="0" err="1"/>
              <a:t>introduction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311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altLang="de-DE" dirty="0"/>
              <a:t>Extrusion Peripherals – </a:t>
            </a:r>
          </a:p>
          <a:p>
            <a:r>
              <a:rPr lang="en-US" altLang="de-DE" dirty="0"/>
              <a:t>Slurry recycling system.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944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Slurry recycling system.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1656000"/>
            <a:ext cx="6520682" cy="4500000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 altLang="de-DE" b="1" dirty="0">
                <a:solidFill>
                  <a:schemeClr val="bg2"/>
                </a:solidFill>
              </a:rPr>
              <a:t>Starting procedure</a:t>
            </a:r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dirty="0"/>
              <a:t>Wash water and slurry is collected in container. When cutter is   closed the first product will sucked to cyclone and comes back          to the sampling port</a:t>
            </a:r>
            <a:br>
              <a:rPr lang="en-US" altLang="de-DE" dirty="0"/>
            </a:br>
            <a:endParaRPr lang="en-US" altLang="de-DE" sz="1050" dirty="0"/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dirty="0"/>
              <a:t>The operator measures makes ensures right density and pellet quality and switches bypass valve to dryer</a:t>
            </a:r>
            <a:br>
              <a:rPr lang="en-US" altLang="de-DE" dirty="0"/>
            </a:br>
            <a:endParaRPr lang="en-US" altLang="de-DE" sz="1050" dirty="0"/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dirty="0"/>
              <a:t>In emergencies extruder controller may also switch gate to bypass triggering sonic alarm</a:t>
            </a:r>
            <a:br>
              <a:rPr lang="en-US" altLang="de-DE" dirty="0"/>
            </a:br>
            <a:endParaRPr lang="en-US" altLang="de-DE" sz="1050" dirty="0"/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dirty="0"/>
              <a:t>Operator to solve problem and if product is ok, he switches gate manually back to the dryer</a:t>
            </a:r>
            <a:br>
              <a:rPr lang="en-US" altLang="de-DE" dirty="0"/>
            </a:br>
            <a:endParaRPr lang="en-US" altLang="de-DE" sz="1050" dirty="0"/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dirty="0"/>
              <a:t>Operator will manually dump off-spec product to slurry tank</a:t>
            </a:r>
            <a:br>
              <a:rPr lang="en-US" altLang="de-DE" dirty="0"/>
            </a:br>
            <a:endParaRPr lang="en-US" altLang="de-DE" sz="1000" dirty="0"/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dirty="0"/>
              <a:t>Maximum solids content is usually less than 20%. Fluctuation in solids content has minor impact on the extrusion process.</a:t>
            </a:r>
            <a:endParaRPr lang="en-US" altLang="de-DE" sz="1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65A462-844A-4C89-8B56-C942F0426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pic>
        <p:nvPicPr>
          <p:cNvPr id="75779" name="Picture 4" descr="slurry recycling exampl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275" y="1663145"/>
            <a:ext cx="42120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139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2000" y="274638"/>
            <a:ext cx="11160000" cy="900000"/>
          </a:xfrm>
        </p:spPr>
        <p:txBody>
          <a:bodyPr/>
          <a:lstStyle/>
          <a:p>
            <a:pPr eaLnBrk="1" hangingPunct="1"/>
            <a:r>
              <a:rPr lang="en-US" altLang="de-DE"/>
              <a:t>Slurry system.</a:t>
            </a:r>
            <a:endParaRPr lang="en-US" altLang="de-DE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1656000"/>
            <a:ext cx="5800602" cy="4500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de-DE" b="1" dirty="0">
                <a:solidFill>
                  <a:schemeClr val="bg2"/>
                </a:solidFill>
              </a:rPr>
              <a:t>Features</a:t>
            </a:r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dirty="0"/>
              <a:t>Automatic water addition maintaining water level</a:t>
            </a:r>
            <a:br>
              <a:rPr lang="en-US" altLang="de-DE" dirty="0"/>
            </a:br>
            <a:endParaRPr lang="en-US" altLang="de-DE" sz="1050" dirty="0"/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dirty="0"/>
              <a:t>Thermostatically controlled live steam addition maintaining temperature at preset value, usually approx. 80°C</a:t>
            </a:r>
            <a:br>
              <a:rPr lang="en-US" altLang="de-DE" dirty="0"/>
            </a:br>
            <a:endParaRPr lang="en-US" altLang="de-DE" sz="1050" dirty="0"/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dirty="0"/>
              <a:t>High speed mixer homogenizing content</a:t>
            </a:r>
            <a:br>
              <a:rPr lang="en-US" altLang="de-DE" dirty="0"/>
            </a:br>
            <a:endParaRPr lang="en-US" altLang="de-DE" sz="1050" dirty="0"/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dirty="0"/>
              <a:t>Access port for ease of maintenance and sampling</a:t>
            </a:r>
            <a:br>
              <a:rPr lang="en-US" altLang="de-DE" dirty="0"/>
            </a:br>
            <a:endParaRPr lang="en-US" altLang="de-DE" sz="1050" dirty="0"/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dirty="0"/>
              <a:t>3-way valve allowing to recycle tank content or to drain content of tubes back into tank for pasteurization</a:t>
            </a:r>
            <a:br>
              <a:rPr lang="en-US" altLang="de-DE" dirty="0"/>
            </a:br>
            <a:endParaRPr lang="en-US" altLang="de-DE" sz="1100" dirty="0"/>
          </a:p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de-DE" dirty="0"/>
              <a:t>Peristaltic dosing pump for ease of replacing pumping tube</a:t>
            </a:r>
          </a:p>
          <a:p>
            <a:pPr eaLnBrk="1" hangingPunct="1"/>
            <a:endParaRPr lang="en-US" alt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4471B5-0215-4FE3-9F3C-21FD5C0E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6987" y="6561368"/>
            <a:ext cx="7920000" cy="180000"/>
          </a:xfrm>
        </p:spPr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pic>
        <p:nvPicPr>
          <p:cNvPr id="76804" name="Picture 5" descr="slurry system einfuellen von oben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92" y="4086621"/>
            <a:ext cx="2280960" cy="1709579"/>
          </a:xfrm>
          <a:custGeom>
            <a:avLst/>
            <a:gdLst>
              <a:gd name="connsiteX0" fmla="*/ 374128 w 2837962"/>
              <a:gd name="connsiteY0" fmla="*/ 0 h 2246733"/>
              <a:gd name="connsiteX1" fmla="*/ 2451184 w 2837962"/>
              <a:gd name="connsiteY1" fmla="*/ 0 h 2246733"/>
              <a:gd name="connsiteX2" fmla="*/ 2825312 w 2837962"/>
              <a:gd name="connsiteY2" fmla="*/ 374128 h 2246733"/>
              <a:gd name="connsiteX3" fmla="*/ 2825312 w 2837962"/>
              <a:gd name="connsiteY3" fmla="*/ 1254615 h 2246733"/>
              <a:gd name="connsiteX4" fmla="*/ 2837962 w 2837962"/>
              <a:gd name="connsiteY4" fmla="*/ 1254615 h 2246733"/>
              <a:gd name="connsiteX5" fmla="*/ 2837962 w 2837962"/>
              <a:gd name="connsiteY5" fmla="*/ 2246733 h 2246733"/>
              <a:gd name="connsiteX6" fmla="*/ 1745192 w 2837962"/>
              <a:gd name="connsiteY6" fmla="*/ 2246733 h 2246733"/>
              <a:gd name="connsiteX7" fmla="*/ 1745192 w 2837962"/>
              <a:gd name="connsiteY7" fmla="*/ 2244725 h 2246733"/>
              <a:gd name="connsiteX8" fmla="*/ 374128 w 2837962"/>
              <a:gd name="connsiteY8" fmla="*/ 2244725 h 2246733"/>
              <a:gd name="connsiteX9" fmla="*/ 0 w 2837962"/>
              <a:gd name="connsiteY9" fmla="*/ 1870597 h 2246733"/>
              <a:gd name="connsiteX10" fmla="*/ 0 w 2837962"/>
              <a:gd name="connsiteY10" fmla="*/ 374128 h 2246733"/>
              <a:gd name="connsiteX11" fmla="*/ 374128 w 2837962"/>
              <a:gd name="connsiteY11" fmla="*/ 0 h 224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7962" h="2246733">
                <a:moveTo>
                  <a:pt x="374128" y="0"/>
                </a:moveTo>
                <a:lnTo>
                  <a:pt x="2451184" y="0"/>
                </a:lnTo>
                <a:cubicBezTo>
                  <a:pt x="2657809" y="0"/>
                  <a:pt x="2825312" y="167503"/>
                  <a:pt x="2825312" y="374128"/>
                </a:cubicBezTo>
                <a:lnTo>
                  <a:pt x="2825312" y="1254615"/>
                </a:lnTo>
                <a:lnTo>
                  <a:pt x="2837962" y="1254615"/>
                </a:lnTo>
                <a:lnTo>
                  <a:pt x="2837962" y="2246733"/>
                </a:lnTo>
                <a:lnTo>
                  <a:pt x="1745192" y="2246733"/>
                </a:lnTo>
                <a:lnTo>
                  <a:pt x="1745192" y="2244725"/>
                </a:lnTo>
                <a:lnTo>
                  <a:pt x="374128" y="2244725"/>
                </a:lnTo>
                <a:cubicBezTo>
                  <a:pt x="167503" y="2244725"/>
                  <a:pt x="0" y="2077222"/>
                  <a:pt x="0" y="1870597"/>
                </a:cubicBezTo>
                <a:lnTo>
                  <a:pt x="0" y="374128"/>
                </a:lnTo>
                <a:cubicBezTo>
                  <a:pt x="0" y="167503"/>
                  <a:pt x="167503" y="0"/>
                  <a:pt x="374128" y="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lurrysystem mit einlauf von oben1">
            <a:extLst>
              <a:ext uri="{FF2B5EF4-FFF2-40B4-BE49-F238E27FC236}">
                <a16:creationId xmlns:a16="http://schemas.microsoft.com/office/drawing/2014/main" id="{3C96E060-BA84-45DB-ABC8-5D388A04147F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t="1" r="302" b="-1"/>
          <a:stretch/>
        </p:blipFill>
        <p:spPr bwMode="auto">
          <a:xfrm>
            <a:off x="9518400" y="1656000"/>
            <a:ext cx="2073600" cy="4140200"/>
          </a:xfrm>
          <a:custGeom>
            <a:avLst/>
            <a:gdLst>
              <a:gd name="connsiteX0" fmla="*/ 345607 w 2073600"/>
              <a:gd name="connsiteY0" fmla="*/ 0 h 4140200"/>
              <a:gd name="connsiteX1" fmla="*/ 1727993 w 2073600"/>
              <a:gd name="connsiteY1" fmla="*/ 0 h 4140200"/>
              <a:gd name="connsiteX2" fmla="*/ 2073600 w 2073600"/>
              <a:gd name="connsiteY2" fmla="*/ 345607 h 4140200"/>
              <a:gd name="connsiteX3" fmla="*/ 2073600 w 2073600"/>
              <a:gd name="connsiteY3" fmla="*/ 3794593 h 4140200"/>
              <a:gd name="connsiteX4" fmla="*/ 1727993 w 2073600"/>
              <a:gd name="connsiteY4" fmla="*/ 4140200 h 4140200"/>
              <a:gd name="connsiteX5" fmla="*/ 345607 w 2073600"/>
              <a:gd name="connsiteY5" fmla="*/ 4140200 h 4140200"/>
              <a:gd name="connsiteX6" fmla="*/ 345429 w 2073600"/>
              <a:gd name="connsiteY6" fmla="*/ 4140164 h 4140200"/>
              <a:gd name="connsiteX7" fmla="*/ 6275 w 2073600"/>
              <a:gd name="connsiteY7" fmla="*/ 4140164 h 4140200"/>
              <a:gd name="connsiteX8" fmla="*/ 6275 w 2073600"/>
              <a:gd name="connsiteY8" fmla="*/ 3856840 h 4140200"/>
              <a:gd name="connsiteX9" fmla="*/ 0 w 2073600"/>
              <a:gd name="connsiteY9" fmla="*/ 3794593 h 4140200"/>
              <a:gd name="connsiteX10" fmla="*/ 0 w 2073600"/>
              <a:gd name="connsiteY10" fmla="*/ 345607 h 4140200"/>
              <a:gd name="connsiteX11" fmla="*/ 345607 w 2073600"/>
              <a:gd name="connsiteY11" fmla="*/ 0 h 414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3600" h="4140200">
                <a:moveTo>
                  <a:pt x="345607" y="0"/>
                </a:moveTo>
                <a:lnTo>
                  <a:pt x="1727993" y="0"/>
                </a:lnTo>
                <a:cubicBezTo>
                  <a:pt x="1918866" y="0"/>
                  <a:pt x="2073600" y="154734"/>
                  <a:pt x="2073600" y="345607"/>
                </a:cubicBezTo>
                <a:lnTo>
                  <a:pt x="2073600" y="3794593"/>
                </a:lnTo>
                <a:cubicBezTo>
                  <a:pt x="2073600" y="3985466"/>
                  <a:pt x="1918866" y="4140200"/>
                  <a:pt x="1727993" y="4140200"/>
                </a:cubicBezTo>
                <a:lnTo>
                  <a:pt x="345607" y="4140200"/>
                </a:lnTo>
                <a:lnTo>
                  <a:pt x="345429" y="4140164"/>
                </a:lnTo>
                <a:lnTo>
                  <a:pt x="6275" y="4140164"/>
                </a:lnTo>
                <a:lnTo>
                  <a:pt x="6275" y="3856840"/>
                </a:lnTo>
                <a:lnTo>
                  <a:pt x="0" y="3794593"/>
                </a:lnTo>
                <a:lnTo>
                  <a:pt x="0" y="345607"/>
                </a:lnTo>
                <a:cubicBezTo>
                  <a:pt x="0" y="154734"/>
                  <a:pt x="154734" y="0"/>
                  <a:pt x="345607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634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Slurry system – options.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32000" y="1656000"/>
            <a:ext cx="5338304" cy="4500000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AutoNum type="arabicPeriod"/>
            </a:pPr>
            <a:r>
              <a:rPr lang="en-US" altLang="de-DE" dirty="0"/>
              <a:t>Pneumatic shut-off valve at bottom of tank</a:t>
            </a:r>
            <a:br>
              <a:rPr lang="en-US" altLang="de-DE" dirty="0"/>
            </a:br>
            <a:endParaRPr lang="en-US" altLang="de-DE" dirty="0"/>
          </a:p>
          <a:p>
            <a:pPr marL="342900" indent="-342900" eaLnBrk="1" hangingPunct="1">
              <a:buFont typeface="Wingdings" pitchFamily="2" charset="2"/>
              <a:buAutoNum type="arabicPeriod"/>
            </a:pPr>
            <a:r>
              <a:rPr lang="en-US" altLang="de-DE" dirty="0"/>
              <a:t>Rotary piston pump instead of peristaltic pump for higher concentrations of slurry and for longer conveying distance</a:t>
            </a:r>
            <a:br>
              <a:rPr lang="en-US" altLang="de-DE" dirty="0"/>
            </a:br>
            <a:endParaRPr lang="en-US" altLang="de-DE" dirty="0"/>
          </a:p>
          <a:p>
            <a:pPr marL="342900" indent="-342900" eaLnBrk="1" hangingPunct="1">
              <a:buFont typeface="Wingdings" pitchFamily="2" charset="2"/>
              <a:buAutoNum type="arabicPeriod"/>
            </a:pPr>
            <a:r>
              <a:rPr lang="en-US" altLang="de-DE" dirty="0"/>
              <a:t>Pneumatic valves instead of manually operated 3-way valve for automatic recycling of slurry for preheating, draining or filling of tubes and for cleaning of line with steam</a:t>
            </a:r>
            <a:br>
              <a:rPr lang="en-US" altLang="de-DE" dirty="0"/>
            </a:br>
            <a:endParaRPr lang="en-US" altLang="de-DE" dirty="0"/>
          </a:p>
          <a:p>
            <a:pPr marL="342900" indent="-342900" eaLnBrk="1" hangingPunct="1">
              <a:buFont typeface="Wingdings" pitchFamily="2" charset="2"/>
              <a:buAutoNum type="arabicPeriod"/>
            </a:pPr>
            <a:r>
              <a:rPr lang="en-US" altLang="de-DE" dirty="0"/>
              <a:t>Gravimetric flow meter instead of magnetic inductive flow meter</a:t>
            </a:r>
            <a:br>
              <a:rPr lang="en-US" altLang="de-DE" dirty="0"/>
            </a:br>
            <a:endParaRPr lang="en-US" altLang="de-DE" dirty="0"/>
          </a:p>
          <a:p>
            <a:pPr marL="342900" indent="-342900" eaLnBrk="1" hangingPunct="1">
              <a:buFont typeface="Wingdings" pitchFamily="2" charset="2"/>
              <a:buAutoNum type="arabicPeriod"/>
            </a:pPr>
            <a:r>
              <a:rPr lang="en-US" altLang="de-DE" dirty="0"/>
              <a:t>Additional level sensor in middle of tank</a:t>
            </a:r>
          </a:p>
          <a:p>
            <a:pPr marL="342900" indent="-342900" eaLnBrk="1" hangingPunct="1">
              <a:buFont typeface="Wingdings" pitchFamily="2" charset="2"/>
              <a:buAutoNum type="arabicPeriod"/>
            </a:pPr>
            <a:endParaRPr lang="en-US" alt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E66BE6-7C93-4269-A60B-215D14F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pic>
        <p:nvPicPr>
          <p:cNvPr id="21" name="Picture 6" descr="slurry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42" y="1410177"/>
            <a:ext cx="36671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853104" y="3426302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sz="1800" b="0" i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8645267" y="4866165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sz="1800" b="0" i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7708642" y="5082065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sz="1800" b="0" i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0516929" y="2129315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sz="1800" b="0" i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0661392" y="4362927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sz="1800" b="0" i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8788142" y="4721702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sz="1800" b="0" i="0">
                <a:solidFill>
                  <a:srgbClr val="000000"/>
                </a:solidFill>
              </a:rPr>
              <a:t>grid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7045286" y="2601539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sz="1800" b="0" i="0" dirty="0">
                <a:solidFill>
                  <a:schemeClr val="tx2"/>
                </a:solidFill>
              </a:rPr>
              <a:t>high level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9580304" y="1626077"/>
            <a:ext cx="86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sz="1800" b="0" i="0">
                <a:solidFill>
                  <a:schemeClr val="tx2"/>
                </a:solidFill>
              </a:rPr>
              <a:t>fresh water</a:t>
            </a: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9694604" y="1949927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0085129" y="762477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sz="1800" b="0" i="0">
                <a:solidFill>
                  <a:schemeClr val="tx2"/>
                </a:solidFill>
              </a:rPr>
              <a:t>slurry to extruder</a:t>
            </a: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 flipV="1">
            <a:off x="10588367" y="1410177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0012104" y="5658327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sz="1800" b="0" i="0">
                <a:solidFill>
                  <a:schemeClr val="tx2"/>
                </a:solidFill>
              </a:rPr>
              <a:t>drains</a:t>
            </a:r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>
            <a:off x="9418379" y="5759927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>
            <a:off x="10532804" y="5448777"/>
            <a:ext cx="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7080747" y="4145066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sz="1800" b="0" i="0" dirty="0">
                <a:solidFill>
                  <a:schemeClr val="tx2"/>
                </a:solidFill>
              </a:rPr>
              <a:t>low level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8788142" y="3065940"/>
            <a:ext cx="863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de-DE" sz="1800" b="0" i="0" dirty="0">
                <a:solidFill>
                  <a:schemeClr val="tx2"/>
                </a:solidFill>
              </a:rPr>
              <a:t>high speed mixer</a:t>
            </a:r>
          </a:p>
        </p:txBody>
      </p:sp>
    </p:spTree>
    <p:extLst>
      <p:ext uri="{BB962C8B-B14F-4D97-AF65-F5344CB8AC3E}">
        <p14:creationId xmlns:p14="http://schemas.microsoft.com/office/powerpoint/2010/main" val="2960009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Engineering Customer Success.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www.buhlergroup.com</a:t>
            </a:r>
          </a:p>
        </p:txBody>
      </p:sp>
    </p:spTree>
    <p:extLst>
      <p:ext uri="{BB962C8B-B14F-4D97-AF65-F5344CB8AC3E}">
        <p14:creationId xmlns:p14="http://schemas.microsoft.com/office/powerpoint/2010/main" val="126435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dirty="0"/>
              <a:t>Cats and </a:t>
            </a:r>
            <a:r>
              <a:rPr lang="de-CH" altLang="de-DE" dirty="0" err="1"/>
              <a:t>dogs</a:t>
            </a:r>
            <a:r>
              <a:rPr lang="de-CH" altLang="de-DE" dirty="0"/>
              <a:t>, </a:t>
            </a:r>
            <a:r>
              <a:rPr lang="de-CH" altLang="de-DE" dirty="0" err="1"/>
              <a:t>dentition</a:t>
            </a:r>
            <a:r>
              <a:rPr lang="de-CH" altLang="de-DE" dirty="0"/>
              <a:t>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altLang="de-DE" b="1" dirty="0" err="1">
                <a:solidFill>
                  <a:schemeClr val="bg2"/>
                </a:solidFill>
              </a:rPr>
              <a:t>Cats</a:t>
            </a:r>
            <a:endParaRPr lang="de-CH" altLang="de-DE" sz="1400" b="1" dirty="0">
              <a:solidFill>
                <a:schemeClr val="bg2"/>
              </a:solidFill>
            </a:endParaRPr>
          </a:p>
          <a:p>
            <a:pPr marL="230188" indent="-230188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CH" altLang="de-DE" dirty="0" err="1"/>
              <a:t>distinct</a:t>
            </a:r>
            <a:r>
              <a:rPr lang="de-CH" altLang="de-DE" dirty="0"/>
              <a:t> </a:t>
            </a:r>
            <a:r>
              <a:rPr lang="de-CH" altLang="de-DE" dirty="0" err="1"/>
              <a:t>carnivore</a:t>
            </a:r>
            <a:r>
              <a:rPr lang="de-CH" altLang="de-DE" dirty="0"/>
              <a:t> </a:t>
            </a:r>
            <a:r>
              <a:rPr lang="de-CH" altLang="de-DE" dirty="0" err="1"/>
              <a:t>dentition</a:t>
            </a:r>
            <a:endParaRPr lang="de-CH" altLang="de-DE" dirty="0"/>
          </a:p>
          <a:p>
            <a:pPr marL="230188" indent="-230188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CH" altLang="de-DE" dirty="0" err="1"/>
              <a:t>with</a:t>
            </a:r>
            <a:r>
              <a:rPr lang="de-CH" altLang="de-DE" dirty="0"/>
              <a:t> large </a:t>
            </a:r>
            <a:r>
              <a:rPr lang="de-CH" altLang="de-DE" dirty="0" err="1"/>
              <a:t>canines</a:t>
            </a:r>
            <a:endParaRPr lang="de-CH" altLang="de-DE" dirty="0"/>
          </a:p>
          <a:p>
            <a:pPr marL="230188" indent="-230188" eaLnBrk="1" hangingPunct="1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CH" altLang="de-DE" dirty="0" err="1"/>
              <a:t>and</a:t>
            </a:r>
            <a:r>
              <a:rPr lang="de-CH" altLang="de-DE" dirty="0"/>
              <a:t> powerful </a:t>
            </a:r>
            <a:r>
              <a:rPr lang="de-CH" altLang="de-DE" dirty="0" err="1"/>
              <a:t>carnassials</a:t>
            </a:r>
            <a:endParaRPr lang="de-CH" altLang="de-DE" dirty="0"/>
          </a:p>
          <a:p>
            <a:pPr eaLnBrk="1" hangingPunct="1"/>
            <a:endParaRPr lang="de-CH" altLang="de-DE" sz="700" dirty="0"/>
          </a:p>
          <a:p>
            <a:pPr eaLnBrk="1" hangingPunct="1"/>
            <a:r>
              <a:rPr lang="de-CH" altLang="de-DE" dirty="0">
                <a:sym typeface="Wingdings" panose="05000000000000000000" pitchFamily="2" charset="2"/>
              </a:rPr>
              <a:t> </a:t>
            </a:r>
            <a:r>
              <a:rPr lang="de-CH" altLang="de-DE" dirty="0" err="1"/>
              <a:t>hunting</a:t>
            </a:r>
            <a:r>
              <a:rPr lang="de-CH" altLang="de-DE" dirty="0"/>
              <a:t> </a:t>
            </a:r>
            <a:r>
              <a:rPr lang="de-CH" altLang="de-DE" dirty="0" err="1"/>
              <a:t>animal</a:t>
            </a:r>
            <a:endParaRPr lang="de-CH" altLang="de-DE" dirty="0"/>
          </a:p>
          <a:p>
            <a:pPr eaLnBrk="1" hangingPunct="1"/>
            <a:r>
              <a:rPr lang="de-CH" altLang="de-DE" dirty="0">
                <a:sym typeface="Wingdings" panose="05000000000000000000" pitchFamily="2" charset="2"/>
              </a:rPr>
              <a:t> </a:t>
            </a:r>
            <a:r>
              <a:rPr lang="de-CH" altLang="de-DE" dirty="0" err="1"/>
              <a:t>difficulties</a:t>
            </a:r>
            <a:r>
              <a:rPr lang="de-CH" altLang="de-DE" dirty="0"/>
              <a:t> in </a:t>
            </a:r>
            <a:r>
              <a:rPr lang="de-CH" altLang="de-DE" dirty="0" err="1"/>
              <a:t>balancing</a:t>
            </a:r>
            <a:r>
              <a:rPr lang="de-CH" altLang="de-DE" dirty="0"/>
              <a:t> and </a:t>
            </a:r>
            <a:r>
              <a:rPr lang="de-CH" altLang="de-DE" dirty="0" err="1"/>
              <a:t>grinding</a:t>
            </a:r>
            <a:r>
              <a:rPr lang="de-CH" altLang="de-DE" dirty="0"/>
              <a:t> </a:t>
            </a:r>
            <a:r>
              <a:rPr lang="de-CH" altLang="de-DE" dirty="0" err="1"/>
              <a:t>small</a:t>
            </a:r>
            <a:r>
              <a:rPr lang="de-CH" altLang="de-DE" dirty="0"/>
              <a:t>, </a:t>
            </a:r>
            <a:r>
              <a:rPr lang="de-CH" altLang="de-DE" dirty="0" err="1"/>
              <a:t>hard</a:t>
            </a:r>
            <a:r>
              <a:rPr lang="de-CH" altLang="de-DE" dirty="0"/>
              <a:t>, </a:t>
            </a:r>
            <a:r>
              <a:rPr lang="de-CH" altLang="de-DE" dirty="0" err="1"/>
              <a:t>round</a:t>
            </a:r>
            <a:r>
              <a:rPr lang="de-CH" altLang="de-DE" dirty="0"/>
              <a:t>, dry </a:t>
            </a:r>
            <a:r>
              <a:rPr lang="de-CH" altLang="de-DE" dirty="0" err="1"/>
              <a:t>petfoods</a:t>
            </a:r>
            <a:endParaRPr lang="de-CH" altLang="de-DE" dirty="0"/>
          </a:p>
          <a:p>
            <a:pPr eaLnBrk="1" hangingPunct="1"/>
            <a:r>
              <a:rPr lang="de-CH" altLang="de-DE" dirty="0">
                <a:sym typeface="Wingdings" panose="05000000000000000000" pitchFamily="2" charset="2"/>
              </a:rPr>
              <a:t> </a:t>
            </a:r>
            <a:r>
              <a:rPr lang="de-CH" altLang="de-DE" dirty="0" err="1"/>
              <a:t>prefere</a:t>
            </a:r>
            <a:r>
              <a:rPr lang="de-CH" altLang="de-DE" dirty="0"/>
              <a:t> soft, </a:t>
            </a:r>
            <a:r>
              <a:rPr lang="de-CH" altLang="de-DE" dirty="0" err="1"/>
              <a:t>chewy</a:t>
            </a:r>
            <a:r>
              <a:rPr lang="de-CH" altLang="de-DE" dirty="0"/>
              <a:t>, </a:t>
            </a:r>
            <a:r>
              <a:rPr lang="de-CH" altLang="de-DE" dirty="0" err="1"/>
              <a:t>meaty</a:t>
            </a:r>
            <a:r>
              <a:rPr lang="de-CH" altLang="de-DE" dirty="0"/>
              <a:t> </a:t>
            </a:r>
            <a:r>
              <a:rPr lang="de-CH" altLang="de-DE" dirty="0" err="1"/>
              <a:t>textures</a:t>
            </a:r>
            <a:endParaRPr lang="de-CH" altLang="de-DE" dirty="0"/>
          </a:p>
          <a:p>
            <a:pPr eaLnBrk="1" hangingPunct="1">
              <a:buFont typeface="Wingdings" pitchFamily="2" charset="2"/>
              <a:buNone/>
            </a:pPr>
            <a:endParaRPr lang="de-CH" altLang="de-DE" b="1" dirty="0"/>
          </a:p>
          <a:p>
            <a:pPr eaLnBrk="1" hangingPunct="1">
              <a:buFont typeface="Wingdings" pitchFamily="2" charset="2"/>
              <a:buNone/>
            </a:pPr>
            <a:endParaRPr lang="de-CH" altLang="de-DE" b="1" dirty="0"/>
          </a:p>
          <a:p>
            <a:r>
              <a:rPr lang="de-CH" altLang="de-DE" b="1" dirty="0">
                <a:solidFill>
                  <a:schemeClr val="bg2"/>
                </a:solidFill>
              </a:rPr>
              <a:t>Dogs</a:t>
            </a:r>
          </a:p>
          <a:p>
            <a:pPr marL="230188" indent="-230188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CH" altLang="de-DE" dirty="0" err="1"/>
              <a:t>have</a:t>
            </a:r>
            <a:r>
              <a:rPr lang="de-CH" altLang="de-DE" dirty="0"/>
              <a:t> </a:t>
            </a:r>
            <a:r>
              <a:rPr lang="de-CH" altLang="de-DE" dirty="0" err="1"/>
              <a:t>carnassials</a:t>
            </a:r>
            <a:r>
              <a:rPr lang="de-CH" altLang="de-DE" dirty="0"/>
              <a:t> and </a:t>
            </a:r>
            <a:r>
              <a:rPr lang="de-CH" altLang="de-DE" dirty="0" err="1"/>
              <a:t>premolars</a:t>
            </a:r>
            <a:endParaRPr lang="de-CH" altLang="de-DE" dirty="0"/>
          </a:p>
          <a:p>
            <a:pPr eaLnBrk="1" hangingPunct="1"/>
            <a:endParaRPr lang="de-CH" altLang="de-DE" sz="900" dirty="0"/>
          </a:p>
          <a:p>
            <a:pPr eaLnBrk="1" hangingPunct="1"/>
            <a:r>
              <a:rPr lang="de-CH" altLang="de-DE" dirty="0">
                <a:sym typeface="Wingdings" panose="05000000000000000000" pitchFamily="2" charset="2"/>
              </a:rPr>
              <a:t> </a:t>
            </a:r>
            <a:r>
              <a:rPr lang="de-CH" altLang="de-DE" dirty="0" err="1"/>
              <a:t>hunting</a:t>
            </a:r>
            <a:r>
              <a:rPr lang="de-CH" altLang="de-DE" dirty="0"/>
              <a:t> </a:t>
            </a:r>
            <a:r>
              <a:rPr lang="de-CH" altLang="de-DE" dirty="0" err="1"/>
              <a:t>animal</a:t>
            </a:r>
            <a:r>
              <a:rPr lang="de-CH" altLang="de-DE" dirty="0"/>
              <a:t>, omnivore </a:t>
            </a:r>
            <a:r>
              <a:rPr lang="de-CH" altLang="de-DE" dirty="0" err="1"/>
              <a:t>preferences</a:t>
            </a:r>
            <a:endParaRPr lang="de-CH" altLang="de-DE" dirty="0"/>
          </a:p>
          <a:p>
            <a:pPr eaLnBrk="1" hangingPunct="1"/>
            <a:r>
              <a:rPr lang="de-CH" altLang="de-DE" dirty="0">
                <a:sym typeface="Wingdings" panose="05000000000000000000" pitchFamily="2" charset="2"/>
              </a:rPr>
              <a:t> </a:t>
            </a:r>
            <a:r>
              <a:rPr lang="de-CH" altLang="de-DE" dirty="0" err="1"/>
              <a:t>can</a:t>
            </a:r>
            <a:r>
              <a:rPr lang="de-CH" altLang="de-DE" dirty="0"/>
              <a:t> </a:t>
            </a:r>
            <a:r>
              <a:rPr lang="de-CH" altLang="de-DE" dirty="0" err="1"/>
              <a:t>chew</a:t>
            </a:r>
            <a:r>
              <a:rPr lang="de-CH" altLang="de-DE" dirty="0"/>
              <a:t> and </a:t>
            </a:r>
            <a:r>
              <a:rPr lang="de-CH" altLang="de-DE" dirty="0" err="1"/>
              <a:t>grind</a:t>
            </a:r>
            <a:r>
              <a:rPr lang="de-CH" altLang="de-DE" dirty="0"/>
              <a:t> dry </a:t>
            </a:r>
            <a:r>
              <a:rPr lang="de-CH" altLang="de-DE" dirty="0" err="1"/>
              <a:t>petfoods</a:t>
            </a:r>
            <a:r>
              <a:rPr lang="de-CH" altLang="de-DE" dirty="0"/>
              <a:t> </a:t>
            </a:r>
            <a:r>
              <a:rPr lang="de-CH" altLang="de-DE" dirty="0" err="1"/>
              <a:t>prior</a:t>
            </a:r>
            <a:r>
              <a:rPr lang="de-CH" altLang="de-DE" dirty="0"/>
              <a:t> </a:t>
            </a:r>
            <a:r>
              <a:rPr lang="de-CH" altLang="de-DE" dirty="0" err="1"/>
              <a:t>to</a:t>
            </a:r>
            <a:r>
              <a:rPr lang="de-CH" altLang="de-DE" dirty="0"/>
              <a:t> </a:t>
            </a:r>
            <a:r>
              <a:rPr lang="de-CH" altLang="de-DE" dirty="0" err="1"/>
              <a:t>ingestion</a:t>
            </a:r>
            <a:endParaRPr lang="de-CH" alt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774D1B-A56F-4370-94CF-16C593B8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pic>
        <p:nvPicPr>
          <p:cNvPr id="17" name="Picture 4" descr="cat tee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17" y="998730"/>
            <a:ext cx="3200400" cy="2060575"/>
          </a:xfrm>
          <a:custGeom>
            <a:avLst/>
            <a:gdLst>
              <a:gd name="connsiteX0" fmla="*/ 395132 w 2370744"/>
              <a:gd name="connsiteY0" fmla="*/ 0 h 2370744"/>
              <a:gd name="connsiteX1" fmla="*/ 1975612 w 2370744"/>
              <a:gd name="connsiteY1" fmla="*/ 0 h 2370744"/>
              <a:gd name="connsiteX2" fmla="*/ 2370744 w 2370744"/>
              <a:gd name="connsiteY2" fmla="*/ 395132 h 2370744"/>
              <a:gd name="connsiteX3" fmla="*/ 2370744 w 2370744"/>
              <a:gd name="connsiteY3" fmla="*/ 1975612 h 2370744"/>
              <a:gd name="connsiteX4" fmla="*/ 1975612 w 2370744"/>
              <a:gd name="connsiteY4" fmla="*/ 2370744 h 2370744"/>
              <a:gd name="connsiteX5" fmla="*/ 395132 w 2370744"/>
              <a:gd name="connsiteY5" fmla="*/ 2370744 h 2370744"/>
              <a:gd name="connsiteX6" fmla="*/ 372217 w 2370744"/>
              <a:gd name="connsiteY6" fmla="*/ 2368434 h 2370744"/>
              <a:gd name="connsiteX7" fmla="*/ 975 w 2370744"/>
              <a:gd name="connsiteY7" fmla="*/ 2368434 h 2370744"/>
              <a:gd name="connsiteX8" fmla="*/ 975 w 2370744"/>
              <a:gd name="connsiteY8" fmla="*/ 1985284 h 2370744"/>
              <a:gd name="connsiteX9" fmla="*/ 0 w 2370744"/>
              <a:gd name="connsiteY9" fmla="*/ 1975612 h 2370744"/>
              <a:gd name="connsiteX10" fmla="*/ 0 w 2370744"/>
              <a:gd name="connsiteY10" fmla="*/ 395132 h 2370744"/>
              <a:gd name="connsiteX11" fmla="*/ 395132 w 2370744"/>
              <a:gd name="connsiteY11" fmla="*/ 0 h 237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0744" h="2370744">
                <a:moveTo>
                  <a:pt x="395132" y="0"/>
                </a:moveTo>
                <a:lnTo>
                  <a:pt x="1975612" y="0"/>
                </a:lnTo>
                <a:cubicBezTo>
                  <a:pt x="2193837" y="0"/>
                  <a:pt x="2370744" y="176907"/>
                  <a:pt x="2370744" y="395132"/>
                </a:cubicBezTo>
                <a:lnTo>
                  <a:pt x="2370744" y="1975612"/>
                </a:lnTo>
                <a:cubicBezTo>
                  <a:pt x="2370744" y="2193837"/>
                  <a:pt x="2193837" y="2370744"/>
                  <a:pt x="1975612" y="2370744"/>
                </a:cubicBezTo>
                <a:lnTo>
                  <a:pt x="395132" y="2370744"/>
                </a:lnTo>
                <a:lnTo>
                  <a:pt x="372217" y="2368434"/>
                </a:lnTo>
                <a:lnTo>
                  <a:pt x="975" y="2368434"/>
                </a:lnTo>
                <a:lnTo>
                  <a:pt x="975" y="1985284"/>
                </a:lnTo>
                <a:lnTo>
                  <a:pt x="0" y="1975612"/>
                </a:lnTo>
                <a:lnTo>
                  <a:pt x="0" y="395132"/>
                </a:lnTo>
                <a:cubicBezTo>
                  <a:pt x="0" y="176907"/>
                  <a:pt x="176907" y="0"/>
                  <a:pt x="395132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dog tee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17" y="4022917"/>
            <a:ext cx="3201988" cy="2268538"/>
          </a:xfrm>
          <a:custGeom>
            <a:avLst/>
            <a:gdLst>
              <a:gd name="connsiteX0" fmla="*/ 395132 w 2370744"/>
              <a:gd name="connsiteY0" fmla="*/ 0 h 2370744"/>
              <a:gd name="connsiteX1" fmla="*/ 1975612 w 2370744"/>
              <a:gd name="connsiteY1" fmla="*/ 0 h 2370744"/>
              <a:gd name="connsiteX2" fmla="*/ 2370744 w 2370744"/>
              <a:gd name="connsiteY2" fmla="*/ 395132 h 2370744"/>
              <a:gd name="connsiteX3" fmla="*/ 2370744 w 2370744"/>
              <a:gd name="connsiteY3" fmla="*/ 1975612 h 2370744"/>
              <a:gd name="connsiteX4" fmla="*/ 1975612 w 2370744"/>
              <a:gd name="connsiteY4" fmla="*/ 2370744 h 2370744"/>
              <a:gd name="connsiteX5" fmla="*/ 395132 w 2370744"/>
              <a:gd name="connsiteY5" fmla="*/ 2370744 h 2370744"/>
              <a:gd name="connsiteX6" fmla="*/ 372217 w 2370744"/>
              <a:gd name="connsiteY6" fmla="*/ 2368434 h 2370744"/>
              <a:gd name="connsiteX7" fmla="*/ 975 w 2370744"/>
              <a:gd name="connsiteY7" fmla="*/ 2368434 h 2370744"/>
              <a:gd name="connsiteX8" fmla="*/ 975 w 2370744"/>
              <a:gd name="connsiteY8" fmla="*/ 1985284 h 2370744"/>
              <a:gd name="connsiteX9" fmla="*/ 0 w 2370744"/>
              <a:gd name="connsiteY9" fmla="*/ 1975612 h 2370744"/>
              <a:gd name="connsiteX10" fmla="*/ 0 w 2370744"/>
              <a:gd name="connsiteY10" fmla="*/ 395132 h 2370744"/>
              <a:gd name="connsiteX11" fmla="*/ 395132 w 2370744"/>
              <a:gd name="connsiteY11" fmla="*/ 0 h 237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0744" h="2370744">
                <a:moveTo>
                  <a:pt x="395132" y="0"/>
                </a:moveTo>
                <a:lnTo>
                  <a:pt x="1975612" y="0"/>
                </a:lnTo>
                <a:cubicBezTo>
                  <a:pt x="2193837" y="0"/>
                  <a:pt x="2370744" y="176907"/>
                  <a:pt x="2370744" y="395132"/>
                </a:cubicBezTo>
                <a:lnTo>
                  <a:pt x="2370744" y="1975612"/>
                </a:lnTo>
                <a:cubicBezTo>
                  <a:pt x="2370744" y="2193837"/>
                  <a:pt x="2193837" y="2370744"/>
                  <a:pt x="1975612" y="2370744"/>
                </a:cubicBezTo>
                <a:lnTo>
                  <a:pt x="395132" y="2370744"/>
                </a:lnTo>
                <a:lnTo>
                  <a:pt x="372217" y="2368434"/>
                </a:lnTo>
                <a:lnTo>
                  <a:pt x="975" y="2368434"/>
                </a:lnTo>
                <a:lnTo>
                  <a:pt x="975" y="1985284"/>
                </a:lnTo>
                <a:lnTo>
                  <a:pt x="0" y="1975612"/>
                </a:lnTo>
                <a:lnTo>
                  <a:pt x="0" y="395132"/>
                </a:lnTo>
                <a:cubicBezTo>
                  <a:pt x="0" y="176907"/>
                  <a:pt x="176907" y="0"/>
                  <a:pt x="395132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8"/>
          <p:cNvSpPr>
            <a:spLocks noChangeShapeType="1"/>
          </p:cNvSpPr>
          <p:nvPr/>
        </p:nvSpPr>
        <p:spPr bwMode="auto">
          <a:xfrm flipH="1">
            <a:off x="9464805" y="3519680"/>
            <a:ext cx="503237" cy="18002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8888542" y="2583055"/>
            <a:ext cx="936625" cy="7207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>
            <a:off x="8599617" y="3878455"/>
            <a:ext cx="433388" cy="144145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8724659" y="3491105"/>
            <a:ext cx="863600" cy="2834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CH" altLang="de-DE" dirty="0" err="1">
                <a:solidFill>
                  <a:schemeClr val="tx2"/>
                </a:solidFill>
              </a:rPr>
              <a:t>canines</a:t>
            </a:r>
            <a:endParaRPr lang="de-CH" altLang="de-DE" dirty="0">
              <a:solidFill>
                <a:schemeClr val="tx2"/>
              </a:solidFill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 flipV="1">
            <a:off x="8312280" y="2654492"/>
            <a:ext cx="720725" cy="865188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9609267" y="3230755"/>
            <a:ext cx="1295400" cy="2834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CH" altLang="de-DE" dirty="0" err="1">
                <a:solidFill>
                  <a:schemeClr val="tx2"/>
                </a:solidFill>
              </a:rPr>
              <a:t>carnassials</a:t>
            </a:r>
            <a:endParaRPr lang="de-CH" altLang="de-DE" dirty="0">
              <a:solidFill>
                <a:schemeClr val="tx2"/>
              </a:solidFill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0256967" y="3519680"/>
            <a:ext cx="10810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CH" altLang="de-DE" sz="1800" b="0" dirty="0" err="1">
                <a:solidFill>
                  <a:schemeClr val="tx2"/>
                </a:solidFill>
              </a:rPr>
              <a:t>premolars</a:t>
            </a:r>
            <a:endParaRPr lang="de-CH" altLang="de-DE" sz="1800" b="0" dirty="0">
              <a:solidFill>
                <a:schemeClr val="tx2"/>
              </a:solidFill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>
            <a:off x="9752142" y="3878455"/>
            <a:ext cx="720725" cy="144145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7680878" y="3268062"/>
            <a:ext cx="1079500" cy="2834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CH" altLang="de-DE" dirty="0" err="1">
                <a:solidFill>
                  <a:schemeClr val="tx2"/>
                </a:solidFill>
              </a:rPr>
              <a:t>inscisors</a:t>
            </a:r>
            <a:endParaRPr lang="de-CH" altLang="de-DE" dirty="0">
              <a:solidFill>
                <a:schemeClr val="tx2"/>
              </a:solidFill>
            </a:endParaRP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V="1">
            <a:off x="8096380" y="1935355"/>
            <a:ext cx="144462" cy="13684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8096380" y="3591117"/>
            <a:ext cx="215900" cy="1728788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dirty="0"/>
              <a:t>Nutritional </a:t>
            </a:r>
            <a:r>
              <a:rPr lang="de-CH" altLang="de-DE" dirty="0" err="1"/>
              <a:t>requirements</a:t>
            </a:r>
            <a:r>
              <a:rPr lang="de-CH" altLang="de-DE" dirty="0"/>
              <a:t> – Dogs.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30188" indent="-230188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CH" altLang="de-DE" dirty="0" err="1"/>
              <a:t>Omnivorous</a:t>
            </a:r>
            <a:r>
              <a:rPr lang="de-CH" altLang="de-DE" dirty="0"/>
              <a:t>, </a:t>
            </a:r>
            <a:r>
              <a:rPr lang="de-CH" altLang="de-DE" dirty="0" err="1"/>
              <a:t>oportunistic</a:t>
            </a:r>
            <a:r>
              <a:rPr lang="de-CH" altLang="de-DE" dirty="0"/>
              <a:t> </a:t>
            </a:r>
            <a:r>
              <a:rPr lang="de-CH" altLang="de-DE" dirty="0" err="1"/>
              <a:t>carnivorous</a:t>
            </a:r>
            <a:r>
              <a:rPr lang="de-CH" altLang="de-DE" dirty="0"/>
              <a:t> </a:t>
            </a:r>
            <a:r>
              <a:rPr lang="de-CH" altLang="de-DE" dirty="0" err="1"/>
              <a:t>scavengers</a:t>
            </a:r>
            <a:endParaRPr lang="de-CH" altLang="de-DE" dirty="0"/>
          </a:p>
          <a:p>
            <a:pPr marL="230188" indent="-230188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CH" altLang="de-DE" dirty="0"/>
              <a:t>50-100 </a:t>
            </a:r>
            <a:r>
              <a:rPr lang="de-CH" altLang="de-DE" dirty="0" err="1"/>
              <a:t>times</a:t>
            </a:r>
            <a:r>
              <a:rPr lang="de-CH" altLang="de-DE" dirty="0"/>
              <a:t> </a:t>
            </a:r>
            <a:r>
              <a:rPr lang="de-CH" altLang="de-DE" dirty="0" err="1"/>
              <a:t>as</a:t>
            </a:r>
            <a:r>
              <a:rPr lang="de-CH" altLang="de-DE" dirty="0"/>
              <a:t> </a:t>
            </a:r>
            <a:r>
              <a:rPr lang="de-CH" altLang="de-DE" dirty="0" err="1"/>
              <a:t>many</a:t>
            </a:r>
            <a:r>
              <a:rPr lang="de-CH" altLang="de-DE" dirty="0"/>
              <a:t> </a:t>
            </a:r>
            <a:r>
              <a:rPr lang="de-CH" altLang="de-DE" dirty="0" err="1"/>
              <a:t>scent</a:t>
            </a:r>
            <a:r>
              <a:rPr lang="de-CH" altLang="de-DE" dirty="0"/>
              <a:t> </a:t>
            </a:r>
            <a:r>
              <a:rPr lang="de-CH" altLang="de-DE" dirty="0" err="1"/>
              <a:t>receptors</a:t>
            </a:r>
            <a:r>
              <a:rPr lang="de-CH" altLang="de-DE" dirty="0"/>
              <a:t> </a:t>
            </a:r>
            <a:r>
              <a:rPr lang="de-CH" altLang="de-DE" dirty="0" err="1"/>
              <a:t>as</a:t>
            </a:r>
            <a:r>
              <a:rPr lang="de-CH" altLang="de-DE" dirty="0"/>
              <a:t> human</a:t>
            </a:r>
          </a:p>
          <a:p>
            <a:pPr marL="230188" indent="-230188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CH" altLang="de-DE" dirty="0" err="1"/>
              <a:t>Convert</a:t>
            </a:r>
            <a:r>
              <a:rPr lang="de-CH" altLang="de-DE" dirty="0"/>
              <a:t> </a:t>
            </a:r>
            <a:r>
              <a:rPr lang="de-CH" altLang="de-DE" dirty="0" err="1"/>
              <a:t>proteins</a:t>
            </a:r>
            <a:r>
              <a:rPr lang="de-CH" altLang="de-DE" dirty="0"/>
              <a:t> </a:t>
            </a:r>
            <a:r>
              <a:rPr lang="de-CH" altLang="de-DE" dirty="0" err="1"/>
              <a:t>into</a:t>
            </a:r>
            <a:r>
              <a:rPr lang="de-CH" altLang="de-DE" dirty="0"/>
              <a:t> </a:t>
            </a:r>
            <a:r>
              <a:rPr lang="de-CH" altLang="de-DE" dirty="0" err="1"/>
              <a:t>energy</a:t>
            </a:r>
            <a:r>
              <a:rPr lang="de-CH" altLang="de-DE" dirty="0"/>
              <a:t> and </a:t>
            </a:r>
            <a:r>
              <a:rPr lang="de-CH" altLang="de-DE" dirty="0" err="1"/>
              <a:t>muscle</a:t>
            </a:r>
            <a:endParaRPr lang="de-CH" altLang="de-DE" dirty="0"/>
          </a:p>
          <a:p>
            <a:pPr marL="230188" indent="-230188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CH" altLang="de-DE" dirty="0"/>
              <a:t>But </a:t>
            </a:r>
            <a:r>
              <a:rPr lang="de-CH" altLang="de-DE" dirty="0" err="1"/>
              <a:t>are</a:t>
            </a:r>
            <a:r>
              <a:rPr lang="de-CH" altLang="de-DE" dirty="0"/>
              <a:t> also </a:t>
            </a:r>
            <a:r>
              <a:rPr lang="de-CH" altLang="de-DE" dirty="0" err="1"/>
              <a:t>able</a:t>
            </a:r>
            <a:r>
              <a:rPr lang="de-CH" altLang="de-DE" dirty="0"/>
              <a:t> </a:t>
            </a:r>
            <a:r>
              <a:rPr lang="de-CH" altLang="de-DE" dirty="0" err="1"/>
              <a:t>to</a:t>
            </a:r>
            <a:r>
              <a:rPr lang="de-CH" altLang="de-DE" dirty="0"/>
              <a:t> </a:t>
            </a:r>
            <a:r>
              <a:rPr lang="de-CH" altLang="de-DE" dirty="0" err="1"/>
              <a:t>convert</a:t>
            </a:r>
            <a:r>
              <a:rPr lang="de-CH" altLang="de-DE" dirty="0"/>
              <a:t> </a:t>
            </a:r>
            <a:r>
              <a:rPr lang="de-CH" altLang="de-DE" dirty="0" err="1"/>
              <a:t>carbohydrate</a:t>
            </a:r>
            <a:r>
              <a:rPr lang="de-CH" altLang="de-DE" dirty="0"/>
              <a:t> </a:t>
            </a:r>
            <a:r>
              <a:rPr lang="de-CH" altLang="de-DE" dirty="0" err="1"/>
              <a:t>into</a:t>
            </a:r>
            <a:r>
              <a:rPr lang="de-CH" altLang="de-DE" dirty="0"/>
              <a:t> </a:t>
            </a:r>
            <a:r>
              <a:rPr lang="de-CH" altLang="de-DE" dirty="0" err="1"/>
              <a:t>energy</a:t>
            </a:r>
            <a:endParaRPr lang="de-CH" altLang="de-DE" dirty="0"/>
          </a:p>
          <a:p>
            <a:pPr marL="230188" indent="-230188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CH" altLang="de-DE" dirty="0"/>
              <a:t>Can </a:t>
            </a:r>
            <a:r>
              <a:rPr lang="de-CH" altLang="de-DE" dirty="0" err="1"/>
              <a:t>tolerate</a:t>
            </a:r>
            <a:r>
              <a:rPr lang="de-CH" altLang="de-DE" dirty="0"/>
              <a:t> </a:t>
            </a:r>
            <a:r>
              <a:rPr lang="de-CH" altLang="de-DE" dirty="0" err="1"/>
              <a:t>prolonged</a:t>
            </a:r>
            <a:r>
              <a:rPr lang="de-CH" altLang="de-DE" dirty="0"/>
              <a:t> </a:t>
            </a:r>
            <a:r>
              <a:rPr lang="de-CH" altLang="de-DE" dirty="0" err="1"/>
              <a:t>starvation</a:t>
            </a:r>
            <a:r>
              <a:rPr lang="de-CH" altLang="de-DE" dirty="0"/>
              <a:t>, </a:t>
            </a:r>
            <a:r>
              <a:rPr lang="de-CH" altLang="de-DE" dirty="0" err="1"/>
              <a:t>can</a:t>
            </a:r>
            <a:r>
              <a:rPr lang="de-CH" altLang="de-DE" dirty="0"/>
              <a:t> </a:t>
            </a:r>
            <a:r>
              <a:rPr lang="de-CH" altLang="de-DE" dirty="0" err="1"/>
              <a:t>mobilize</a:t>
            </a:r>
            <a:r>
              <a:rPr lang="de-CH" altLang="de-DE" dirty="0"/>
              <a:t> own </a:t>
            </a:r>
            <a:r>
              <a:rPr lang="de-CH" altLang="de-DE" dirty="0" err="1"/>
              <a:t>fat</a:t>
            </a:r>
            <a:r>
              <a:rPr lang="de-CH" altLang="de-DE" dirty="0"/>
              <a:t> </a:t>
            </a:r>
            <a:r>
              <a:rPr lang="de-CH" altLang="de-DE" dirty="0" err="1"/>
              <a:t>reserves</a:t>
            </a:r>
            <a:endParaRPr lang="de-CH" altLang="de-DE" dirty="0"/>
          </a:p>
          <a:p>
            <a:pPr marL="230188" indent="-230188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CH" altLang="de-DE" dirty="0"/>
              <a:t>Need </a:t>
            </a:r>
            <a:r>
              <a:rPr lang="de-CH" altLang="de-DE" dirty="0" err="1"/>
              <a:t>less</a:t>
            </a:r>
            <a:r>
              <a:rPr lang="de-CH" altLang="de-DE" dirty="0"/>
              <a:t> </a:t>
            </a:r>
            <a:r>
              <a:rPr lang="de-CH" altLang="de-DE" dirty="0" err="1"/>
              <a:t>proteins</a:t>
            </a:r>
            <a:r>
              <a:rPr lang="de-CH" altLang="de-DE" dirty="0"/>
              <a:t> </a:t>
            </a:r>
            <a:r>
              <a:rPr lang="de-CH" altLang="de-DE" dirty="0" err="1"/>
              <a:t>than</a:t>
            </a:r>
            <a:r>
              <a:rPr lang="de-CH" altLang="de-DE" dirty="0"/>
              <a:t> </a:t>
            </a:r>
            <a:r>
              <a:rPr lang="de-CH" altLang="de-DE" dirty="0" err="1"/>
              <a:t>cats</a:t>
            </a:r>
            <a:endParaRPr lang="de-CH" altLang="de-DE" dirty="0"/>
          </a:p>
          <a:p>
            <a:pPr eaLnBrk="1" hangingPunct="1"/>
            <a:endParaRPr lang="de-CH" alt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BD1B4E-1465-4B90-9A3F-6F5E1DB7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pic>
        <p:nvPicPr>
          <p:cNvPr id="5" name="Picture 4" descr="dinah_portrait_fr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597" y="16589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16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/>
              <a:t>Petfoods</a:t>
            </a:r>
            <a:r>
              <a:rPr lang="en-US" altLang="de-DE" dirty="0"/>
              <a:t> – Dog food , nutritional declaration.</a:t>
            </a:r>
          </a:p>
        </p:txBody>
      </p:sp>
      <p:pic>
        <p:nvPicPr>
          <p:cNvPr id="5939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9" y="1932598"/>
            <a:ext cx="8688391" cy="28336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Text Box 11"/>
          <p:cNvSpPr txBox="1">
            <a:spLocks noChangeArrowheads="1"/>
          </p:cNvSpPr>
          <p:nvPr/>
        </p:nvSpPr>
        <p:spPr bwMode="auto">
          <a:xfrm>
            <a:off x="4904356" y="4816673"/>
            <a:ext cx="4220707" cy="27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400"/>
              </a:lnSpc>
              <a:buClrTx/>
              <a:buSzTx/>
              <a:buFontTx/>
              <a:buNone/>
            </a:pPr>
            <a:r>
              <a:rPr lang="de-CH" altLang="de-DE" sz="1600" b="0" dirty="0" err="1">
                <a:solidFill>
                  <a:schemeClr val="tx2"/>
                </a:solidFill>
              </a:rPr>
              <a:t>as</a:t>
            </a:r>
            <a:r>
              <a:rPr lang="de-CH" altLang="de-DE" sz="1600" b="0" dirty="0">
                <a:solidFill>
                  <a:schemeClr val="tx2"/>
                </a:solidFill>
              </a:rPr>
              <a:t> </a:t>
            </a:r>
            <a:r>
              <a:rPr lang="de-CH" altLang="de-DE" sz="1600" b="0" dirty="0" err="1">
                <a:solidFill>
                  <a:schemeClr val="tx2"/>
                </a:solidFill>
              </a:rPr>
              <a:t>advertised</a:t>
            </a:r>
            <a:r>
              <a:rPr lang="de-CH" altLang="de-DE" sz="1600" b="0" dirty="0">
                <a:solidFill>
                  <a:schemeClr val="tx2"/>
                </a:solidFill>
              </a:rPr>
              <a:t> </a:t>
            </a:r>
            <a:r>
              <a:rPr lang="de-CH" altLang="de-DE" sz="1600" b="0" dirty="0" err="1">
                <a:solidFill>
                  <a:schemeClr val="tx2"/>
                </a:solidFill>
              </a:rPr>
              <a:t>by</a:t>
            </a:r>
            <a:r>
              <a:rPr lang="de-CH" altLang="de-DE" sz="1600" b="0" dirty="0">
                <a:solidFill>
                  <a:schemeClr val="tx2"/>
                </a:solidFill>
              </a:rPr>
              <a:t> European </a:t>
            </a:r>
            <a:r>
              <a:rPr lang="de-CH" altLang="de-DE" sz="1600" b="0" dirty="0" err="1">
                <a:solidFill>
                  <a:schemeClr val="tx2"/>
                </a:solidFill>
              </a:rPr>
              <a:t>manufacturer</a:t>
            </a:r>
            <a:r>
              <a:rPr lang="de-CH" altLang="de-DE" sz="1600" b="0" dirty="0">
                <a:solidFill>
                  <a:schemeClr val="tx2"/>
                </a:solidFill>
              </a:rPr>
              <a:t> 2007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2C9BB5-18F2-478C-9072-9F3158EF5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872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dirty="0"/>
              <a:t>Nutritional </a:t>
            </a:r>
            <a:r>
              <a:rPr lang="de-CH" altLang="de-DE" dirty="0" err="1"/>
              <a:t>requirements</a:t>
            </a:r>
            <a:r>
              <a:rPr lang="de-CH" altLang="de-DE" dirty="0"/>
              <a:t> – Cats.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30188" indent="-230188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CH" altLang="de-DE" dirty="0"/>
              <a:t>True obligate </a:t>
            </a:r>
            <a:r>
              <a:rPr lang="de-CH" altLang="de-DE" dirty="0" err="1"/>
              <a:t>carnivore</a:t>
            </a:r>
            <a:endParaRPr lang="de-CH" altLang="de-DE" dirty="0"/>
          </a:p>
          <a:p>
            <a:pPr marL="230188" indent="-230188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CH" altLang="de-DE" dirty="0"/>
              <a:t>10 </a:t>
            </a:r>
            <a:r>
              <a:rPr lang="de-CH" altLang="de-DE" dirty="0" err="1"/>
              <a:t>times</a:t>
            </a:r>
            <a:r>
              <a:rPr lang="de-CH" altLang="de-DE" dirty="0"/>
              <a:t> </a:t>
            </a:r>
            <a:r>
              <a:rPr lang="de-CH" altLang="de-DE" dirty="0" err="1"/>
              <a:t>as</a:t>
            </a:r>
            <a:r>
              <a:rPr lang="de-CH" altLang="de-DE" dirty="0"/>
              <a:t> </a:t>
            </a:r>
            <a:r>
              <a:rPr lang="de-CH" altLang="de-DE" dirty="0" err="1"/>
              <a:t>many</a:t>
            </a:r>
            <a:r>
              <a:rPr lang="de-CH" altLang="de-DE" dirty="0"/>
              <a:t> </a:t>
            </a:r>
            <a:r>
              <a:rPr lang="de-CH" altLang="de-DE" dirty="0" err="1"/>
              <a:t>scent</a:t>
            </a:r>
            <a:r>
              <a:rPr lang="de-CH" altLang="de-DE" dirty="0"/>
              <a:t> </a:t>
            </a:r>
            <a:r>
              <a:rPr lang="de-CH" altLang="de-DE" dirty="0" err="1"/>
              <a:t>receptors</a:t>
            </a:r>
            <a:r>
              <a:rPr lang="de-CH" altLang="de-DE" dirty="0"/>
              <a:t> </a:t>
            </a:r>
            <a:r>
              <a:rPr lang="de-CH" altLang="de-DE" dirty="0" err="1"/>
              <a:t>as</a:t>
            </a:r>
            <a:r>
              <a:rPr lang="de-CH" altLang="de-DE" dirty="0"/>
              <a:t> human</a:t>
            </a:r>
          </a:p>
          <a:p>
            <a:pPr marL="230188" indent="-230188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CH" altLang="de-DE" dirty="0"/>
              <a:t>Needs </a:t>
            </a:r>
            <a:r>
              <a:rPr lang="de-CH" altLang="de-DE" dirty="0" err="1"/>
              <a:t>animal</a:t>
            </a:r>
            <a:r>
              <a:rPr lang="de-CH" altLang="de-DE" dirty="0"/>
              <a:t> </a:t>
            </a:r>
            <a:r>
              <a:rPr lang="de-CH" altLang="de-DE" dirty="0" err="1"/>
              <a:t>protein</a:t>
            </a:r>
            <a:r>
              <a:rPr lang="de-CH" altLang="de-DE" dirty="0"/>
              <a:t> </a:t>
            </a:r>
            <a:r>
              <a:rPr lang="de-CH" altLang="de-DE" dirty="0" err="1"/>
              <a:t>to</a:t>
            </a:r>
            <a:r>
              <a:rPr lang="de-CH" altLang="de-DE" dirty="0"/>
              <a:t> </a:t>
            </a:r>
            <a:r>
              <a:rPr lang="de-CH" altLang="de-DE" dirty="0" err="1"/>
              <a:t>survive</a:t>
            </a:r>
            <a:endParaRPr lang="de-CH" altLang="de-DE" dirty="0"/>
          </a:p>
          <a:p>
            <a:pPr marL="230188" indent="-230188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CH" altLang="de-DE" dirty="0" err="1"/>
              <a:t>need</a:t>
            </a:r>
            <a:r>
              <a:rPr lang="de-CH" altLang="de-DE" dirty="0"/>
              <a:t> </a:t>
            </a:r>
            <a:r>
              <a:rPr lang="de-CH" altLang="de-DE" dirty="0" err="1"/>
              <a:t>higher</a:t>
            </a:r>
            <a:r>
              <a:rPr lang="de-CH" altLang="de-DE" dirty="0"/>
              <a:t> </a:t>
            </a:r>
            <a:r>
              <a:rPr lang="de-CH" altLang="de-DE" dirty="0" err="1"/>
              <a:t>level</a:t>
            </a:r>
            <a:r>
              <a:rPr lang="de-CH" altLang="de-DE" dirty="0"/>
              <a:t> </a:t>
            </a:r>
            <a:r>
              <a:rPr lang="de-CH" altLang="de-DE" dirty="0" err="1"/>
              <a:t>of</a:t>
            </a:r>
            <a:r>
              <a:rPr lang="de-CH" altLang="de-DE" dirty="0"/>
              <a:t> </a:t>
            </a:r>
            <a:r>
              <a:rPr lang="de-CH" altLang="de-DE" dirty="0" err="1"/>
              <a:t>protein</a:t>
            </a:r>
            <a:r>
              <a:rPr lang="de-CH" altLang="de-DE" dirty="0"/>
              <a:t> and </a:t>
            </a:r>
            <a:r>
              <a:rPr lang="de-CH" altLang="de-DE" dirty="0" err="1"/>
              <a:t>fat</a:t>
            </a:r>
            <a:r>
              <a:rPr lang="de-CH" altLang="de-DE" dirty="0"/>
              <a:t> </a:t>
            </a:r>
            <a:r>
              <a:rPr lang="de-CH" altLang="de-DE" dirty="0" err="1"/>
              <a:t>to</a:t>
            </a:r>
            <a:r>
              <a:rPr lang="de-CH" altLang="de-DE" dirty="0"/>
              <a:t> </a:t>
            </a:r>
            <a:r>
              <a:rPr lang="de-CH" altLang="de-DE" dirty="0" err="1"/>
              <a:t>remain</a:t>
            </a:r>
            <a:r>
              <a:rPr lang="de-CH" altLang="de-DE" dirty="0"/>
              <a:t> </a:t>
            </a:r>
            <a:r>
              <a:rPr lang="de-CH" altLang="de-DE" dirty="0" err="1"/>
              <a:t>healthy</a:t>
            </a:r>
            <a:endParaRPr lang="de-CH" altLang="de-DE" dirty="0"/>
          </a:p>
          <a:p>
            <a:pPr marL="230188" indent="-230188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CH" altLang="de-DE" dirty="0" err="1"/>
              <a:t>Require</a:t>
            </a:r>
            <a:r>
              <a:rPr lang="de-CH" altLang="de-DE" dirty="0"/>
              <a:t> </a:t>
            </a:r>
            <a:r>
              <a:rPr lang="de-CH" altLang="de-DE" dirty="0" err="1"/>
              <a:t>various</a:t>
            </a:r>
            <a:r>
              <a:rPr lang="de-CH" altLang="de-DE" dirty="0"/>
              <a:t> </a:t>
            </a:r>
            <a:r>
              <a:rPr lang="de-CH" altLang="de-DE" dirty="0" err="1"/>
              <a:t>meat</a:t>
            </a:r>
            <a:r>
              <a:rPr lang="de-CH" altLang="de-DE" dirty="0"/>
              <a:t> </a:t>
            </a:r>
            <a:r>
              <a:rPr lang="de-CH" altLang="de-DE" dirty="0" err="1"/>
              <a:t>derived</a:t>
            </a:r>
            <a:r>
              <a:rPr lang="de-CH" altLang="de-DE" dirty="0"/>
              <a:t> </a:t>
            </a:r>
            <a:r>
              <a:rPr lang="de-CH" altLang="de-DE" dirty="0" err="1"/>
              <a:t>nutrients</a:t>
            </a:r>
            <a:endParaRPr lang="de-CH" altLang="de-DE" dirty="0"/>
          </a:p>
          <a:p>
            <a:pPr marL="230188" indent="-230188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de-CH" altLang="de-DE" dirty="0" err="1"/>
              <a:t>Starvation</a:t>
            </a:r>
            <a:r>
              <a:rPr lang="de-CH" altLang="de-DE" dirty="0"/>
              <a:t> </a:t>
            </a:r>
            <a:r>
              <a:rPr lang="de-CH" altLang="de-DE" dirty="0" err="1"/>
              <a:t>may</a:t>
            </a:r>
            <a:r>
              <a:rPr lang="de-CH" altLang="de-DE" dirty="0"/>
              <a:t> </a:t>
            </a:r>
            <a:r>
              <a:rPr lang="de-CH" altLang="de-DE" dirty="0" err="1"/>
              <a:t>lead</a:t>
            </a:r>
            <a:r>
              <a:rPr lang="de-CH" altLang="de-DE" dirty="0"/>
              <a:t> </a:t>
            </a:r>
            <a:r>
              <a:rPr lang="de-CH" altLang="de-DE" dirty="0" err="1"/>
              <a:t>to</a:t>
            </a:r>
            <a:r>
              <a:rPr lang="de-CH" altLang="de-DE" dirty="0"/>
              <a:t> </a:t>
            </a:r>
            <a:r>
              <a:rPr lang="de-CH" altLang="de-DE" dirty="0" err="1"/>
              <a:t>health</a:t>
            </a:r>
            <a:r>
              <a:rPr lang="de-CH" altLang="de-DE" dirty="0"/>
              <a:t> </a:t>
            </a:r>
            <a:r>
              <a:rPr lang="de-CH" altLang="de-DE" dirty="0" err="1"/>
              <a:t>disorder</a:t>
            </a:r>
            <a:endParaRPr lang="de-CH" altLang="de-DE" dirty="0"/>
          </a:p>
          <a:p>
            <a:pPr eaLnBrk="1" hangingPunct="1"/>
            <a:endParaRPr lang="de-CH" alt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A99620-C504-4EB3-BC95-D6588EEE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  <p:pic>
        <p:nvPicPr>
          <p:cNvPr id="5" name="Picture 4" descr="cats are carnivoros print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1670050"/>
            <a:ext cx="4352925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17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/>
              <a:t>Petfoods</a:t>
            </a:r>
            <a:r>
              <a:rPr lang="en-US" altLang="de-DE" dirty="0"/>
              <a:t> – Cat foods, nutritional declaration.</a:t>
            </a:r>
          </a:p>
        </p:txBody>
      </p:sp>
      <p:pic>
        <p:nvPicPr>
          <p:cNvPr id="60419" name="Picture 2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2" y="1842588"/>
            <a:ext cx="11167223" cy="28575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0" name="Text Box 213"/>
          <p:cNvSpPr txBox="1">
            <a:spLocks noChangeArrowheads="1"/>
          </p:cNvSpPr>
          <p:nvPr/>
        </p:nvSpPr>
        <p:spPr bwMode="auto">
          <a:xfrm>
            <a:off x="7371293" y="4771668"/>
            <a:ext cx="4220707" cy="27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400"/>
              </a:lnSpc>
              <a:buClrTx/>
              <a:buSzTx/>
              <a:buFontTx/>
              <a:buNone/>
            </a:pPr>
            <a:r>
              <a:rPr lang="de-CH" altLang="de-DE" sz="1600" b="0" dirty="0" err="1">
                <a:solidFill>
                  <a:schemeClr val="tx2"/>
                </a:solidFill>
              </a:rPr>
              <a:t>as</a:t>
            </a:r>
            <a:r>
              <a:rPr lang="de-CH" altLang="de-DE" sz="1600" b="0" dirty="0">
                <a:solidFill>
                  <a:schemeClr val="tx2"/>
                </a:solidFill>
              </a:rPr>
              <a:t> </a:t>
            </a:r>
            <a:r>
              <a:rPr lang="de-CH" altLang="de-DE" sz="1600" b="0" dirty="0" err="1">
                <a:solidFill>
                  <a:schemeClr val="tx2"/>
                </a:solidFill>
              </a:rPr>
              <a:t>advertised</a:t>
            </a:r>
            <a:r>
              <a:rPr lang="de-CH" altLang="de-DE" sz="1600" b="0" dirty="0">
                <a:solidFill>
                  <a:schemeClr val="tx2"/>
                </a:solidFill>
              </a:rPr>
              <a:t> </a:t>
            </a:r>
            <a:r>
              <a:rPr lang="de-CH" altLang="de-DE" sz="1600" b="0" dirty="0" err="1">
                <a:solidFill>
                  <a:schemeClr val="tx2"/>
                </a:solidFill>
              </a:rPr>
              <a:t>by</a:t>
            </a:r>
            <a:r>
              <a:rPr lang="de-CH" altLang="de-DE" sz="1600" b="0" dirty="0">
                <a:solidFill>
                  <a:schemeClr val="tx2"/>
                </a:solidFill>
              </a:rPr>
              <a:t> European </a:t>
            </a:r>
            <a:r>
              <a:rPr lang="de-CH" altLang="de-DE" sz="1600" b="0" dirty="0" err="1">
                <a:solidFill>
                  <a:schemeClr val="tx2"/>
                </a:solidFill>
              </a:rPr>
              <a:t>manufacturer</a:t>
            </a:r>
            <a:r>
              <a:rPr lang="de-CH" altLang="de-DE" sz="1600" b="0" dirty="0">
                <a:solidFill>
                  <a:schemeClr val="tx2"/>
                </a:solidFill>
              </a:rPr>
              <a:t> 2007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226385-2FC1-4E6F-937B-CEB589A34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3151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Nutritional declaration in comparison.</a:t>
            </a:r>
          </a:p>
        </p:txBody>
      </p:sp>
      <p:pic>
        <p:nvPicPr>
          <p:cNvPr id="5939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7" y="863714"/>
            <a:ext cx="10179279" cy="248204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Text Box 11"/>
          <p:cNvSpPr txBox="1">
            <a:spLocks noChangeArrowheads="1"/>
          </p:cNvSpPr>
          <p:nvPr/>
        </p:nvSpPr>
        <p:spPr bwMode="auto">
          <a:xfrm>
            <a:off x="6385529" y="5157788"/>
            <a:ext cx="422070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ts val="2200"/>
              </a:lnSpc>
              <a:buClr>
                <a:schemeClr val="bg2"/>
              </a:buClr>
              <a:buSzPct val="9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400"/>
              </a:lnSpc>
              <a:buClrTx/>
              <a:buSzTx/>
              <a:buFontTx/>
              <a:buNone/>
            </a:pPr>
            <a:r>
              <a:rPr lang="de-CH" altLang="de-DE" sz="1600" b="0"/>
              <a:t>as advertised by European manufacturer 2007</a:t>
            </a:r>
          </a:p>
        </p:txBody>
      </p:sp>
      <p:pic>
        <p:nvPicPr>
          <p:cNvPr id="5" name="Picture 2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5" y="3654025"/>
            <a:ext cx="10179278" cy="2502906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426956" y="1583795"/>
            <a:ext cx="10169107" cy="5209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16785" y="4374104"/>
            <a:ext cx="10169107" cy="5313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EC420-5AC8-45AB-B466-A91AF4D8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Pet food. Basic introduction.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8704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" val="germa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  <p:tag name="SLIDENAME" val="c_6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  <p:tag name="SLIDENAME" val="c_6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  <p:tag name="SLIDENAME" val="c_6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© Bühler">
      <a:dk1>
        <a:sysClr val="windowText" lastClr="000000"/>
      </a:dk1>
      <a:lt1>
        <a:sysClr val="window" lastClr="FFFFFF"/>
      </a:lt1>
      <a:dk2>
        <a:srgbClr val="00324B"/>
      </a:dk2>
      <a:lt2>
        <a:srgbClr val="009B91"/>
      </a:lt2>
      <a:accent1>
        <a:srgbClr val="009B91"/>
      </a:accent1>
      <a:accent2>
        <a:srgbClr val="64C3C8"/>
      </a:accent2>
      <a:accent3>
        <a:srgbClr val="AAD2B4"/>
      </a:accent3>
      <a:accent4>
        <a:srgbClr val="87C8F0"/>
      </a:accent4>
      <a:accent5>
        <a:srgbClr val="005578"/>
      </a:accent5>
      <a:accent6>
        <a:srgbClr val="FF9B32"/>
      </a:accent6>
      <a:hlink>
        <a:srgbClr val="009B91"/>
      </a:hlink>
      <a:folHlink>
        <a:srgbClr val="64C3C8"/>
      </a:folHlink>
    </a:clrScheme>
    <a:fontScheme name="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E3E3"/>
        </a:solidFill>
        <a:ln>
          <a:noFill/>
        </a:ln>
      </a:spPr>
      <a:bodyPr lIns="72000" tIns="72000" rIns="72000" bIns="72000" rtlCol="0" anchor="ctr"/>
      <a:lstStyle>
        <a:defPPr algn="ctr">
          <a:defRPr sz="1600" dirty="0" err="1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custClrLst>
    <a:custClr>
      <a:srgbClr val="F6F6F6"/>
    </a:custClr>
    <a:custClr>
      <a:srgbClr val="E3E3E3"/>
    </a:custClr>
    <a:custClr>
      <a:srgbClr val="A7A7A7"/>
    </a:custClr>
    <a:custClr>
      <a:srgbClr val="7B7B7B"/>
    </a:custClr>
    <a:custClr>
      <a:srgbClr val="494949"/>
    </a:custClr>
    <a:custClr>
      <a:srgbClr val="FFFFFF"/>
    </a:custClr>
    <a:custClr>
      <a:srgbClr val="E6003C"/>
    </a:custClr>
    <a:custClr>
      <a:srgbClr val="FF9B32"/>
    </a:custClr>
    <a:custClr>
      <a:srgbClr val="E6E100"/>
    </a:custClr>
  </a:custClrLst>
  <a:extLst>
    <a:ext uri="{05A4C25C-085E-4340-85A3-A5531E510DB2}">
      <thm15:themeFamily xmlns:thm15="http://schemas.microsoft.com/office/thememl/2012/main" name="master_buehler_1.potx" id="{0688875F-BDFD-459A-ABB2-8B9C1096BF4B}" vid="{EB3F4D36-CF51-4832-B4E6-5A42DC4F773D}"/>
    </a:ext>
  </a:extLst>
</a:theme>
</file>

<file path=ppt/theme/theme2.xml><?xml version="1.0" encoding="utf-8"?>
<a:theme xmlns:a="http://schemas.openxmlformats.org/drawingml/2006/main" name="Larissa">
  <a:themeElements>
    <a:clrScheme name="© Bühler">
      <a:dk1>
        <a:sysClr val="windowText" lastClr="000000"/>
      </a:dk1>
      <a:lt1>
        <a:sysClr val="window" lastClr="FFFFFF"/>
      </a:lt1>
      <a:dk2>
        <a:srgbClr val="00324B"/>
      </a:dk2>
      <a:lt2>
        <a:srgbClr val="009B91"/>
      </a:lt2>
      <a:accent1>
        <a:srgbClr val="009B91"/>
      </a:accent1>
      <a:accent2>
        <a:srgbClr val="64C3C8"/>
      </a:accent2>
      <a:accent3>
        <a:srgbClr val="AAD2B4"/>
      </a:accent3>
      <a:accent4>
        <a:srgbClr val="87C8F0"/>
      </a:accent4>
      <a:accent5>
        <a:srgbClr val="005578"/>
      </a:accent5>
      <a:accent6>
        <a:srgbClr val="FF9B32"/>
      </a:accent6>
      <a:hlink>
        <a:srgbClr val="009B91"/>
      </a:hlink>
      <a:folHlink>
        <a:srgbClr val="64C3C8"/>
      </a:folHlink>
    </a:clrScheme>
    <a:fontScheme name="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_Base" ma:contentTypeID="0x010100E1B4D8F5DE9419409FD49EBFB803B7C000F3B8984216DF6249926CF31B52ECFE68" ma:contentTypeVersion="40" ma:contentTypeDescription="Create a new B_Base" ma:contentTypeScope="" ma:versionID="1f60ffb5e82a8a42f83f498c12cf02fa">
  <xsd:schema xmlns:xsd="http://www.w3.org/2001/XMLSchema" xmlns:xs="http://www.w3.org/2001/XMLSchema" xmlns:p="http://schemas.microsoft.com/office/2006/metadata/properties" xmlns:ns1="http://schemas.microsoft.com/sharepoint/v3" xmlns:ns2="ab8c95a0-bf7f-4382-9fd0-7b03b392f111" xmlns:ns3="438c1c9f-cc77-4fb3-9c8e-acb07411be50" xmlns:ns5="0fd37ec8-62f1-4f3e-b591-3fac2164728d" targetNamespace="http://schemas.microsoft.com/office/2006/metadata/properties" ma:root="true" ma:fieldsID="bf4cdf485c818e0e0e006d605f1206fc" ns1:_="" ns2:_="" ns3:_="" ns5:_="">
    <xsd:import namespace="http://schemas.microsoft.com/sharepoint/v3"/>
    <xsd:import namespace="ab8c95a0-bf7f-4382-9fd0-7b03b392f111"/>
    <xsd:import namespace="438c1c9f-cc77-4fb3-9c8e-acb07411be50"/>
    <xsd:import namespace="0fd37ec8-62f1-4f3e-b591-3fac2164728d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B_Language" minOccurs="0"/>
                <xsd:element ref="ns3:B_Doc_Classification" minOccurs="0"/>
                <xsd:element ref="ns2:TaxKeywordTaxHTField" minOccurs="0"/>
                <xsd:element ref="ns2:k061faf1c7db4b90950b9cc6eda4cdd3" minOccurs="0"/>
                <xsd:element ref="ns2:f25f315c07f9439fa4dd99a56a3d9aa8" minOccurs="0"/>
                <xsd:element ref="ns2:nd0329a7d139476498b3fbab36f42831" minOccurs="0"/>
                <xsd:element ref="ns2:oc6a0dc9bbd44e3f88a27f1a5d274f02" minOccurs="0"/>
                <xsd:element ref="ns2:j52faedc5f3547a9912483a9c2c110ad" minOccurs="0"/>
                <xsd:element ref="ns2:SharedWithUsers" minOccurs="0"/>
                <xsd:element ref="ns2:SharedWithDetails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  <xsd:element ref="ns5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8c95a0-bf7f-4382-9fd0-7b03b392f111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b519013b-4115-4709-8900-d9abbd00b4cc}" ma:internalName="TaxCatchAll" ma:showField="CatchAllData" ma:web="ab8c95a0-bf7f-4382-9fd0-7b03b392f1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b519013b-4115-4709-8900-d9abbd00b4cc}" ma:internalName="TaxCatchAllLabel" ma:readOnly="true" ma:showField="CatchAllDataLabel" ma:web="ab8c95a0-bf7f-4382-9fd0-7b03b392f1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_Language" ma:index="15" nillable="true" ma:displayName="Lang" ma:default="EN" ma:internalName="B_Language">
      <xsd:simpleType>
        <xsd:restriction base="dms:Choice">
          <xsd:enumeration value="CS"/>
          <xsd:enumeration value="DA"/>
          <xsd:enumeration value="DE"/>
          <xsd:enumeration value="EN"/>
          <xsd:enumeration value="ES"/>
          <xsd:enumeration value="FI"/>
          <xsd:enumeration value="FR"/>
          <xsd:enumeration value="IT"/>
          <xsd:enumeration value="JA"/>
          <xsd:enumeration value="KO"/>
          <xsd:enumeration value="NL"/>
          <xsd:enumeration value="NO"/>
          <xsd:enumeration value="PL"/>
          <xsd:enumeration value="PT"/>
          <xsd:enumeration value="RU"/>
          <xsd:enumeration value="SV"/>
          <xsd:enumeration value="ZH"/>
        </xsd:restriction>
      </xsd:simpleType>
    </xsd:element>
    <xsd:element name="TaxKeywordTaxHTField" ma:index="17" nillable="true" ma:taxonomy="true" ma:internalName="TaxKeywordTaxHTField" ma:taxonomyFieldName="TaxKeyword" ma:displayName="Keyword" ma:fieldId="{23f27201-bee3-471e-b2e7-b64fd8b7ca38}" ma:taxonomyMulti="true" ma:sspId="2357a364-65da-470a-9b5b-23a52125fde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k061faf1c7db4b90950b9cc6eda4cdd3" ma:index="19" nillable="true" ma:taxonomy="true" ma:internalName="k061faf1c7db4b90950b9cc6eda4cdd3" ma:taxonomyFieldName="B_Business_Process" ma:displayName="Business Process" ma:default="" ma:fieldId="{4061faf1-c7db-4b90-950b-9cc6eda4cdd3}" ma:taxonomyMulti="true" ma:sspId="2357a364-65da-470a-9b5b-23a52125fdeb" ma:termSetId="c1459c76-ec0e-48fe-8f49-9ab9b5ff51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25f315c07f9439fa4dd99a56a3d9aa8" ma:index="20" nillable="true" ma:taxonomy="true" ma:internalName="f25f315c07f9439fa4dd99a56a3d9aa8" ma:taxonomyFieldName="B_Doc_Type" ma:displayName="Document Type" ma:fieldId="{f25f315c-07f9-439f-a4dd-99a56a3d9aa8}" ma:sspId="2357a364-65da-470a-9b5b-23a52125fdeb" ma:termSetId="fb4ffb98-f7eb-4162-bc57-924a8fc617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d0329a7d139476498b3fbab36f42831" ma:index="21" nillable="true" ma:taxonomy="true" ma:internalName="nd0329a7d139476498b3fbab36f42831" ma:taxonomyFieldName="B_SAS" ma:displayName="SAS" ma:default="" ma:fieldId="{7d0329a7-d139-4764-98b3-fbab36f42831}" ma:taxonomyMulti="true" ma:sspId="2357a364-65da-470a-9b5b-23a52125fdeb" ma:termSetId="dd90a035-0c44-4625-877b-ffb11c60cb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c6a0dc9bbd44e3f88a27f1a5d274f02" ma:index="22" nillable="true" ma:taxonomy="true" ma:internalName="oc6a0dc9bbd44e3f88a27f1a5d274f02" ma:taxonomyFieldName="B_Business" ma:displayName="Business" ma:default="" ma:fieldId="{8c6a0dc9-bbd4-4e3f-88a2-7f1a5d274f02}" ma:taxonomyMulti="true" ma:sspId="2357a364-65da-470a-9b5b-23a52125fdeb" ma:termSetId="37b8c747-4a3e-48a3-befe-dfbd37fbab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52faedc5f3547a9912483a9c2c110ad" ma:index="23" nillable="true" ma:taxonomy="true" ma:internalName="j52faedc5f3547a9912483a9c2c110ad" ma:taxonomyFieldName="B_Expertise" ma:displayName="Expertise" ma:default="" ma:fieldId="{352faedc-5f35-47a9-9124-83a9c2c110ad}" ma:taxonomyMulti="true" ma:sspId="2357a364-65da-470a-9b5b-23a52125fdeb" ma:termSetId="9c3c2670-9076-4781-acc9-e9504db2ec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8c1c9f-cc77-4fb3-9c8e-acb07411be50" elementFormDefault="qualified">
    <xsd:import namespace="http://schemas.microsoft.com/office/2006/documentManagement/types"/>
    <xsd:import namespace="http://schemas.microsoft.com/office/infopath/2007/PartnerControls"/>
    <xsd:element name="B_Doc_Classification" ma:index="16" nillable="true" ma:displayName="Doc Classification" ma:default="Commercial" ma:internalName="B_Doc_Classification">
      <xsd:simpleType>
        <xsd:restriction base="dms:Choice">
          <xsd:enumeration value="Commercial"/>
          <xsd:enumeration value="Confidential"/>
          <xsd:enumeration value="For internal use only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37ec8-62f1-4f3e-b591-3fac216472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_Language xmlns="ab8c95a0-bf7f-4382-9fd0-7b03b392f111">EN</B_Language>
    <B_Doc_Classification xmlns="438c1c9f-cc77-4fb3-9c8e-acb07411be50">Commercial</B_Doc_Classification>
    <TaxKeywordTaxHTField xmlns="ab8c95a0-bf7f-4382-9fd0-7b03b392f111">
      <Terms xmlns="http://schemas.microsoft.com/office/infopath/2007/PartnerControls"/>
    </TaxKeywordTaxHTField>
    <_ip_UnifiedCompliancePolicyUIAction xmlns="http://schemas.microsoft.com/sharepoint/v3" xsi:nil="true"/>
    <k061faf1c7db4b90950b9cc6eda4cdd3 xmlns="ab8c95a0-bf7f-4382-9fd0-7b03b392f111">
      <Terms xmlns="http://schemas.microsoft.com/office/infopath/2007/PartnerControls"/>
    </k061faf1c7db4b90950b9cc6eda4cdd3>
    <f25f315c07f9439fa4dd99a56a3d9aa8 xmlns="ab8c95a0-bf7f-4382-9fd0-7b03b392f111">
      <Terms xmlns="http://schemas.microsoft.com/office/infopath/2007/PartnerControls"/>
    </f25f315c07f9439fa4dd99a56a3d9aa8>
    <oc6a0dc9bbd44e3f88a27f1a5d274f02 xmlns="ab8c95a0-bf7f-4382-9fd0-7b03b392f111">
      <Terms xmlns="http://schemas.microsoft.com/office/infopath/2007/PartnerControls"/>
    </oc6a0dc9bbd44e3f88a27f1a5d274f02>
    <nd0329a7d139476498b3fbab36f42831 xmlns="ab8c95a0-bf7f-4382-9fd0-7b03b392f111">
      <Terms xmlns="http://schemas.microsoft.com/office/infopath/2007/PartnerControls"/>
    </nd0329a7d139476498b3fbab36f42831>
    <j52faedc5f3547a9912483a9c2c110ad xmlns="ab8c95a0-bf7f-4382-9fd0-7b03b392f111">
      <Terms xmlns="http://schemas.microsoft.com/office/infopath/2007/PartnerControls"/>
    </j52faedc5f3547a9912483a9c2c110ad>
    <TaxCatchAll xmlns="ab8c95a0-bf7f-4382-9fd0-7b03b392f111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20EC5C7-859F-4509-9536-E351F5E03EB3}"/>
</file>

<file path=customXml/itemProps2.xml><?xml version="1.0" encoding="utf-8"?>
<ds:datastoreItem xmlns:ds="http://schemas.openxmlformats.org/officeDocument/2006/customXml" ds:itemID="{49BCE1C5-2A74-4564-90CC-B22808E30E97}"/>
</file>

<file path=customXml/itemProps3.xml><?xml version="1.0" encoding="utf-8"?>
<ds:datastoreItem xmlns:ds="http://schemas.openxmlformats.org/officeDocument/2006/customXml" ds:itemID="{89B3BB85-B3D5-46A1-B397-E67F90EBC2BF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1244</Words>
  <Application>Microsoft Office PowerPoint</Application>
  <PresentationFormat>Custom</PresentationFormat>
  <Paragraphs>328</Paragraphs>
  <Slides>34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UniversalMath1 BT</vt:lpstr>
      <vt:lpstr>Wingdings</vt:lpstr>
      <vt:lpstr>Blank</vt:lpstr>
      <vt:lpstr>think-cell Slide</vt:lpstr>
      <vt:lpstr>Pet foods.  Basic introduction.</vt:lpstr>
      <vt:lpstr>Petfoods – Understanding.</vt:lpstr>
      <vt:lpstr>Pet foods vs. Packed RTE Foods.</vt:lpstr>
      <vt:lpstr>Cats and dogs, dentition.</vt:lpstr>
      <vt:lpstr>Nutritional requirements – Dogs.</vt:lpstr>
      <vt:lpstr>Petfoods – Dog food , nutritional declaration.</vt:lpstr>
      <vt:lpstr>Nutritional requirements – Cats.</vt:lpstr>
      <vt:lpstr>Petfoods – Cat foods, nutritional declaration.</vt:lpstr>
      <vt:lpstr>Nutritional declaration in comparison.</vt:lpstr>
      <vt:lpstr>Petfood typical ingredients.</vt:lpstr>
      <vt:lpstr>Powder to kibble – dissolution of ingredients.</vt:lpstr>
      <vt:lpstr>Overview Modules. </vt:lpstr>
      <vt:lpstr>Preconditioning. </vt:lpstr>
      <vt:lpstr>Cutter.</vt:lpstr>
      <vt:lpstr>Cutter.</vt:lpstr>
      <vt:lpstr>Nutrition Product Portfolio – Extruder in the focus.  Bühler’s Twin Screw Extruders.</vt:lpstr>
      <vt:lpstr>Nutrition Product Portfolio – Extruder in the focus! Bühler’s Twin Screw Extruders. Alternativlayout </vt:lpstr>
      <vt:lpstr>Twin Screw Extruder Portfolio.  Status Quo.</vt:lpstr>
      <vt:lpstr>PowerPoint Presentation</vt:lpstr>
      <vt:lpstr>Multiple colored kibbles.</vt:lpstr>
      <vt:lpstr>Equipment for co-extruded petfoods (filled pillows).</vt:lpstr>
      <vt:lpstr>Equipment for semi-moist meat stripes.</vt:lpstr>
      <vt:lpstr>Premium pet foods – process steps.</vt:lpstr>
      <vt:lpstr>Premium pet foods – manufacturing process.</vt:lpstr>
      <vt:lpstr>PowerPoint Presentation</vt:lpstr>
      <vt:lpstr>Meat Preparation – State of the art in meat industry. </vt:lpstr>
      <vt:lpstr>Example – container dumping hoist.</vt:lpstr>
      <vt:lpstr>Meat feeding system.</vt:lpstr>
      <vt:lpstr>Meat dosing system – example two step dosing.</vt:lpstr>
      <vt:lpstr>PowerPoint Presentation</vt:lpstr>
      <vt:lpstr>Slurry recycling system.</vt:lpstr>
      <vt:lpstr>Slurry system.</vt:lpstr>
      <vt:lpstr>Slurry system – options.</vt:lpstr>
      <vt:lpstr>Engineering Customer Success.</vt:lpstr>
    </vt:vector>
  </TitlesOfParts>
  <Company>Buhler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Petfoods – basic intoduction</dc:title>
  <dc:creator>Stoffner Daniel, PE61, BUZ</dc:creator>
  <cp:lastModifiedBy>Elena Meier ¦ EMotions MS</cp:lastModifiedBy>
  <cp:revision>46</cp:revision>
  <cp:lastPrinted>2016-06-16T10:44:31Z</cp:lastPrinted>
  <dcterms:created xsi:type="dcterms:W3CDTF">2017-03-23T06:54:08Z</dcterms:created>
  <dcterms:modified xsi:type="dcterms:W3CDTF">2018-03-18T22:03:09Z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w_title">
    <vt:lpwstr/>
  </property>
  <property fmtid="{D5CDD505-2E9C-101B-9397-08002B2CF9AE}" pid="3" name="tw_theme">
    <vt:lpwstr/>
  </property>
  <property fmtid="{D5CDD505-2E9C-101B-9397-08002B2CF9AE}" pid="4" name="tw_company">
    <vt:lpwstr/>
  </property>
  <property fmtid="{D5CDD505-2E9C-101B-9397-08002B2CF9AE}" pid="5" name="tw_unit">
    <vt:lpwstr/>
  </property>
  <property fmtid="{D5CDD505-2E9C-101B-9397-08002B2CF9AE}" pid="6" name="tw_speaker">
    <vt:lpwstr/>
  </property>
  <property fmtid="{D5CDD505-2E9C-101B-9397-08002B2CF9AE}" pid="7" name="tw_function">
    <vt:lpwstr/>
  </property>
  <property fmtid="{D5CDD505-2E9C-101B-9397-08002B2CF9AE}" pid="8" name="tw_location">
    <vt:lpwstr/>
  </property>
  <property fmtid="{D5CDD505-2E9C-101B-9397-08002B2CF9AE}" pid="9" name="tw_date">
    <vt:lpwstr/>
  </property>
  <property fmtid="{D5CDD505-2E9C-101B-9397-08002B2CF9AE}" pid="10" name="tw_Confidential">
    <vt:lpwstr>-1</vt:lpwstr>
  </property>
  <property fmtid="{D5CDD505-2E9C-101B-9397-08002B2CF9AE}" pid="11" name="ContentTypeId">
    <vt:lpwstr>0x010100E1B4D8F5DE9419409FD49EBFB803B7C000F3B8984216DF6249926CF31B52ECFE68</vt:lpwstr>
  </property>
  <property fmtid="{D5CDD505-2E9C-101B-9397-08002B2CF9AE}" pid="12" name="TaxKeyword">
    <vt:lpwstr/>
  </property>
</Properties>
</file>