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tags/tag3.xml" ContentType="application/vnd.openxmlformats-officedocument.presentationml.tags+xml"/>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embeddings/oleObject3.bin" ContentType="application/vnd.openxmlformats-officedocument.oleObject"/>
  <Override PartName="/ppt/tags/tag10.xml" ContentType="application/vnd.openxmlformats-officedocument.presentationml.tags+xml"/>
  <Override PartName="/ppt/tags/tag11.xml" ContentType="application/vnd.openxmlformats-officedocument.presentationml.tags+xml"/>
  <Override PartName="/ppt/notesSlides/notesSlide15.xml" ContentType="application/vnd.openxmlformats-officedocument.presentationml.notesSlide+xml"/>
  <Override PartName="/ppt/embeddings/oleObject4.bin" ContentType="application/vnd.openxmlformats-officedocument.oleObject"/>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459" r:id="rId5"/>
    <p:sldId id="507" r:id="rId6"/>
    <p:sldId id="490" r:id="rId7"/>
    <p:sldId id="505" r:id="rId8"/>
    <p:sldId id="494" r:id="rId9"/>
    <p:sldId id="467" r:id="rId10"/>
    <p:sldId id="472" r:id="rId11"/>
    <p:sldId id="468" r:id="rId12"/>
    <p:sldId id="515" r:id="rId13"/>
    <p:sldId id="469" r:id="rId14"/>
    <p:sldId id="481" r:id="rId15"/>
    <p:sldId id="479" r:id="rId16"/>
    <p:sldId id="471" r:id="rId17"/>
    <p:sldId id="473" r:id="rId18"/>
    <p:sldId id="513" r:id="rId19"/>
    <p:sldId id="517" r:id="rId20"/>
    <p:sldId id="516" r:id="rId21"/>
    <p:sldId id="487" r:id="rId22"/>
    <p:sldId id="485" r:id="rId23"/>
    <p:sldId id="491" r:id="rId24"/>
    <p:sldId id="519" r:id="rId25"/>
    <p:sldId id="520" r:id="rId26"/>
    <p:sldId id="530" r:id="rId27"/>
    <p:sldId id="508" r:id="rId28"/>
    <p:sldId id="528" r:id="rId29"/>
    <p:sldId id="509" r:id="rId30"/>
    <p:sldId id="510" r:id="rId31"/>
    <p:sldId id="511" r:id="rId32"/>
    <p:sldId id="497" r:id="rId33"/>
    <p:sldId id="500" r:id="rId34"/>
    <p:sldId id="529" r:id="rId35"/>
    <p:sldId id="493" r:id="rId36"/>
    <p:sldId id="446" r:id="rId37"/>
    <p:sldId id="518" r:id="rId38"/>
    <p:sldId id="521" r:id="rId39"/>
    <p:sldId id="522" r:id="rId40"/>
    <p:sldId id="501" r:id="rId41"/>
    <p:sldId id="523" r:id="rId42"/>
    <p:sldId id="502" r:id="rId43"/>
    <p:sldId id="524" r:id="rId44"/>
    <p:sldId id="525" r:id="rId45"/>
    <p:sldId id="526" r:id="rId46"/>
    <p:sldId id="458" r:id="rId47"/>
    <p:sldId id="527" r:id="rId48"/>
  </p:sldIdLst>
  <p:sldSz cx="12195175" cy="6858000"/>
  <p:notesSz cx="6797675" cy="9928225"/>
  <p:custDataLst>
    <p:tags r:id="rId5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84">
          <p15:clr>
            <a:srgbClr val="A4A3A4"/>
          </p15:clr>
        </p15:guide>
        <p15:guide id="2" orient="horz" pos="2448" userDrawn="1">
          <p15:clr>
            <a:srgbClr val="A4A3A4"/>
          </p15:clr>
        </p15:guide>
        <p15:guide id="3" orient="horz" pos="1056" userDrawn="1">
          <p15:clr>
            <a:srgbClr val="A4A3A4"/>
          </p15:clr>
        </p15:guide>
        <p15:guide id="4" pos="274">
          <p15:clr>
            <a:srgbClr val="A4A3A4"/>
          </p15:clr>
        </p15:guide>
        <p15:guide id="5" pos="7306">
          <p15:clr>
            <a:srgbClr val="A4A3A4"/>
          </p15:clr>
        </p15:guide>
        <p15:guide id="6" pos="3676">
          <p15:clr>
            <a:srgbClr val="A4A3A4"/>
          </p15:clr>
        </p15:guide>
        <p15:guide id="7" pos="3889" userDrawn="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s Edyta, VNMS14, BUZ" initials="MEV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3E3E3"/>
    <a:srgbClr val="A7A7A7"/>
    <a:srgbClr val="7B7B7B"/>
    <a:srgbClr val="494949"/>
    <a:srgbClr val="FFFFFF"/>
    <a:srgbClr val="E6003C"/>
    <a:srgbClr val="FF9B32"/>
    <a:srgbClr val="E6E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10" autoAdjust="0"/>
    <p:restoredTop sz="96433" autoAdjust="0"/>
  </p:normalViewPr>
  <p:slideViewPr>
    <p:cSldViewPr showGuides="1">
      <p:cViewPr>
        <p:scale>
          <a:sx n="112" d="100"/>
          <a:sy n="112" d="100"/>
        </p:scale>
        <p:origin x="-1632" y="-1400"/>
      </p:cViewPr>
      <p:guideLst>
        <p:guide orient="horz" pos="3884"/>
        <p:guide orient="horz" pos="2448"/>
        <p:guide orient="horz" pos="1056"/>
        <p:guide pos="274"/>
        <p:guide pos="7306"/>
        <p:guide pos="3676"/>
        <p:guide pos="388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834"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16T10:56:57.937" idx="1">
    <p:pos x="-155" y="-85"/>
    <p:text>change to simple nutrition process flow</p:text>
    <p:extLst mod="1">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24D03-9FB4-4A77-946A-73EBF8F5874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CH"/>
        </a:p>
      </dgm:t>
    </dgm:pt>
    <dgm:pt modelId="{3E07137B-B152-4FAB-B4F4-07E6577824BA}">
      <dgm:prSet phldrT="[Text]"/>
      <dgm:spPr>
        <a:solidFill>
          <a:srgbClr val="FF9B32"/>
        </a:solidFill>
      </dgm:spPr>
      <dgm:t>
        <a:bodyPr/>
        <a:lstStyle/>
        <a:p>
          <a:r>
            <a:rPr lang="de-CH" dirty="0"/>
            <a:t>Audit log</a:t>
          </a:r>
        </a:p>
      </dgm:t>
    </dgm:pt>
    <dgm:pt modelId="{E7EBEC47-F738-49F8-8340-098B2C2D8850}" type="parTrans" cxnId="{C1A4B25A-BBD4-4E5C-AA99-484E6E358314}">
      <dgm:prSet/>
      <dgm:spPr/>
      <dgm:t>
        <a:bodyPr/>
        <a:lstStyle/>
        <a:p>
          <a:endParaRPr lang="de-CH"/>
        </a:p>
      </dgm:t>
    </dgm:pt>
    <dgm:pt modelId="{00A2AF8B-00B4-4EDD-BF02-2FDC901C818C}" type="sibTrans" cxnId="{C1A4B25A-BBD4-4E5C-AA99-484E6E358314}">
      <dgm:prSet/>
      <dgm:spPr/>
      <dgm:t>
        <a:bodyPr/>
        <a:lstStyle/>
        <a:p>
          <a:endParaRPr lang="de-CH"/>
        </a:p>
      </dgm:t>
    </dgm:pt>
    <dgm:pt modelId="{04523EA3-D908-436C-9984-7789D8F2A1D2}">
      <dgm:prSet phldrT="[Text]"/>
      <dgm:spPr>
        <a:solidFill>
          <a:srgbClr val="00324B"/>
        </a:solidFill>
      </dgm:spPr>
      <dgm:t>
        <a:bodyPr/>
        <a:lstStyle/>
        <a:p>
          <a:r>
            <a:rPr lang="de-CH" dirty="0" err="1"/>
            <a:t>What</a:t>
          </a:r>
          <a:endParaRPr lang="de-CH" dirty="0"/>
        </a:p>
      </dgm:t>
    </dgm:pt>
    <dgm:pt modelId="{BA859537-A375-4FCD-890C-9AA8AB1A729A}" type="parTrans" cxnId="{C428A23B-7ACF-4453-B2C1-FD31758A1C9F}">
      <dgm:prSet/>
      <dgm:spPr/>
      <dgm:t>
        <a:bodyPr/>
        <a:lstStyle/>
        <a:p>
          <a:endParaRPr lang="de-CH"/>
        </a:p>
      </dgm:t>
    </dgm:pt>
    <dgm:pt modelId="{F1E5CD6A-8846-4797-A3B1-590C0FFDFCBE}" type="sibTrans" cxnId="{C428A23B-7ACF-4453-B2C1-FD31758A1C9F}">
      <dgm:prSet/>
      <dgm:spPr>
        <a:solidFill>
          <a:srgbClr val="AAD2B4"/>
        </a:solidFill>
      </dgm:spPr>
      <dgm:t>
        <a:bodyPr/>
        <a:lstStyle/>
        <a:p>
          <a:endParaRPr lang="de-CH"/>
        </a:p>
      </dgm:t>
    </dgm:pt>
    <dgm:pt modelId="{60C91597-6434-4AF1-8B69-EC60F758207A}">
      <dgm:prSet phldrT="[Text]"/>
      <dgm:spPr>
        <a:solidFill>
          <a:srgbClr val="00324B"/>
        </a:solidFill>
      </dgm:spPr>
      <dgm:t>
        <a:bodyPr/>
        <a:lstStyle/>
        <a:p>
          <a:r>
            <a:rPr lang="de-CH" dirty="0"/>
            <a:t>Who</a:t>
          </a:r>
        </a:p>
      </dgm:t>
    </dgm:pt>
    <dgm:pt modelId="{EACDFE81-E7AA-49E5-8138-B3C066A5D592}" type="parTrans" cxnId="{219C2DD6-6F68-4A57-A9D9-0844BB0C887C}">
      <dgm:prSet/>
      <dgm:spPr/>
      <dgm:t>
        <a:bodyPr/>
        <a:lstStyle/>
        <a:p>
          <a:endParaRPr lang="de-CH"/>
        </a:p>
      </dgm:t>
    </dgm:pt>
    <dgm:pt modelId="{53E028B2-0A73-446D-9EDE-F56D2C95E413}" type="sibTrans" cxnId="{219C2DD6-6F68-4A57-A9D9-0844BB0C887C}">
      <dgm:prSet/>
      <dgm:spPr>
        <a:solidFill>
          <a:srgbClr val="AAD2B4"/>
        </a:solidFill>
      </dgm:spPr>
      <dgm:t>
        <a:bodyPr/>
        <a:lstStyle/>
        <a:p>
          <a:endParaRPr lang="de-CH"/>
        </a:p>
      </dgm:t>
    </dgm:pt>
    <dgm:pt modelId="{C7DBEECC-E565-4DB1-BEDB-DBE1A9CD073A}">
      <dgm:prSet phldrT="[Text]"/>
      <dgm:spPr>
        <a:solidFill>
          <a:srgbClr val="00324B"/>
        </a:solidFill>
      </dgm:spPr>
      <dgm:t>
        <a:bodyPr/>
        <a:lstStyle/>
        <a:p>
          <a:r>
            <a:rPr lang="de-CH" dirty="0" err="1"/>
            <a:t>When</a:t>
          </a:r>
          <a:endParaRPr lang="de-CH" dirty="0"/>
        </a:p>
      </dgm:t>
    </dgm:pt>
    <dgm:pt modelId="{297293F7-F5BE-4D7A-AD66-4FF789D82127}" type="parTrans" cxnId="{18B2351B-BA9C-48AA-A784-F538064BCC88}">
      <dgm:prSet/>
      <dgm:spPr/>
      <dgm:t>
        <a:bodyPr/>
        <a:lstStyle/>
        <a:p>
          <a:endParaRPr lang="de-CH"/>
        </a:p>
      </dgm:t>
    </dgm:pt>
    <dgm:pt modelId="{333626B1-368B-46D5-8728-7AA5972C267A}" type="sibTrans" cxnId="{18B2351B-BA9C-48AA-A784-F538064BCC88}">
      <dgm:prSet/>
      <dgm:spPr>
        <a:solidFill>
          <a:srgbClr val="AAD2B4"/>
        </a:solidFill>
      </dgm:spPr>
      <dgm:t>
        <a:bodyPr/>
        <a:lstStyle/>
        <a:p>
          <a:endParaRPr lang="de-CH"/>
        </a:p>
      </dgm:t>
    </dgm:pt>
    <dgm:pt modelId="{FBF158BA-7B2C-40FF-88EC-F7082E25E475}">
      <dgm:prSet phldrT="[Text]"/>
      <dgm:spPr>
        <a:solidFill>
          <a:srgbClr val="00324B"/>
        </a:solidFill>
      </dgm:spPr>
      <dgm:t>
        <a:bodyPr/>
        <a:lstStyle/>
        <a:p>
          <a:r>
            <a:rPr lang="de-CH" dirty="0" err="1"/>
            <a:t>Why</a:t>
          </a:r>
          <a:endParaRPr lang="de-CH" dirty="0"/>
        </a:p>
      </dgm:t>
    </dgm:pt>
    <dgm:pt modelId="{F48FEDB8-A17F-4081-B9A9-F304248955F5}" type="parTrans" cxnId="{FC431E16-14B3-447C-91D2-456B76B0F0AE}">
      <dgm:prSet/>
      <dgm:spPr/>
      <dgm:t>
        <a:bodyPr/>
        <a:lstStyle/>
        <a:p>
          <a:endParaRPr lang="de-CH"/>
        </a:p>
      </dgm:t>
    </dgm:pt>
    <dgm:pt modelId="{4CF73F8A-9940-4A57-A5CE-83444EBB623D}" type="sibTrans" cxnId="{FC431E16-14B3-447C-91D2-456B76B0F0AE}">
      <dgm:prSet/>
      <dgm:spPr>
        <a:solidFill>
          <a:srgbClr val="AAD2B4"/>
        </a:solidFill>
      </dgm:spPr>
      <dgm:t>
        <a:bodyPr/>
        <a:lstStyle/>
        <a:p>
          <a:endParaRPr lang="de-CH"/>
        </a:p>
      </dgm:t>
    </dgm:pt>
    <dgm:pt modelId="{312D6E7C-00A9-4527-A0AD-A0CDB2088A35}">
      <dgm:prSet phldrT="[Text]"/>
      <dgm:spPr>
        <a:solidFill>
          <a:srgbClr val="00324B"/>
        </a:solidFill>
      </dgm:spPr>
      <dgm:t>
        <a:bodyPr/>
        <a:lstStyle/>
        <a:p>
          <a:r>
            <a:rPr lang="de-CH" dirty="0" err="1"/>
            <a:t>Previous</a:t>
          </a:r>
          <a:r>
            <a:rPr lang="de-CH" dirty="0"/>
            <a:t> </a:t>
          </a:r>
          <a:r>
            <a:rPr lang="de-CH" dirty="0" err="1"/>
            <a:t>value</a:t>
          </a:r>
          <a:endParaRPr lang="de-CH" dirty="0"/>
        </a:p>
      </dgm:t>
    </dgm:pt>
    <dgm:pt modelId="{6E392A07-737C-448D-86C8-75228E609FBC}" type="parTrans" cxnId="{60779549-6F97-4351-A094-CC61B6E633AD}">
      <dgm:prSet/>
      <dgm:spPr/>
      <dgm:t>
        <a:bodyPr/>
        <a:lstStyle/>
        <a:p>
          <a:endParaRPr lang="de-CH"/>
        </a:p>
      </dgm:t>
    </dgm:pt>
    <dgm:pt modelId="{CA2672E7-E9F5-4E36-9780-386146E448CC}" type="sibTrans" cxnId="{60779549-6F97-4351-A094-CC61B6E633AD}">
      <dgm:prSet/>
      <dgm:spPr>
        <a:solidFill>
          <a:srgbClr val="AAD2B4"/>
        </a:solidFill>
      </dgm:spPr>
      <dgm:t>
        <a:bodyPr/>
        <a:lstStyle/>
        <a:p>
          <a:endParaRPr lang="de-CH"/>
        </a:p>
      </dgm:t>
    </dgm:pt>
    <dgm:pt modelId="{CC48EAD4-CEE4-409D-ADE6-B29A658E59BF}" type="pres">
      <dgm:prSet presAssocID="{AD224D03-9FB4-4A77-946A-73EBF8F58749}" presName="Name0" presStyleCnt="0">
        <dgm:presLayoutVars>
          <dgm:chMax val="1"/>
          <dgm:dir/>
          <dgm:animLvl val="ctr"/>
          <dgm:resizeHandles val="exact"/>
        </dgm:presLayoutVars>
      </dgm:prSet>
      <dgm:spPr/>
      <dgm:t>
        <a:bodyPr/>
        <a:lstStyle/>
        <a:p>
          <a:endParaRPr lang="en-US"/>
        </a:p>
      </dgm:t>
    </dgm:pt>
    <dgm:pt modelId="{1B26F875-FD7A-4077-8421-FB67D2590883}" type="pres">
      <dgm:prSet presAssocID="{3E07137B-B152-4FAB-B4F4-07E6577824BA}" presName="centerShape" presStyleLbl="node0" presStyleIdx="0" presStyleCnt="1"/>
      <dgm:spPr/>
      <dgm:t>
        <a:bodyPr/>
        <a:lstStyle/>
        <a:p>
          <a:endParaRPr lang="en-US"/>
        </a:p>
      </dgm:t>
    </dgm:pt>
    <dgm:pt modelId="{DF0A2825-849B-47D7-8475-D6E1A5C8A495}" type="pres">
      <dgm:prSet presAssocID="{04523EA3-D908-436C-9984-7789D8F2A1D2}" presName="node" presStyleLbl="node1" presStyleIdx="0" presStyleCnt="5">
        <dgm:presLayoutVars>
          <dgm:bulletEnabled val="1"/>
        </dgm:presLayoutVars>
      </dgm:prSet>
      <dgm:spPr/>
      <dgm:t>
        <a:bodyPr/>
        <a:lstStyle/>
        <a:p>
          <a:endParaRPr lang="en-US"/>
        </a:p>
      </dgm:t>
    </dgm:pt>
    <dgm:pt modelId="{7202E631-0DC1-412A-B9AF-13AEA689DB57}" type="pres">
      <dgm:prSet presAssocID="{04523EA3-D908-436C-9984-7789D8F2A1D2}" presName="dummy" presStyleCnt="0"/>
      <dgm:spPr/>
    </dgm:pt>
    <dgm:pt modelId="{6C5D9579-CBAD-4EEE-8C46-4F7861F0A9E4}" type="pres">
      <dgm:prSet presAssocID="{F1E5CD6A-8846-4797-A3B1-590C0FFDFCBE}" presName="sibTrans" presStyleLbl="sibTrans2D1" presStyleIdx="0" presStyleCnt="5"/>
      <dgm:spPr/>
      <dgm:t>
        <a:bodyPr/>
        <a:lstStyle/>
        <a:p>
          <a:endParaRPr lang="en-US"/>
        </a:p>
      </dgm:t>
    </dgm:pt>
    <dgm:pt modelId="{0FDCAF89-8CA5-4106-A7ED-DA623F127604}" type="pres">
      <dgm:prSet presAssocID="{60C91597-6434-4AF1-8B69-EC60F758207A}" presName="node" presStyleLbl="node1" presStyleIdx="1" presStyleCnt="5">
        <dgm:presLayoutVars>
          <dgm:bulletEnabled val="1"/>
        </dgm:presLayoutVars>
      </dgm:prSet>
      <dgm:spPr/>
      <dgm:t>
        <a:bodyPr/>
        <a:lstStyle/>
        <a:p>
          <a:endParaRPr lang="en-US"/>
        </a:p>
      </dgm:t>
    </dgm:pt>
    <dgm:pt modelId="{BA2046CE-14FE-406C-86AA-BCD9F0248802}" type="pres">
      <dgm:prSet presAssocID="{60C91597-6434-4AF1-8B69-EC60F758207A}" presName="dummy" presStyleCnt="0"/>
      <dgm:spPr/>
    </dgm:pt>
    <dgm:pt modelId="{B760CE33-E814-405A-9A58-E8391BA31D1F}" type="pres">
      <dgm:prSet presAssocID="{53E028B2-0A73-446D-9EDE-F56D2C95E413}" presName="sibTrans" presStyleLbl="sibTrans2D1" presStyleIdx="1" presStyleCnt="5"/>
      <dgm:spPr/>
      <dgm:t>
        <a:bodyPr/>
        <a:lstStyle/>
        <a:p>
          <a:endParaRPr lang="en-US"/>
        </a:p>
      </dgm:t>
    </dgm:pt>
    <dgm:pt modelId="{CB101103-2DA2-4E3C-9BC0-B4819E3C3047}" type="pres">
      <dgm:prSet presAssocID="{C7DBEECC-E565-4DB1-BEDB-DBE1A9CD073A}" presName="node" presStyleLbl="node1" presStyleIdx="2" presStyleCnt="5">
        <dgm:presLayoutVars>
          <dgm:bulletEnabled val="1"/>
        </dgm:presLayoutVars>
      </dgm:prSet>
      <dgm:spPr/>
      <dgm:t>
        <a:bodyPr/>
        <a:lstStyle/>
        <a:p>
          <a:endParaRPr lang="en-US"/>
        </a:p>
      </dgm:t>
    </dgm:pt>
    <dgm:pt modelId="{1D333A8E-4BB9-4882-8D94-D4BF9C853FCE}" type="pres">
      <dgm:prSet presAssocID="{C7DBEECC-E565-4DB1-BEDB-DBE1A9CD073A}" presName="dummy" presStyleCnt="0"/>
      <dgm:spPr/>
    </dgm:pt>
    <dgm:pt modelId="{4F9F4E53-6F37-4768-B35D-E12763450228}" type="pres">
      <dgm:prSet presAssocID="{333626B1-368B-46D5-8728-7AA5972C267A}" presName="sibTrans" presStyleLbl="sibTrans2D1" presStyleIdx="2" presStyleCnt="5"/>
      <dgm:spPr/>
      <dgm:t>
        <a:bodyPr/>
        <a:lstStyle/>
        <a:p>
          <a:endParaRPr lang="en-US"/>
        </a:p>
      </dgm:t>
    </dgm:pt>
    <dgm:pt modelId="{251FE7E5-9D77-472C-BFEE-9571EBE3B60A}" type="pres">
      <dgm:prSet presAssocID="{FBF158BA-7B2C-40FF-88EC-F7082E25E475}" presName="node" presStyleLbl="node1" presStyleIdx="3" presStyleCnt="5" custRadScaleRad="99868" custRadScaleInc="-437">
        <dgm:presLayoutVars>
          <dgm:bulletEnabled val="1"/>
        </dgm:presLayoutVars>
      </dgm:prSet>
      <dgm:spPr/>
      <dgm:t>
        <a:bodyPr/>
        <a:lstStyle/>
        <a:p>
          <a:endParaRPr lang="en-US"/>
        </a:p>
      </dgm:t>
    </dgm:pt>
    <dgm:pt modelId="{BB4A08E4-0068-4A9F-B015-EEAE23BA8DAD}" type="pres">
      <dgm:prSet presAssocID="{FBF158BA-7B2C-40FF-88EC-F7082E25E475}" presName="dummy" presStyleCnt="0"/>
      <dgm:spPr/>
    </dgm:pt>
    <dgm:pt modelId="{EC0D7DB8-904A-4983-BA44-EDE16918EB92}" type="pres">
      <dgm:prSet presAssocID="{4CF73F8A-9940-4A57-A5CE-83444EBB623D}" presName="sibTrans" presStyleLbl="sibTrans2D1" presStyleIdx="3" presStyleCnt="5"/>
      <dgm:spPr/>
      <dgm:t>
        <a:bodyPr/>
        <a:lstStyle/>
        <a:p>
          <a:endParaRPr lang="en-US"/>
        </a:p>
      </dgm:t>
    </dgm:pt>
    <dgm:pt modelId="{56FA2806-A799-4D34-B792-D60284AC534A}" type="pres">
      <dgm:prSet presAssocID="{312D6E7C-00A9-4527-A0AD-A0CDB2088A35}" presName="node" presStyleLbl="node1" presStyleIdx="4" presStyleCnt="5">
        <dgm:presLayoutVars>
          <dgm:bulletEnabled val="1"/>
        </dgm:presLayoutVars>
      </dgm:prSet>
      <dgm:spPr/>
      <dgm:t>
        <a:bodyPr/>
        <a:lstStyle/>
        <a:p>
          <a:endParaRPr lang="en-US"/>
        </a:p>
      </dgm:t>
    </dgm:pt>
    <dgm:pt modelId="{B9CF9973-7114-42D0-8D6B-4377840EC10C}" type="pres">
      <dgm:prSet presAssocID="{312D6E7C-00A9-4527-A0AD-A0CDB2088A35}" presName="dummy" presStyleCnt="0"/>
      <dgm:spPr/>
    </dgm:pt>
    <dgm:pt modelId="{C1970AA6-7623-4BB0-9DC8-5F0086841EDC}" type="pres">
      <dgm:prSet presAssocID="{CA2672E7-E9F5-4E36-9780-386146E448CC}" presName="sibTrans" presStyleLbl="sibTrans2D1" presStyleIdx="4" presStyleCnt="5"/>
      <dgm:spPr/>
      <dgm:t>
        <a:bodyPr/>
        <a:lstStyle/>
        <a:p>
          <a:endParaRPr lang="en-US"/>
        </a:p>
      </dgm:t>
    </dgm:pt>
  </dgm:ptLst>
  <dgm:cxnLst>
    <dgm:cxn modelId="{C316C236-CDD1-4683-9E4B-211D80B9161D}" type="presOf" srcId="{312D6E7C-00A9-4527-A0AD-A0CDB2088A35}" destId="{56FA2806-A799-4D34-B792-D60284AC534A}" srcOrd="0" destOrd="0" presId="urn:microsoft.com/office/officeart/2005/8/layout/radial6"/>
    <dgm:cxn modelId="{12993EAE-8EE0-4BE7-896C-82A569B8B45E}" type="presOf" srcId="{4CF73F8A-9940-4A57-A5CE-83444EBB623D}" destId="{EC0D7DB8-904A-4983-BA44-EDE16918EB92}" srcOrd="0" destOrd="0" presId="urn:microsoft.com/office/officeart/2005/8/layout/radial6"/>
    <dgm:cxn modelId="{C428A23B-7ACF-4453-B2C1-FD31758A1C9F}" srcId="{3E07137B-B152-4FAB-B4F4-07E6577824BA}" destId="{04523EA3-D908-436C-9984-7789D8F2A1D2}" srcOrd="0" destOrd="0" parTransId="{BA859537-A375-4FCD-890C-9AA8AB1A729A}" sibTransId="{F1E5CD6A-8846-4797-A3B1-590C0FFDFCBE}"/>
    <dgm:cxn modelId="{C1A4B25A-BBD4-4E5C-AA99-484E6E358314}" srcId="{AD224D03-9FB4-4A77-946A-73EBF8F58749}" destId="{3E07137B-B152-4FAB-B4F4-07E6577824BA}" srcOrd="0" destOrd="0" parTransId="{E7EBEC47-F738-49F8-8340-098B2C2D8850}" sibTransId="{00A2AF8B-00B4-4EDD-BF02-2FDC901C818C}"/>
    <dgm:cxn modelId="{387D231A-57F7-430B-B45B-C4DAD824D561}" type="presOf" srcId="{333626B1-368B-46D5-8728-7AA5972C267A}" destId="{4F9F4E53-6F37-4768-B35D-E12763450228}" srcOrd="0" destOrd="0" presId="urn:microsoft.com/office/officeart/2005/8/layout/radial6"/>
    <dgm:cxn modelId="{272BD3E4-CB74-4B46-8782-6F4C0F55FD09}" type="presOf" srcId="{AD224D03-9FB4-4A77-946A-73EBF8F58749}" destId="{CC48EAD4-CEE4-409D-ADE6-B29A658E59BF}" srcOrd="0" destOrd="0" presId="urn:microsoft.com/office/officeart/2005/8/layout/radial6"/>
    <dgm:cxn modelId="{18B2351B-BA9C-48AA-A784-F538064BCC88}" srcId="{3E07137B-B152-4FAB-B4F4-07E6577824BA}" destId="{C7DBEECC-E565-4DB1-BEDB-DBE1A9CD073A}" srcOrd="2" destOrd="0" parTransId="{297293F7-F5BE-4D7A-AD66-4FF789D82127}" sibTransId="{333626B1-368B-46D5-8728-7AA5972C267A}"/>
    <dgm:cxn modelId="{219C2DD6-6F68-4A57-A9D9-0844BB0C887C}" srcId="{3E07137B-B152-4FAB-B4F4-07E6577824BA}" destId="{60C91597-6434-4AF1-8B69-EC60F758207A}" srcOrd="1" destOrd="0" parTransId="{EACDFE81-E7AA-49E5-8138-B3C066A5D592}" sibTransId="{53E028B2-0A73-446D-9EDE-F56D2C95E413}"/>
    <dgm:cxn modelId="{55025D65-A27D-46CD-828B-C055B922D5C9}" type="presOf" srcId="{60C91597-6434-4AF1-8B69-EC60F758207A}" destId="{0FDCAF89-8CA5-4106-A7ED-DA623F127604}" srcOrd="0" destOrd="0" presId="urn:microsoft.com/office/officeart/2005/8/layout/radial6"/>
    <dgm:cxn modelId="{4D6B2A4B-CEFE-40D0-B61C-A175DC785F8E}" type="presOf" srcId="{F1E5CD6A-8846-4797-A3B1-590C0FFDFCBE}" destId="{6C5D9579-CBAD-4EEE-8C46-4F7861F0A9E4}" srcOrd="0" destOrd="0" presId="urn:microsoft.com/office/officeart/2005/8/layout/radial6"/>
    <dgm:cxn modelId="{558A3E0D-3561-4FF7-9FA1-5424F6F4DB02}" type="presOf" srcId="{CA2672E7-E9F5-4E36-9780-386146E448CC}" destId="{C1970AA6-7623-4BB0-9DC8-5F0086841EDC}" srcOrd="0" destOrd="0" presId="urn:microsoft.com/office/officeart/2005/8/layout/radial6"/>
    <dgm:cxn modelId="{FC431E16-14B3-447C-91D2-456B76B0F0AE}" srcId="{3E07137B-B152-4FAB-B4F4-07E6577824BA}" destId="{FBF158BA-7B2C-40FF-88EC-F7082E25E475}" srcOrd="3" destOrd="0" parTransId="{F48FEDB8-A17F-4081-B9A9-F304248955F5}" sibTransId="{4CF73F8A-9940-4A57-A5CE-83444EBB623D}"/>
    <dgm:cxn modelId="{E995641F-3308-4B19-8BF8-FAC1DDD3B4D4}" type="presOf" srcId="{04523EA3-D908-436C-9984-7789D8F2A1D2}" destId="{DF0A2825-849B-47D7-8475-D6E1A5C8A495}" srcOrd="0" destOrd="0" presId="urn:microsoft.com/office/officeart/2005/8/layout/radial6"/>
    <dgm:cxn modelId="{67A9DE3E-BCC4-4DD2-B49C-8CBDCD7A2755}" type="presOf" srcId="{C7DBEECC-E565-4DB1-BEDB-DBE1A9CD073A}" destId="{CB101103-2DA2-4E3C-9BC0-B4819E3C3047}" srcOrd="0" destOrd="0" presId="urn:microsoft.com/office/officeart/2005/8/layout/radial6"/>
    <dgm:cxn modelId="{8C6C87D9-E412-4C8E-8A26-6B90576045B2}" type="presOf" srcId="{3E07137B-B152-4FAB-B4F4-07E6577824BA}" destId="{1B26F875-FD7A-4077-8421-FB67D2590883}" srcOrd="0" destOrd="0" presId="urn:microsoft.com/office/officeart/2005/8/layout/radial6"/>
    <dgm:cxn modelId="{A89276B1-B71B-41DC-B60B-5FD241B2DC34}" type="presOf" srcId="{FBF158BA-7B2C-40FF-88EC-F7082E25E475}" destId="{251FE7E5-9D77-472C-BFEE-9571EBE3B60A}" srcOrd="0" destOrd="0" presId="urn:microsoft.com/office/officeart/2005/8/layout/radial6"/>
    <dgm:cxn modelId="{60779549-6F97-4351-A094-CC61B6E633AD}" srcId="{3E07137B-B152-4FAB-B4F4-07E6577824BA}" destId="{312D6E7C-00A9-4527-A0AD-A0CDB2088A35}" srcOrd="4" destOrd="0" parTransId="{6E392A07-737C-448D-86C8-75228E609FBC}" sibTransId="{CA2672E7-E9F5-4E36-9780-386146E448CC}"/>
    <dgm:cxn modelId="{17CC3F8A-414E-43CA-83A1-860A67509B94}" type="presOf" srcId="{53E028B2-0A73-446D-9EDE-F56D2C95E413}" destId="{B760CE33-E814-405A-9A58-E8391BA31D1F}" srcOrd="0" destOrd="0" presId="urn:microsoft.com/office/officeart/2005/8/layout/radial6"/>
    <dgm:cxn modelId="{51749397-1F2A-4918-BD9B-9AF4D6E2D57C}" type="presParOf" srcId="{CC48EAD4-CEE4-409D-ADE6-B29A658E59BF}" destId="{1B26F875-FD7A-4077-8421-FB67D2590883}" srcOrd="0" destOrd="0" presId="urn:microsoft.com/office/officeart/2005/8/layout/radial6"/>
    <dgm:cxn modelId="{96E3BCC2-4794-4CAE-925F-4AC698CFA149}" type="presParOf" srcId="{CC48EAD4-CEE4-409D-ADE6-B29A658E59BF}" destId="{DF0A2825-849B-47D7-8475-D6E1A5C8A495}" srcOrd="1" destOrd="0" presId="urn:microsoft.com/office/officeart/2005/8/layout/radial6"/>
    <dgm:cxn modelId="{08463C9C-43B2-4907-8A58-937C924BAA10}" type="presParOf" srcId="{CC48EAD4-CEE4-409D-ADE6-B29A658E59BF}" destId="{7202E631-0DC1-412A-B9AF-13AEA689DB57}" srcOrd="2" destOrd="0" presId="urn:microsoft.com/office/officeart/2005/8/layout/radial6"/>
    <dgm:cxn modelId="{EA8DB109-E037-4744-9B77-66B8E92E3AC0}" type="presParOf" srcId="{CC48EAD4-CEE4-409D-ADE6-B29A658E59BF}" destId="{6C5D9579-CBAD-4EEE-8C46-4F7861F0A9E4}" srcOrd="3" destOrd="0" presId="urn:microsoft.com/office/officeart/2005/8/layout/radial6"/>
    <dgm:cxn modelId="{0B1627AA-14AE-417D-BA05-E02890C7D564}" type="presParOf" srcId="{CC48EAD4-CEE4-409D-ADE6-B29A658E59BF}" destId="{0FDCAF89-8CA5-4106-A7ED-DA623F127604}" srcOrd="4" destOrd="0" presId="urn:microsoft.com/office/officeart/2005/8/layout/radial6"/>
    <dgm:cxn modelId="{F1A29E5E-9B29-4629-874B-15D3EE7CD68A}" type="presParOf" srcId="{CC48EAD4-CEE4-409D-ADE6-B29A658E59BF}" destId="{BA2046CE-14FE-406C-86AA-BCD9F0248802}" srcOrd="5" destOrd="0" presId="urn:microsoft.com/office/officeart/2005/8/layout/radial6"/>
    <dgm:cxn modelId="{E52EFAC7-F59A-459E-B8EF-83229B7F5118}" type="presParOf" srcId="{CC48EAD4-CEE4-409D-ADE6-B29A658E59BF}" destId="{B760CE33-E814-405A-9A58-E8391BA31D1F}" srcOrd="6" destOrd="0" presId="urn:microsoft.com/office/officeart/2005/8/layout/radial6"/>
    <dgm:cxn modelId="{02CBA4E2-A908-4126-AE57-F943AB13ACC3}" type="presParOf" srcId="{CC48EAD4-CEE4-409D-ADE6-B29A658E59BF}" destId="{CB101103-2DA2-4E3C-9BC0-B4819E3C3047}" srcOrd="7" destOrd="0" presId="urn:microsoft.com/office/officeart/2005/8/layout/radial6"/>
    <dgm:cxn modelId="{B19E0BBB-818E-4E2E-8F86-751E5EDD0CDD}" type="presParOf" srcId="{CC48EAD4-CEE4-409D-ADE6-B29A658E59BF}" destId="{1D333A8E-4BB9-4882-8D94-D4BF9C853FCE}" srcOrd="8" destOrd="0" presId="urn:microsoft.com/office/officeart/2005/8/layout/radial6"/>
    <dgm:cxn modelId="{F7533E13-7D98-4F03-B660-0A083C0803D5}" type="presParOf" srcId="{CC48EAD4-CEE4-409D-ADE6-B29A658E59BF}" destId="{4F9F4E53-6F37-4768-B35D-E12763450228}" srcOrd="9" destOrd="0" presId="urn:microsoft.com/office/officeart/2005/8/layout/radial6"/>
    <dgm:cxn modelId="{D8A525F7-2587-4466-95B0-EF39292B90BF}" type="presParOf" srcId="{CC48EAD4-CEE4-409D-ADE6-B29A658E59BF}" destId="{251FE7E5-9D77-472C-BFEE-9571EBE3B60A}" srcOrd="10" destOrd="0" presId="urn:microsoft.com/office/officeart/2005/8/layout/radial6"/>
    <dgm:cxn modelId="{D69BD558-5069-49A3-90F9-1F931F677279}" type="presParOf" srcId="{CC48EAD4-CEE4-409D-ADE6-B29A658E59BF}" destId="{BB4A08E4-0068-4A9F-B015-EEAE23BA8DAD}" srcOrd="11" destOrd="0" presId="urn:microsoft.com/office/officeart/2005/8/layout/radial6"/>
    <dgm:cxn modelId="{DFB12F06-BA42-4A61-BB79-4F1C5FD383DD}" type="presParOf" srcId="{CC48EAD4-CEE4-409D-ADE6-B29A658E59BF}" destId="{EC0D7DB8-904A-4983-BA44-EDE16918EB92}" srcOrd="12" destOrd="0" presId="urn:microsoft.com/office/officeart/2005/8/layout/radial6"/>
    <dgm:cxn modelId="{4BD380CF-725D-4F00-9609-0A6729E9FD58}" type="presParOf" srcId="{CC48EAD4-CEE4-409D-ADE6-B29A658E59BF}" destId="{56FA2806-A799-4D34-B792-D60284AC534A}" srcOrd="13" destOrd="0" presId="urn:microsoft.com/office/officeart/2005/8/layout/radial6"/>
    <dgm:cxn modelId="{B921E2F7-180C-4C9D-A228-2DA8195C6F20}" type="presParOf" srcId="{CC48EAD4-CEE4-409D-ADE6-B29A658E59BF}" destId="{B9CF9973-7114-42D0-8D6B-4377840EC10C}" srcOrd="14" destOrd="0" presId="urn:microsoft.com/office/officeart/2005/8/layout/radial6"/>
    <dgm:cxn modelId="{A769F79A-CD7F-435D-9205-519695DEC6BE}" type="presParOf" srcId="{CC48EAD4-CEE4-409D-ADE6-B29A658E59BF}" destId="{C1970AA6-7623-4BB0-9DC8-5F0086841ED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70AA6-7623-4BB0-9DC8-5F0086841EDC}">
      <dsp:nvSpPr>
        <dsp:cNvPr id="0" name=""/>
        <dsp:cNvSpPr/>
      </dsp:nvSpPr>
      <dsp:spPr>
        <a:xfrm>
          <a:off x="210001" y="1046295"/>
          <a:ext cx="1668228" cy="1668228"/>
        </a:xfrm>
        <a:prstGeom prst="blockArc">
          <a:avLst>
            <a:gd name="adj1" fmla="val 11880000"/>
            <a:gd name="adj2" fmla="val 16200000"/>
            <a:gd name="adj3" fmla="val 4639"/>
          </a:avLst>
        </a:prstGeom>
        <a:solidFill>
          <a:srgbClr val="AAD2B4"/>
        </a:solidFill>
        <a:ln>
          <a:noFill/>
        </a:ln>
        <a:effectLst/>
      </dsp:spPr>
      <dsp:style>
        <a:lnRef idx="0">
          <a:scrgbClr r="0" g="0" b="0"/>
        </a:lnRef>
        <a:fillRef idx="1">
          <a:scrgbClr r="0" g="0" b="0"/>
        </a:fillRef>
        <a:effectRef idx="0">
          <a:scrgbClr r="0" g="0" b="0"/>
        </a:effectRef>
        <a:fontRef idx="minor">
          <a:schemeClr val="lt1"/>
        </a:fontRef>
      </dsp:style>
    </dsp:sp>
    <dsp:sp modelId="{EC0D7DB8-904A-4983-BA44-EDE16918EB92}">
      <dsp:nvSpPr>
        <dsp:cNvPr id="0" name=""/>
        <dsp:cNvSpPr/>
      </dsp:nvSpPr>
      <dsp:spPr>
        <a:xfrm>
          <a:off x="210350" y="1045220"/>
          <a:ext cx="1668228" cy="1668228"/>
        </a:xfrm>
        <a:prstGeom prst="blockArc">
          <a:avLst>
            <a:gd name="adj1" fmla="val 7552239"/>
            <a:gd name="adj2" fmla="val 11875231"/>
            <a:gd name="adj3" fmla="val 4639"/>
          </a:avLst>
        </a:prstGeom>
        <a:solidFill>
          <a:srgbClr val="AAD2B4"/>
        </a:solidFill>
        <a:ln>
          <a:noFill/>
        </a:ln>
        <a:effectLst/>
      </dsp:spPr>
      <dsp:style>
        <a:lnRef idx="0">
          <a:scrgbClr r="0" g="0" b="0"/>
        </a:lnRef>
        <a:fillRef idx="1">
          <a:scrgbClr r="0" g="0" b="0"/>
        </a:fillRef>
        <a:effectRef idx="0">
          <a:scrgbClr r="0" g="0" b="0"/>
        </a:effectRef>
        <a:fontRef idx="minor">
          <a:schemeClr val="lt1"/>
        </a:fontRef>
      </dsp:style>
    </dsp:sp>
    <dsp:sp modelId="{4F9F4E53-6F37-4768-B35D-E12763450228}">
      <dsp:nvSpPr>
        <dsp:cNvPr id="0" name=""/>
        <dsp:cNvSpPr/>
      </dsp:nvSpPr>
      <dsp:spPr>
        <a:xfrm>
          <a:off x="210917" y="1045630"/>
          <a:ext cx="1668228" cy="1668228"/>
        </a:xfrm>
        <a:prstGeom prst="blockArc">
          <a:avLst>
            <a:gd name="adj1" fmla="val 3244775"/>
            <a:gd name="adj2" fmla="val 7555194"/>
            <a:gd name="adj3" fmla="val 4639"/>
          </a:avLst>
        </a:prstGeom>
        <a:solidFill>
          <a:srgbClr val="AAD2B4"/>
        </a:solidFill>
        <a:ln>
          <a:noFill/>
        </a:ln>
        <a:effectLst/>
      </dsp:spPr>
      <dsp:style>
        <a:lnRef idx="0">
          <a:scrgbClr r="0" g="0" b="0"/>
        </a:lnRef>
        <a:fillRef idx="1">
          <a:scrgbClr r="0" g="0" b="0"/>
        </a:fillRef>
        <a:effectRef idx="0">
          <a:scrgbClr r="0" g="0" b="0"/>
        </a:effectRef>
        <a:fontRef idx="minor">
          <a:schemeClr val="lt1"/>
        </a:fontRef>
      </dsp:style>
    </dsp:sp>
    <dsp:sp modelId="{B760CE33-E814-405A-9A58-E8391BA31D1F}">
      <dsp:nvSpPr>
        <dsp:cNvPr id="0" name=""/>
        <dsp:cNvSpPr/>
      </dsp:nvSpPr>
      <dsp:spPr>
        <a:xfrm>
          <a:off x="210001" y="1046295"/>
          <a:ext cx="1668228" cy="1668228"/>
        </a:xfrm>
        <a:prstGeom prst="blockArc">
          <a:avLst>
            <a:gd name="adj1" fmla="val 20520000"/>
            <a:gd name="adj2" fmla="val 3240000"/>
            <a:gd name="adj3" fmla="val 4639"/>
          </a:avLst>
        </a:prstGeom>
        <a:solidFill>
          <a:srgbClr val="AAD2B4"/>
        </a:solidFill>
        <a:ln>
          <a:noFill/>
        </a:ln>
        <a:effectLst/>
      </dsp:spPr>
      <dsp:style>
        <a:lnRef idx="0">
          <a:scrgbClr r="0" g="0" b="0"/>
        </a:lnRef>
        <a:fillRef idx="1">
          <a:scrgbClr r="0" g="0" b="0"/>
        </a:fillRef>
        <a:effectRef idx="0">
          <a:scrgbClr r="0" g="0" b="0"/>
        </a:effectRef>
        <a:fontRef idx="minor">
          <a:schemeClr val="lt1"/>
        </a:fontRef>
      </dsp:style>
    </dsp:sp>
    <dsp:sp modelId="{6C5D9579-CBAD-4EEE-8C46-4F7861F0A9E4}">
      <dsp:nvSpPr>
        <dsp:cNvPr id="0" name=""/>
        <dsp:cNvSpPr/>
      </dsp:nvSpPr>
      <dsp:spPr>
        <a:xfrm>
          <a:off x="210001" y="1046295"/>
          <a:ext cx="1668228" cy="1668228"/>
        </a:xfrm>
        <a:prstGeom prst="blockArc">
          <a:avLst>
            <a:gd name="adj1" fmla="val 16200000"/>
            <a:gd name="adj2" fmla="val 20520000"/>
            <a:gd name="adj3" fmla="val 4639"/>
          </a:avLst>
        </a:prstGeom>
        <a:solidFill>
          <a:srgbClr val="AAD2B4"/>
        </a:solidFill>
        <a:ln>
          <a:noFill/>
        </a:ln>
        <a:effectLst/>
      </dsp:spPr>
      <dsp:style>
        <a:lnRef idx="0">
          <a:scrgbClr r="0" g="0" b="0"/>
        </a:lnRef>
        <a:fillRef idx="1">
          <a:scrgbClr r="0" g="0" b="0"/>
        </a:fillRef>
        <a:effectRef idx="0">
          <a:scrgbClr r="0" g="0" b="0"/>
        </a:effectRef>
        <a:fontRef idx="minor">
          <a:schemeClr val="lt1"/>
        </a:fontRef>
      </dsp:style>
    </dsp:sp>
    <dsp:sp modelId="{1B26F875-FD7A-4077-8421-FB67D2590883}">
      <dsp:nvSpPr>
        <dsp:cNvPr id="0" name=""/>
        <dsp:cNvSpPr/>
      </dsp:nvSpPr>
      <dsp:spPr>
        <a:xfrm>
          <a:off x="660219" y="1496513"/>
          <a:ext cx="767792" cy="767792"/>
        </a:xfrm>
        <a:prstGeom prst="ellipse">
          <a:avLst/>
        </a:prstGeom>
        <a:solidFill>
          <a:srgbClr val="FF9B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de-CH" sz="1700" kern="1200" dirty="0"/>
            <a:t>Audit log</a:t>
          </a:r>
        </a:p>
      </dsp:txBody>
      <dsp:txXfrm>
        <a:off x="772660" y="1608954"/>
        <a:ext cx="542910" cy="542910"/>
      </dsp:txXfrm>
    </dsp:sp>
    <dsp:sp modelId="{DF0A2825-849B-47D7-8475-D6E1A5C8A495}">
      <dsp:nvSpPr>
        <dsp:cNvPr id="0" name=""/>
        <dsp:cNvSpPr/>
      </dsp:nvSpPr>
      <dsp:spPr>
        <a:xfrm>
          <a:off x="775388" y="796916"/>
          <a:ext cx="537454" cy="537454"/>
        </a:xfrm>
        <a:prstGeom prst="ellipse">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de-CH" sz="700" kern="1200" dirty="0" err="1"/>
            <a:t>What</a:t>
          </a:r>
          <a:endParaRPr lang="de-CH" sz="700" kern="1200" dirty="0"/>
        </a:p>
      </dsp:txBody>
      <dsp:txXfrm>
        <a:off x="854096" y="875624"/>
        <a:ext cx="380038" cy="380038"/>
      </dsp:txXfrm>
    </dsp:sp>
    <dsp:sp modelId="{0FDCAF89-8CA5-4106-A7ED-DA623F127604}">
      <dsp:nvSpPr>
        <dsp:cNvPr id="0" name=""/>
        <dsp:cNvSpPr/>
      </dsp:nvSpPr>
      <dsp:spPr>
        <a:xfrm>
          <a:off x="1550277" y="1359905"/>
          <a:ext cx="537454" cy="537454"/>
        </a:xfrm>
        <a:prstGeom prst="ellipse">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de-CH" sz="700" kern="1200" dirty="0"/>
            <a:t>Who</a:t>
          </a:r>
        </a:p>
      </dsp:txBody>
      <dsp:txXfrm>
        <a:off x="1628985" y="1438613"/>
        <a:ext cx="380038" cy="380038"/>
      </dsp:txXfrm>
    </dsp:sp>
    <dsp:sp modelId="{CB101103-2DA2-4E3C-9BC0-B4819E3C3047}">
      <dsp:nvSpPr>
        <dsp:cNvPr id="0" name=""/>
        <dsp:cNvSpPr/>
      </dsp:nvSpPr>
      <dsp:spPr>
        <a:xfrm>
          <a:off x="1254296" y="2270841"/>
          <a:ext cx="537454" cy="537454"/>
        </a:xfrm>
        <a:prstGeom prst="ellipse">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de-CH" sz="700" kern="1200" dirty="0" err="1"/>
            <a:t>When</a:t>
          </a:r>
          <a:endParaRPr lang="de-CH" sz="700" kern="1200" dirty="0"/>
        </a:p>
      </dsp:txBody>
      <dsp:txXfrm>
        <a:off x="1333004" y="2349549"/>
        <a:ext cx="380038" cy="380038"/>
      </dsp:txXfrm>
    </dsp:sp>
    <dsp:sp modelId="{251FE7E5-9D77-472C-BFEE-9571EBE3B60A}">
      <dsp:nvSpPr>
        <dsp:cNvPr id="0" name=""/>
        <dsp:cNvSpPr/>
      </dsp:nvSpPr>
      <dsp:spPr>
        <a:xfrm>
          <a:off x="298319" y="2270846"/>
          <a:ext cx="537454" cy="537454"/>
        </a:xfrm>
        <a:prstGeom prst="ellipse">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de-CH" sz="700" kern="1200" dirty="0" err="1"/>
            <a:t>Why</a:t>
          </a:r>
          <a:endParaRPr lang="de-CH" sz="700" kern="1200" dirty="0"/>
        </a:p>
      </dsp:txBody>
      <dsp:txXfrm>
        <a:off x="377027" y="2349554"/>
        <a:ext cx="380038" cy="380038"/>
      </dsp:txXfrm>
    </dsp:sp>
    <dsp:sp modelId="{56FA2806-A799-4D34-B792-D60284AC534A}">
      <dsp:nvSpPr>
        <dsp:cNvPr id="0" name=""/>
        <dsp:cNvSpPr/>
      </dsp:nvSpPr>
      <dsp:spPr>
        <a:xfrm>
          <a:off x="500" y="1359905"/>
          <a:ext cx="537454" cy="537454"/>
        </a:xfrm>
        <a:prstGeom prst="ellipse">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de-CH" sz="700" kern="1200" dirty="0" err="1"/>
            <a:t>Previous</a:t>
          </a:r>
          <a:r>
            <a:rPr lang="de-CH" sz="700" kern="1200" dirty="0"/>
            <a:t> </a:t>
          </a:r>
          <a:r>
            <a:rPr lang="de-CH" sz="700" kern="1200" dirty="0" err="1"/>
            <a:t>value</a:t>
          </a:r>
          <a:endParaRPr lang="de-CH" sz="700" kern="1200" dirty="0"/>
        </a:p>
      </dsp:txBody>
      <dsp:txXfrm>
        <a:off x="79208" y="1438613"/>
        <a:ext cx="380038" cy="3800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sz="1000" dirty="0">
              <a:latin typeface="Arial" panose="020B0604020202020204" pitchFamily="34" charset="0"/>
              <a:cs typeface="Arial" panose="020B0604020202020204" pitchFamily="34" charset="0"/>
            </a:endParaRPr>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0D8C397-41BC-416F-8E46-E03910EB6FEF}" type="datetimeFigureOut">
              <a:rPr lang="de-DE" sz="1000" smtClean="0">
                <a:latin typeface="Arial" panose="020B0604020202020204" pitchFamily="34" charset="0"/>
                <a:cs typeface="Arial" panose="020B0604020202020204" pitchFamily="34" charset="0"/>
              </a:rPr>
              <a:t>8/31/20</a:t>
            </a:fld>
            <a:endParaRPr lang="de-DE" sz="100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sz="1000">
              <a:latin typeface="Arial" panose="020B0604020202020204" pitchFamily="34" charset="0"/>
              <a:cs typeface="Arial" panose="020B0604020202020204" pitchFamily="34" charset="0"/>
            </a:endParaRPr>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479C6E1-E50F-453B-8C59-65DCED9444A9}" type="slidenum">
              <a:rPr lang="de-DE" sz="1000" smtClean="0">
                <a:latin typeface="Arial" panose="020B0604020202020204" pitchFamily="34" charset="0"/>
                <a:cs typeface="Arial" panose="020B0604020202020204" pitchFamily="34" charset="0"/>
              </a:rPr>
              <a:t>‹#›</a:t>
            </a:fld>
            <a:endParaRPr lang="de-DE"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679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000">
                <a:solidFill>
                  <a:schemeClr val="tx2"/>
                </a:solidFill>
              </a:defRPr>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000">
                <a:solidFill>
                  <a:schemeClr val="tx2"/>
                </a:solidFill>
              </a:defRPr>
            </a:lvl1pPr>
          </a:lstStyle>
          <a:p>
            <a:fld id="{CC237FA7-93E2-4936-AB09-44D8B0D6148D}" type="datetimeFigureOut">
              <a:rPr lang="de-DE" smtClean="0"/>
              <a:pPr/>
              <a:t>8/31/20</a:t>
            </a:fld>
            <a:endParaRPr lang="de-DE"/>
          </a:p>
        </p:txBody>
      </p:sp>
      <p:sp>
        <p:nvSpPr>
          <p:cNvPr id="4" name="Folienbildplatzhalter 3"/>
          <p:cNvSpPr>
            <a:spLocks noGrp="1" noRot="1" noChangeAspect="1"/>
          </p:cNvSpPr>
          <p:nvPr>
            <p:ph type="sldImg" idx="2"/>
          </p:nvPr>
        </p:nvSpPr>
        <p:spPr>
          <a:xfrm>
            <a:off x="87313" y="744538"/>
            <a:ext cx="6646862" cy="37385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77648" y="4715907"/>
            <a:ext cx="6066167" cy="4467701"/>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000">
                <a:solidFill>
                  <a:schemeClr val="tx2"/>
                </a:solidFill>
              </a:defRPr>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000">
                <a:solidFill>
                  <a:schemeClr val="tx2"/>
                </a:solidFill>
              </a:defRPr>
            </a:lvl1pPr>
          </a:lstStyle>
          <a:p>
            <a:fld id="{82E889FF-B10F-40D6-B1BC-76B1A15B01CC}" type="slidenum">
              <a:rPr lang="de-DE" smtClean="0"/>
              <a:pPr/>
              <a:t>‹#›</a:t>
            </a:fld>
            <a:endParaRPr lang="de-DE"/>
          </a:p>
        </p:txBody>
      </p:sp>
    </p:spTree>
    <p:extLst>
      <p:ext uri="{BB962C8B-B14F-4D97-AF65-F5344CB8AC3E}">
        <p14:creationId xmlns:p14="http://schemas.microsoft.com/office/powerpoint/2010/main" val="1179237707"/>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defRPr lang="de-DE" sz="1100" kern="1200" dirty="0" smtClean="0">
        <a:solidFill>
          <a:schemeClr val="tx2"/>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spcBef>
        <a:spcPts val="0"/>
      </a:spcBef>
      <a:buClr>
        <a:schemeClr val="bg2"/>
      </a:buClr>
      <a:buFont typeface="Arial" panose="020B0604020202020204" pitchFamily="34" charset="0"/>
      <a:buChar char="•"/>
      <a:defRPr lang="de-DE" sz="1100" kern="1200" dirty="0" smtClean="0">
        <a:solidFill>
          <a:schemeClr val="tx2"/>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spcBef>
        <a:spcPts val="0"/>
      </a:spcBef>
      <a:buClr>
        <a:schemeClr val="bg2"/>
      </a:buClr>
      <a:buFont typeface="Arial" panose="020B0604020202020204" pitchFamily="34" charset="0"/>
      <a:buChar char="•"/>
      <a:defRPr lang="de-DE" sz="1100" kern="1200" dirty="0" smtClean="0">
        <a:solidFill>
          <a:schemeClr val="tx2"/>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spcBef>
        <a:spcPts val="0"/>
      </a:spcBef>
      <a:buClr>
        <a:schemeClr val="bg2"/>
      </a:buClr>
      <a:buFont typeface="Arial" panose="020B0604020202020204" pitchFamily="34" charset="0"/>
      <a:buChar char="•"/>
      <a:defRPr lang="de-DE" sz="1100" kern="1200" dirty="0" smtClean="0">
        <a:solidFill>
          <a:schemeClr val="tx2"/>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spcBef>
        <a:spcPts val="0"/>
      </a:spcBef>
      <a:buClr>
        <a:schemeClr val="bg2"/>
      </a:buClr>
      <a:buFont typeface="Arial" panose="020B0604020202020204" pitchFamily="34" charset="0"/>
      <a:buChar char="•"/>
      <a:defRPr lang="de-DE" sz="1100" kern="1200" dirty="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46862" cy="3738562"/>
          </a:xfrm>
        </p:spPr>
      </p:sp>
      <p:sp>
        <p:nvSpPr>
          <p:cNvPr id="3" name="Notes Placeholder 2"/>
          <p:cNvSpPr>
            <a:spLocks noGrp="1"/>
          </p:cNvSpPr>
          <p:nvPr>
            <p:ph type="body" idx="1"/>
          </p:nvPr>
        </p:nvSpPr>
        <p:spPr/>
        <p:txBody>
          <a:bodyPr/>
          <a:lstStyle/>
          <a:p>
            <a:r>
              <a:rPr lang="en-US" sz="1200" dirty="0"/>
              <a:t>Salmonella in dry foods:</a:t>
            </a:r>
          </a:p>
          <a:p>
            <a:r>
              <a:rPr lang="en-US" sz="1200" dirty="0"/>
              <a:t>Heat</a:t>
            </a:r>
            <a:r>
              <a:rPr lang="de-CH" sz="1200" dirty="0"/>
              <a:t> </a:t>
            </a:r>
            <a:r>
              <a:rPr lang="en-US" sz="1200" dirty="0"/>
              <a:t>resistant</a:t>
            </a:r>
          </a:p>
          <a:p>
            <a:r>
              <a:rPr lang="en-US" sz="1200" dirty="0"/>
              <a:t>Can survive years in dry conditions</a:t>
            </a:r>
          </a:p>
          <a:p>
            <a:r>
              <a:rPr lang="en-US" sz="1200" dirty="0"/>
              <a:t>Small amount can cause illness </a:t>
            </a:r>
          </a:p>
          <a:p>
            <a:r>
              <a:rPr lang="de-CH" sz="1200" dirty="0"/>
              <a:t>FSMA – </a:t>
            </a:r>
            <a:r>
              <a:rPr lang="de-CH" sz="1200" dirty="0" err="1"/>
              <a:t>proposed</a:t>
            </a:r>
            <a:r>
              <a:rPr lang="de-CH" sz="1200" dirty="0"/>
              <a:t> 2011, final </a:t>
            </a:r>
            <a:r>
              <a:rPr lang="de-CH" sz="1200" dirty="0" err="1"/>
              <a:t>rule</a:t>
            </a:r>
            <a:r>
              <a:rPr lang="de-CH" sz="1200" dirty="0"/>
              <a:t> </a:t>
            </a:r>
            <a:r>
              <a:rPr lang="de-CH" sz="1200" dirty="0" err="1"/>
              <a:t>accepted</a:t>
            </a:r>
            <a:r>
              <a:rPr lang="de-CH" sz="1200" dirty="0"/>
              <a:t> 2015, </a:t>
            </a:r>
            <a:r>
              <a:rPr lang="de-CH" sz="1200" dirty="0" err="1"/>
              <a:t>implemented</a:t>
            </a:r>
            <a:r>
              <a:rPr lang="de-CH" sz="1200" dirty="0"/>
              <a:t> </a:t>
            </a:r>
            <a:r>
              <a:rPr lang="de-CH" sz="1200" dirty="0" err="1"/>
              <a:t>by</a:t>
            </a:r>
            <a:r>
              <a:rPr lang="de-CH" sz="1200" dirty="0"/>
              <a:t> 2018</a:t>
            </a:r>
            <a:endParaRPr lang="en-US" sz="1200" dirty="0"/>
          </a:p>
          <a:p>
            <a:endParaRPr lang="en-US" dirty="0"/>
          </a:p>
        </p:txBody>
      </p:sp>
      <p:sp>
        <p:nvSpPr>
          <p:cNvPr id="4" name="Slide Number Placeholder 3"/>
          <p:cNvSpPr>
            <a:spLocks noGrp="1"/>
          </p:cNvSpPr>
          <p:nvPr>
            <p:ph type="sldNum" sz="quarter" idx="10"/>
          </p:nvPr>
        </p:nvSpPr>
        <p:spPr/>
        <p:txBody>
          <a:bodyPr/>
          <a:lstStyle/>
          <a:p>
            <a:fld id="{2E81E6C1-7A1A-4439-9B07-65A24F8A5CEF}" type="slidenum">
              <a:rPr lang="de-DE" smtClean="0"/>
              <a:pPr/>
              <a:t>2</a:t>
            </a:fld>
            <a:endParaRPr lang="de-DE"/>
          </a:p>
        </p:txBody>
      </p:sp>
    </p:spTree>
    <p:extLst>
      <p:ext uri="{BB962C8B-B14F-4D97-AF65-F5344CB8AC3E}">
        <p14:creationId xmlns:p14="http://schemas.microsoft.com/office/powerpoint/2010/main" val="212228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2"/>
                </a:solidFill>
                <a:effectLst/>
                <a:latin typeface="Arial" panose="020B0604020202020204" pitchFamily="34" charset="0"/>
                <a:ea typeface="+mn-ea"/>
                <a:cs typeface="Arial" panose="020B0604020202020204" pitchFamily="34" charset="0"/>
              </a:rPr>
              <a:t>So this is still future, but what we can already offer is the grain cleaning work. You have to know that only a small fraction carries most of the mycotoxins. That helps us to remove these highly contaminated fractions through the combination of mechanical and density cleaning, aspiration and optical sorting. So first of all we have to use sieving machines like the </a:t>
            </a:r>
            <a:r>
              <a:rPr lang="en-US" sz="1100" kern="1200" dirty="0" err="1">
                <a:solidFill>
                  <a:schemeClr val="tx2"/>
                </a:solidFill>
                <a:effectLst/>
                <a:latin typeface="Arial" panose="020B0604020202020204" pitchFamily="34" charset="0"/>
                <a:ea typeface="+mn-ea"/>
                <a:cs typeface="Arial" panose="020B0604020202020204" pitchFamily="34" charset="0"/>
              </a:rPr>
              <a:t>GrainPlus</a:t>
            </a:r>
            <a:r>
              <a:rPr lang="en-US" sz="1100" kern="1200" dirty="0">
                <a:solidFill>
                  <a:schemeClr val="tx2"/>
                </a:solidFill>
                <a:effectLst/>
                <a:latin typeface="Arial" panose="020B0604020202020204" pitchFamily="34" charset="0"/>
                <a:ea typeface="+mn-ea"/>
                <a:cs typeface="Arial" panose="020B0604020202020204" pitchFamily="34" charset="0"/>
              </a:rPr>
              <a:t> or TAS machine to clean out coarse particles as well as small and broken kernels. Thanks to the integrated inlet and outlet aspiration we can also separate dust and light particles. That is truly necessary to reduce the mycotoxin levels because especially in the light particles and the broken kernels the concentration of mycotoxins is extremely high. If we talk about Aflatoxin reduction there is also a gravity separator like the concentrator MTCB important to get out shriveled kernels. Last but not least we always have to use an optical sorting machine to make sure that all contaminated kernels are out of the process. And here your customer can rely on the world leading optical sorting machine for grains in the field, the Bühler </a:t>
            </a:r>
            <a:r>
              <a:rPr lang="en-US" sz="1100" kern="1200" dirty="0" err="1">
                <a:solidFill>
                  <a:schemeClr val="tx2"/>
                </a:solidFill>
                <a:effectLst/>
                <a:latin typeface="Arial" panose="020B0604020202020204" pitchFamily="34" charset="0"/>
                <a:ea typeface="+mn-ea"/>
                <a:cs typeface="Arial" panose="020B0604020202020204" pitchFamily="34" charset="0"/>
              </a:rPr>
              <a:t>Sortex</a:t>
            </a:r>
            <a:r>
              <a:rPr lang="en-US" sz="1100" kern="1200" dirty="0">
                <a:solidFill>
                  <a:schemeClr val="tx2"/>
                </a:solidFill>
                <a:effectLst/>
                <a:latin typeface="Arial" panose="020B0604020202020204" pitchFamily="34" charset="0"/>
                <a:ea typeface="+mn-ea"/>
                <a:cs typeface="Arial" panose="020B0604020202020204" pitchFamily="34" charset="0"/>
              </a:rPr>
              <a:t>. So you can see here the issues of contaminated kernels on the left side and our solution on the right hand side that will help our customers to achieve a higher benefit.</a:t>
            </a:r>
            <a:endParaRPr lang="de-DE" sz="1100" kern="1200" dirty="0">
              <a:solidFill>
                <a:schemeClr val="tx2"/>
              </a:solidFill>
              <a:effectLst/>
              <a:latin typeface="Arial" panose="020B0604020202020204" pitchFamily="34" charset="0"/>
              <a:ea typeface="+mn-ea"/>
              <a:cs typeface="Arial" panose="020B0604020202020204" pitchFamily="34" charset="0"/>
            </a:endParaRPr>
          </a:p>
          <a:p>
            <a:endParaRPr lang="en-US" baseline="0" noProof="0"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17</a:t>
            </a:fld>
            <a:endParaRPr lang="de-DE"/>
          </a:p>
        </p:txBody>
      </p:sp>
    </p:spTree>
    <p:extLst>
      <p:ext uri="{BB962C8B-B14F-4D97-AF65-F5344CB8AC3E}">
        <p14:creationId xmlns:p14="http://schemas.microsoft.com/office/powerpoint/2010/main" val="55808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46862" cy="3738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1E6C1-7A1A-4439-9B07-65A24F8A5CEF}" type="slidenum">
              <a:rPr lang="de-DE" smtClean="0"/>
              <a:pPr/>
              <a:t>18</a:t>
            </a:fld>
            <a:endParaRPr lang="de-DE"/>
          </a:p>
        </p:txBody>
      </p:sp>
    </p:spTree>
    <p:extLst>
      <p:ext uri="{BB962C8B-B14F-4D97-AF65-F5344CB8AC3E}">
        <p14:creationId xmlns:p14="http://schemas.microsoft.com/office/powerpoint/2010/main" val="273993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82E889FF-B10F-40D6-B1BC-76B1A15B01CC}" type="slidenum">
              <a:rPr lang="de-DE" smtClean="0"/>
              <a:pPr/>
              <a:t>19</a:t>
            </a:fld>
            <a:endParaRPr lang="de-DE"/>
          </a:p>
        </p:txBody>
      </p:sp>
    </p:spTree>
    <p:extLst>
      <p:ext uri="{BB962C8B-B14F-4D97-AF65-F5344CB8AC3E}">
        <p14:creationId xmlns:p14="http://schemas.microsoft.com/office/powerpoint/2010/main" val="371708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20</a:t>
            </a:fld>
            <a:endParaRPr lang="de-DE"/>
          </a:p>
        </p:txBody>
      </p:sp>
    </p:spTree>
    <p:extLst>
      <p:ext uri="{BB962C8B-B14F-4D97-AF65-F5344CB8AC3E}">
        <p14:creationId xmlns:p14="http://schemas.microsoft.com/office/powerpoint/2010/main" val="341343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318C02D-029F-408C-9B5D-C8125D9DD949}" type="slidenum">
              <a:rPr lang="de-DE"/>
              <a:pPr/>
              <a:t>21</a:t>
            </a:fld>
            <a:endParaRPr lang="de-DE"/>
          </a:p>
        </p:txBody>
      </p:sp>
      <p:sp>
        <p:nvSpPr>
          <p:cNvPr id="137218" name="Rectangle 2"/>
          <p:cNvSpPr>
            <a:spLocks noGrp="1" noRot="1" noChangeAspect="1" noChangeArrowheads="1" noTextEdit="1"/>
          </p:cNvSpPr>
          <p:nvPr>
            <p:ph type="sldImg"/>
          </p:nvPr>
        </p:nvSpPr>
        <p:spPr>
          <a:xfrm>
            <a:off x="125413" y="771525"/>
            <a:ext cx="6573837" cy="3697288"/>
          </a:xfrm>
          <a:ln/>
        </p:spPr>
      </p:sp>
    </p:spTree>
    <p:extLst>
      <p:ext uri="{BB962C8B-B14F-4D97-AF65-F5344CB8AC3E}">
        <p14:creationId xmlns:p14="http://schemas.microsoft.com/office/powerpoint/2010/main" val="371574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B53BF38-AED7-4ADE-9372-0F933498D27B}" type="slidenum">
              <a:rPr lang="de-DE"/>
              <a:pPr/>
              <a:t>22</a:t>
            </a:fld>
            <a:endParaRPr lang="de-DE"/>
          </a:p>
        </p:txBody>
      </p:sp>
      <p:sp>
        <p:nvSpPr>
          <p:cNvPr id="130050" name="Rectangle 2"/>
          <p:cNvSpPr>
            <a:spLocks noGrp="1" noRot="1" noChangeAspect="1" noChangeArrowheads="1" noTextEdit="1"/>
          </p:cNvSpPr>
          <p:nvPr>
            <p:ph type="sldImg"/>
          </p:nvPr>
        </p:nvSpPr>
        <p:spPr>
          <a:xfrm>
            <a:off x="65088" y="733425"/>
            <a:ext cx="6515100" cy="3665538"/>
          </a:xfrm>
          <a:ln/>
        </p:spPr>
      </p:sp>
      <p:sp>
        <p:nvSpPr>
          <p:cNvPr id="2" name="Notes Placeholder 1"/>
          <p:cNvSpPr>
            <a:spLocks noGrp="1"/>
          </p:cNvSpPr>
          <p:nvPr>
            <p:ph type="body" idx="1"/>
          </p:nvPr>
        </p:nvSpPr>
        <p:spPr/>
        <p:txBody>
          <a:bodyPr/>
          <a:lstStyle/>
          <a:p>
            <a:r>
              <a:rPr lang="en-US" dirty="0"/>
              <a:t>Boxes in the lower part of slides:</a:t>
            </a:r>
          </a:p>
          <a:p>
            <a:r>
              <a:rPr lang="en-US" dirty="0"/>
              <a:t>“What does</a:t>
            </a:r>
            <a:r>
              <a:rPr lang="en-US" baseline="0" dirty="0"/>
              <a:t> hygienic machine design really mean? What do customers and regulators expect?”</a:t>
            </a:r>
          </a:p>
          <a:p>
            <a:r>
              <a:rPr lang="en-US" baseline="0" dirty="0"/>
              <a:t>Some examples</a:t>
            </a:r>
            <a:endParaRPr lang="en-US" dirty="0"/>
          </a:p>
        </p:txBody>
      </p:sp>
    </p:spTree>
    <p:extLst>
      <p:ext uri="{BB962C8B-B14F-4D97-AF65-F5344CB8AC3E}">
        <p14:creationId xmlns:p14="http://schemas.microsoft.com/office/powerpoint/2010/main" val="513101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Iot</a:t>
            </a:r>
            <a:r>
              <a:rPr lang="de-CH" dirty="0"/>
              <a:t> </a:t>
            </a:r>
            <a:r>
              <a:rPr lang="de-CH" dirty="0" err="1"/>
              <a:t>service</a:t>
            </a:r>
            <a:r>
              <a:rPr lang="de-CH" dirty="0"/>
              <a:t> – </a:t>
            </a:r>
            <a:r>
              <a:rPr lang="de-CH" dirty="0" err="1"/>
              <a:t>future</a:t>
            </a:r>
            <a:r>
              <a:rPr lang="de-CH" dirty="0"/>
              <a:t>, not </a:t>
            </a:r>
            <a:r>
              <a:rPr lang="de-CH" dirty="0" err="1"/>
              <a:t>yet</a:t>
            </a:r>
            <a:r>
              <a:rPr lang="de-CH" dirty="0"/>
              <a:t> </a:t>
            </a:r>
            <a:r>
              <a:rPr lang="de-CH" dirty="0" err="1"/>
              <a:t>implemented</a:t>
            </a:r>
            <a:r>
              <a:rPr lang="de-CH" dirty="0"/>
              <a:t> </a:t>
            </a:r>
          </a:p>
        </p:txBody>
      </p:sp>
      <p:sp>
        <p:nvSpPr>
          <p:cNvPr id="4" name="Slide Number Placeholder 3"/>
          <p:cNvSpPr>
            <a:spLocks noGrp="1"/>
          </p:cNvSpPr>
          <p:nvPr>
            <p:ph type="sldNum" sz="quarter" idx="10"/>
          </p:nvPr>
        </p:nvSpPr>
        <p:spPr/>
        <p:txBody>
          <a:bodyPr/>
          <a:lstStyle/>
          <a:p>
            <a:fld id="{82E889FF-B10F-40D6-B1BC-76B1A15B01CC}" type="slidenum">
              <a:rPr lang="de-DE" smtClean="0"/>
              <a:pPr/>
              <a:t>24</a:t>
            </a:fld>
            <a:endParaRPr lang="de-DE"/>
          </a:p>
        </p:txBody>
      </p:sp>
    </p:spTree>
    <p:extLst>
      <p:ext uri="{BB962C8B-B14F-4D97-AF65-F5344CB8AC3E}">
        <p14:creationId xmlns:p14="http://schemas.microsoft.com/office/powerpoint/2010/main" val="199779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D6DBA97F-355D-44FA-B772-F00AFFDD9D14}" type="slidenum">
              <a:rPr lang="de-DE" smtClean="0"/>
              <a:pPr>
                <a:defRPr/>
              </a:pPr>
              <a:t>26</a:t>
            </a:fld>
            <a:endParaRPr lang="de-DE"/>
          </a:p>
        </p:txBody>
      </p:sp>
    </p:spTree>
    <p:extLst>
      <p:ext uri="{BB962C8B-B14F-4D97-AF65-F5344CB8AC3E}">
        <p14:creationId xmlns:p14="http://schemas.microsoft.com/office/powerpoint/2010/main" val="284672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GAutNavFood</a:t>
            </a:r>
            <a:endParaRPr lang="de-CH"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35</a:t>
            </a:fld>
            <a:endParaRPr lang="de-DE"/>
          </a:p>
        </p:txBody>
      </p:sp>
    </p:spTree>
    <p:extLst>
      <p:ext uri="{BB962C8B-B14F-4D97-AF65-F5344CB8AC3E}">
        <p14:creationId xmlns:p14="http://schemas.microsoft.com/office/powerpoint/2010/main" val="414361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36</a:t>
            </a:fld>
            <a:endParaRPr lang="de-DE"/>
          </a:p>
        </p:txBody>
      </p:sp>
    </p:spTree>
    <p:extLst>
      <p:ext uri="{BB962C8B-B14F-4D97-AF65-F5344CB8AC3E}">
        <p14:creationId xmlns:p14="http://schemas.microsoft.com/office/powerpoint/2010/main" val="320416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pathogenic bacteria:</a:t>
            </a:r>
            <a:r>
              <a:rPr lang="en-US" baseline="0" dirty="0"/>
              <a:t> means that the microorganism can infect or intoxicate humans or animals, in other words, the bacteria are harmful. </a:t>
            </a:r>
          </a:p>
          <a:p>
            <a:endParaRPr lang="en-US" baseline="0" dirty="0"/>
          </a:p>
          <a:p>
            <a:r>
              <a:rPr lang="en-US" baseline="0" dirty="0"/>
              <a:t>Acrylamide: Roasting of coffee, baking of cookies or frying of potato chips are processes where acrylamide may be formed. Acrylamide is considered a </a:t>
            </a:r>
            <a:r>
              <a:rPr lang="en-US" baseline="0" dirty="0" err="1"/>
              <a:t>cancerogenic</a:t>
            </a:r>
            <a:r>
              <a:rPr lang="en-US" baseline="0" dirty="0"/>
              <a:t> compound and industry has to apply mitigation strategies minimize the level of acrylamide. Reducing thermal impact, i.e. temperature, is the most effective method to reduce acrylamide formation. </a:t>
            </a:r>
          </a:p>
          <a:p>
            <a:endParaRPr lang="en-US"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3</a:t>
            </a:fld>
            <a:endParaRPr lang="de-DE"/>
          </a:p>
        </p:txBody>
      </p:sp>
    </p:spTree>
    <p:extLst>
      <p:ext uri="{BB962C8B-B14F-4D97-AF65-F5344CB8AC3E}">
        <p14:creationId xmlns:p14="http://schemas.microsoft.com/office/powerpoint/2010/main" val="1303432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Additional</a:t>
            </a:r>
            <a:r>
              <a:rPr lang="en-US" sz="1100" b="1" baseline="0" dirty="0"/>
              <a:t> Information</a:t>
            </a:r>
            <a:endParaRPr lang="en-US" sz="1100" b="1" dirty="0"/>
          </a:p>
          <a:p>
            <a:endParaRPr lang="en-US" dirty="0"/>
          </a:p>
          <a:p>
            <a:r>
              <a:rPr lang="en-US" dirty="0"/>
              <a:t>With the long term history,</a:t>
            </a:r>
            <a:r>
              <a:rPr lang="en-US" baseline="0" dirty="0"/>
              <a:t> trends, reports etc. can also be generated for data in the past.</a:t>
            </a:r>
          </a:p>
          <a:p>
            <a:r>
              <a:rPr lang="en-US" baseline="0" dirty="0"/>
              <a:t>Other systems in the market deliver only trends and reports for the actual production, or need an interface to a separate system.</a:t>
            </a:r>
            <a:endParaRPr lang="en-US"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37</a:t>
            </a:fld>
            <a:endParaRPr lang="de-DE"/>
          </a:p>
        </p:txBody>
      </p:sp>
    </p:spTree>
    <p:extLst>
      <p:ext uri="{BB962C8B-B14F-4D97-AF65-F5344CB8AC3E}">
        <p14:creationId xmlns:p14="http://schemas.microsoft.com/office/powerpoint/2010/main" val="4182145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38</a:t>
            </a:fld>
            <a:endParaRPr lang="de-DE"/>
          </a:p>
        </p:txBody>
      </p:sp>
    </p:spTree>
    <p:extLst>
      <p:ext uri="{BB962C8B-B14F-4D97-AF65-F5344CB8AC3E}">
        <p14:creationId xmlns:p14="http://schemas.microsoft.com/office/powerpoint/2010/main" val="3958077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dirty="0"/>
              <a:t>Additional</a:t>
            </a:r>
            <a:r>
              <a:rPr lang="en-US" sz="1200" b="1" baseline="0" dirty="0"/>
              <a:t> Information</a:t>
            </a:r>
            <a:endParaRPr lang="en-US" sz="1200" b="1" dirty="0"/>
          </a:p>
          <a:p>
            <a:endParaRPr lang="en-US" b="1" dirty="0"/>
          </a:p>
          <a:p>
            <a:r>
              <a:rPr lang="en-US" b="1" dirty="0"/>
              <a:t>Product Traceability</a:t>
            </a:r>
          </a:p>
          <a:p>
            <a:pPr marL="285750" indent="-285750">
              <a:buFont typeface="Arial" panose="020B0604020202020204" pitchFamily="34" charset="0"/>
              <a:buChar char="•"/>
            </a:pPr>
            <a:r>
              <a:rPr lang="de-CH" dirty="0" err="1"/>
              <a:t>Continous</a:t>
            </a:r>
            <a:r>
              <a:rPr lang="de-CH" dirty="0"/>
              <a:t> and </a:t>
            </a:r>
            <a:r>
              <a:rPr lang="de-CH" dirty="0" err="1"/>
              <a:t>user</a:t>
            </a:r>
            <a:r>
              <a:rPr lang="de-CH" dirty="0"/>
              <a:t> </a:t>
            </a:r>
            <a:r>
              <a:rPr lang="de-CH" dirty="0" err="1"/>
              <a:t>friendly</a:t>
            </a:r>
            <a:r>
              <a:rPr lang="de-CH" dirty="0"/>
              <a:t> </a:t>
            </a:r>
            <a:r>
              <a:rPr lang="de-CH" dirty="0" err="1"/>
              <a:t>overview</a:t>
            </a:r>
            <a:r>
              <a:rPr lang="de-CH" dirty="0"/>
              <a:t> </a:t>
            </a:r>
            <a:r>
              <a:rPr lang="de-CH" dirty="0" err="1"/>
              <a:t>from</a:t>
            </a:r>
            <a:r>
              <a:rPr lang="de-CH" dirty="0"/>
              <a:t> </a:t>
            </a:r>
            <a:r>
              <a:rPr lang="de-CH" dirty="0" err="1"/>
              <a:t>delivery</a:t>
            </a:r>
            <a:r>
              <a:rPr lang="de-CH" dirty="0"/>
              <a:t> back </a:t>
            </a:r>
            <a:r>
              <a:rPr lang="de-CH" dirty="0" err="1"/>
              <a:t>to</a:t>
            </a:r>
            <a:r>
              <a:rPr lang="de-CH" dirty="0"/>
              <a:t> </a:t>
            </a:r>
            <a:r>
              <a:rPr lang="de-CH" dirty="0" err="1"/>
              <a:t>receivals</a:t>
            </a:r>
            <a:endParaRPr lang="de-CH" dirty="0"/>
          </a:p>
          <a:p>
            <a:pPr marL="285750" indent="-285750">
              <a:buFont typeface="Arial" panose="020B0604020202020204" pitchFamily="34" charset="0"/>
              <a:buChar char="•"/>
            </a:pPr>
            <a:r>
              <a:rPr lang="de-CH" dirty="0"/>
              <a:t>All </a:t>
            </a:r>
            <a:r>
              <a:rPr lang="de-CH" dirty="0" err="1"/>
              <a:t>process</a:t>
            </a:r>
            <a:r>
              <a:rPr lang="de-CH" dirty="0"/>
              <a:t> </a:t>
            </a:r>
            <a:r>
              <a:rPr lang="de-CH" dirty="0" err="1"/>
              <a:t>steps</a:t>
            </a:r>
            <a:r>
              <a:rPr lang="de-CH" dirty="0"/>
              <a:t> </a:t>
            </a:r>
            <a:r>
              <a:rPr lang="de-CH" dirty="0" err="1"/>
              <a:t>completely</a:t>
            </a:r>
            <a:r>
              <a:rPr lang="de-CH" dirty="0"/>
              <a:t> registered and </a:t>
            </a:r>
            <a:r>
              <a:rPr lang="de-CH" dirty="0" err="1"/>
              <a:t>saved</a:t>
            </a:r>
            <a:r>
              <a:rPr lang="de-CH" dirty="0"/>
              <a:t> in a </a:t>
            </a:r>
            <a:r>
              <a:rPr lang="de-CH" dirty="0" err="1"/>
              <a:t>centralized</a:t>
            </a:r>
            <a:r>
              <a:rPr lang="de-CH" dirty="0"/>
              <a:t> </a:t>
            </a:r>
            <a:r>
              <a:rPr lang="de-CH" dirty="0" err="1"/>
              <a:t>database</a:t>
            </a:r>
            <a:endParaRPr lang="de-CH" dirty="0"/>
          </a:p>
          <a:p>
            <a:pPr marL="285750" indent="-285750">
              <a:buFont typeface="Arial" panose="020B0604020202020204" pitchFamily="34" charset="0"/>
              <a:buChar char="•"/>
            </a:pPr>
            <a:r>
              <a:rPr lang="de-CH" dirty="0" err="1"/>
              <a:t>Allows</a:t>
            </a:r>
            <a:r>
              <a:rPr lang="de-CH" dirty="0"/>
              <a:t> </a:t>
            </a:r>
            <a:r>
              <a:rPr lang="de-CH" dirty="0" err="1"/>
              <a:t>traceability</a:t>
            </a:r>
            <a:r>
              <a:rPr lang="de-CH" dirty="0"/>
              <a:t> </a:t>
            </a:r>
            <a:r>
              <a:rPr lang="de-CH" dirty="0" err="1"/>
              <a:t>view</a:t>
            </a:r>
            <a:r>
              <a:rPr lang="de-CH" dirty="0"/>
              <a:t> </a:t>
            </a:r>
            <a:r>
              <a:rPr lang="de-CH" dirty="0" err="1"/>
              <a:t>based</a:t>
            </a:r>
            <a:r>
              <a:rPr lang="de-CH" dirty="0"/>
              <a:t> on </a:t>
            </a:r>
            <a:r>
              <a:rPr lang="de-CH" dirty="0" err="1"/>
              <a:t>receivals</a:t>
            </a:r>
            <a:r>
              <a:rPr lang="de-CH" dirty="0"/>
              <a:t>, </a:t>
            </a:r>
            <a:r>
              <a:rPr lang="de-CH" dirty="0" err="1"/>
              <a:t>deliverys</a:t>
            </a:r>
            <a:r>
              <a:rPr lang="de-CH" dirty="0"/>
              <a:t> </a:t>
            </a:r>
            <a:r>
              <a:rPr lang="de-CH" dirty="0" err="1"/>
              <a:t>or</a:t>
            </a:r>
            <a:r>
              <a:rPr lang="de-CH" dirty="0"/>
              <a:t> </a:t>
            </a:r>
            <a:r>
              <a:rPr lang="de-CH" dirty="0" err="1"/>
              <a:t>production</a:t>
            </a:r>
            <a:r>
              <a:rPr lang="de-CH" dirty="0"/>
              <a:t> </a:t>
            </a:r>
            <a:r>
              <a:rPr lang="de-CH" dirty="0" err="1"/>
              <a:t>steps</a:t>
            </a:r>
            <a:endParaRPr lang="de-CH" dirty="0"/>
          </a:p>
          <a:p>
            <a:pPr marL="285750" indent="-285750">
              <a:buFont typeface="Arial" panose="020B0604020202020204" pitchFamily="34" charset="0"/>
              <a:buChar char="•"/>
            </a:pPr>
            <a:r>
              <a:rPr lang="de-CH" dirty="0" err="1"/>
              <a:t>Registering</a:t>
            </a:r>
            <a:r>
              <a:rPr lang="de-CH" dirty="0"/>
              <a:t> </a:t>
            </a:r>
            <a:r>
              <a:rPr lang="de-CH" dirty="0" err="1"/>
              <a:t>of</a:t>
            </a:r>
            <a:r>
              <a:rPr lang="de-CH" dirty="0"/>
              <a:t> </a:t>
            </a:r>
            <a:r>
              <a:rPr lang="de-CH" dirty="0" err="1"/>
              <a:t>silo</a:t>
            </a:r>
            <a:r>
              <a:rPr lang="de-CH" dirty="0"/>
              <a:t> </a:t>
            </a:r>
            <a:r>
              <a:rPr lang="de-CH" dirty="0" err="1"/>
              <a:t>layers</a:t>
            </a:r>
            <a:endParaRPr lang="de-CH" dirty="0"/>
          </a:p>
          <a:p>
            <a:pPr marL="285750" indent="-285750">
              <a:buFont typeface="Arial" panose="020B0604020202020204" pitchFamily="34" charset="0"/>
              <a:buChar char="•"/>
            </a:pPr>
            <a:r>
              <a:rPr lang="de-CH" dirty="0" err="1"/>
              <a:t>Registering</a:t>
            </a:r>
            <a:r>
              <a:rPr lang="de-CH" dirty="0"/>
              <a:t> </a:t>
            </a:r>
            <a:r>
              <a:rPr lang="de-CH" dirty="0" err="1"/>
              <a:t>of</a:t>
            </a:r>
            <a:r>
              <a:rPr lang="de-CH" dirty="0"/>
              <a:t> </a:t>
            </a:r>
            <a:r>
              <a:rPr lang="de-CH" dirty="0" err="1"/>
              <a:t>single</a:t>
            </a:r>
            <a:r>
              <a:rPr lang="de-CH" dirty="0"/>
              <a:t> </a:t>
            </a:r>
            <a:r>
              <a:rPr lang="de-CH" dirty="0" err="1"/>
              <a:t>product</a:t>
            </a:r>
            <a:r>
              <a:rPr lang="de-CH" dirty="0"/>
              <a:t> lots</a:t>
            </a:r>
          </a:p>
          <a:p>
            <a:endParaRPr lang="en-US" b="1" dirty="0"/>
          </a:p>
          <a:p>
            <a:r>
              <a:rPr lang="en-US" b="1" dirty="0"/>
              <a:t>Audit</a:t>
            </a:r>
            <a:r>
              <a:rPr lang="en-US" b="1" baseline="0" dirty="0"/>
              <a:t> Log</a:t>
            </a:r>
          </a:p>
          <a:p>
            <a:pPr marL="285750" indent="-285750">
              <a:buFont typeface="Arial" panose="020B0604020202020204" pitchFamily="34" charset="0"/>
              <a:buChar char="•"/>
            </a:pPr>
            <a:r>
              <a:rPr lang="de-CH" dirty="0"/>
              <a:t>Every </a:t>
            </a:r>
            <a:r>
              <a:rPr lang="de-CH" dirty="0" err="1"/>
              <a:t>user</a:t>
            </a:r>
            <a:r>
              <a:rPr lang="de-CH" dirty="0"/>
              <a:t> </a:t>
            </a:r>
            <a:r>
              <a:rPr lang="de-CH" dirty="0" err="1"/>
              <a:t>interaction</a:t>
            </a:r>
            <a:r>
              <a:rPr lang="de-CH" dirty="0"/>
              <a:t> </a:t>
            </a:r>
            <a:r>
              <a:rPr lang="de-CH" dirty="0" err="1"/>
              <a:t>is</a:t>
            </a:r>
            <a:r>
              <a:rPr lang="de-CH" dirty="0"/>
              <a:t> </a:t>
            </a:r>
            <a:r>
              <a:rPr lang="de-CH" dirty="0" err="1"/>
              <a:t>logged</a:t>
            </a:r>
            <a:endParaRPr lang="de-CH" dirty="0"/>
          </a:p>
          <a:p>
            <a:pPr marL="285750" indent="-285750">
              <a:buFont typeface="Arial" panose="020B0604020202020204" pitchFamily="34" charset="0"/>
              <a:buChar char="•"/>
            </a:pPr>
            <a:r>
              <a:rPr lang="de-CH" dirty="0"/>
              <a:t>Food </a:t>
            </a:r>
            <a:r>
              <a:rPr lang="de-CH" dirty="0" err="1"/>
              <a:t>safety</a:t>
            </a:r>
            <a:r>
              <a:rPr lang="de-CH" dirty="0"/>
              <a:t> </a:t>
            </a:r>
            <a:r>
              <a:rPr lang="de-CH" dirty="0" err="1"/>
              <a:t>related</a:t>
            </a:r>
            <a:r>
              <a:rPr lang="de-CH" dirty="0"/>
              <a:t> </a:t>
            </a:r>
            <a:r>
              <a:rPr lang="de-CH" dirty="0" err="1"/>
              <a:t>production</a:t>
            </a:r>
            <a:r>
              <a:rPr lang="de-CH" dirty="0"/>
              <a:t> </a:t>
            </a:r>
            <a:r>
              <a:rPr lang="de-CH" dirty="0" err="1"/>
              <a:t>issues</a:t>
            </a:r>
            <a:r>
              <a:rPr lang="de-CH" dirty="0"/>
              <a:t> </a:t>
            </a:r>
            <a:r>
              <a:rPr lang="de-CH" dirty="0" err="1"/>
              <a:t>are</a:t>
            </a:r>
            <a:r>
              <a:rPr lang="de-CH" dirty="0"/>
              <a:t> transparent</a:t>
            </a:r>
          </a:p>
          <a:p>
            <a:pPr marL="285750" indent="-285750">
              <a:buFont typeface="Arial" panose="020B0604020202020204" pitchFamily="34" charset="0"/>
              <a:buChar char="•"/>
            </a:pPr>
            <a:r>
              <a:rPr lang="de-CH" dirty="0" err="1"/>
              <a:t>Effective</a:t>
            </a:r>
            <a:r>
              <a:rPr lang="de-CH" dirty="0"/>
              <a:t> </a:t>
            </a:r>
            <a:r>
              <a:rPr lang="de-CH" dirty="0" err="1"/>
              <a:t>filter</a:t>
            </a:r>
            <a:r>
              <a:rPr lang="de-CH" dirty="0"/>
              <a:t> </a:t>
            </a:r>
            <a:r>
              <a:rPr lang="de-CH" dirty="0" err="1"/>
              <a:t>function</a:t>
            </a:r>
            <a:r>
              <a:rPr lang="de-CH" dirty="0"/>
              <a:t> </a:t>
            </a:r>
            <a:r>
              <a:rPr lang="de-CH" dirty="0" err="1"/>
              <a:t>for</a:t>
            </a:r>
            <a:r>
              <a:rPr lang="de-CH" dirty="0"/>
              <a:t> fast </a:t>
            </a:r>
            <a:r>
              <a:rPr lang="de-CH" dirty="0" err="1"/>
              <a:t>localisation</a:t>
            </a:r>
            <a:r>
              <a:rPr lang="de-CH" dirty="0"/>
              <a:t> </a:t>
            </a:r>
            <a:r>
              <a:rPr lang="de-CH" dirty="0" err="1"/>
              <a:t>operation</a:t>
            </a:r>
            <a:r>
              <a:rPr lang="de-CH" dirty="0"/>
              <a:t> </a:t>
            </a:r>
            <a:r>
              <a:rPr lang="de-CH" dirty="0" err="1"/>
              <a:t>issues</a:t>
            </a:r>
            <a:endParaRPr lang="de-CH" dirty="0"/>
          </a:p>
          <a:p>
            <a:pPr marL="285750" indent="-285750">
              <a:buFont typeface="Arial" panose="020B0604020202020204" pitchFamily="34" charset="0"/>
              <a:buChar char="•"/>
            </a:pPr>
            <a:r>
              <a:rPr lang="de-CH" dirty="0" err="1"/>
              <a:t>Classification</a:t>
            </a:r>
            <a:r>
              <a:rPr lang="de-CH" dirty="0"/>
              <a:t> and </a:t>
            </a:r>
            <a:r>
              <a:rPr lang="de-CH" dirty="0" err="1"/>
              <a:t>description</a:t>
            </a:r>
            <a:r>
              <a:rPr lang="de-CH" dirty="0"/>
              <a:t> </a:t>
            </a:r>
            <a:r>
              <a:rPr lang="de-CH" dirty="0" err="1"/>
              <a:t>of</a:t>
            </a:r>
            <a:r>
              <a:rPr lang="de-CH" dirty="0"/>
              <a:t> </a:t>
            </a:r>
            <a:r>
              <a:rPr lang="de-CH" dirty="0" err="1"/>
              <a:t>operation</a:t>
            </a:r>
            <a:r>
              <a:rPr lang="de-CH" dirty="0"/>
              <a:t> </a:t>
            </a:r>
            <a:r>
              <a:rPr lang="de-CH" dirty="0" err="1"/>
              <a:t>issues</a:t>
            </a:r>
            <a:endParaRPr lang="de-CH" dirty="0"/>
          </a:p>
          <a:p>
            <a:endParaRPr lang="en-US" b="1" dirty="0"/>
          </a:p>
          <a:p>
            <a:r>
              <a:rPr lang="en-US" b="1" dirty="0"/>
              <a:t>Identification systems</a:t>
            </a:r>
          </a:p>
          <a:p>
            <a:pPr marL="285750" indent="-285750">
              <a:buFont typeface="Arial" panose="020B0604020202020204" pitchFamily="34" charset="0"/>
              <a:buChar char="•"/>
            </a:pPr>
            <a:r>
              <a:rPr lang="en-US" dirty="0"/>
              <a:t>Bar code identification verifies the right ingredient components of the production</a:t>
            </a:r>
          </a:p>
          <a:p>
            <a:pPr marL="285750" indent="-285750">
              <a:buFont typeface="Arial" panose="020B0604020202020204" pitchFamily="34" charset="0"/>
              <a:buChar char="•"/>
            </a:pPr>
            <a:r>
              <a:rPr lang="en-US" dirty="0"/>
              <a:t>Labeling of bags or pallets enables product tracking in the warehouse with bar code identification</a:t>
            </a:r>
          </a:p>
          <a:p>
            <a:pPr marL="285750" indent="-285750">
              <a:buFont typeface="Arial" panose="020B0604020202020204" pitchFamily="34" charset="0"/>
              <a:buChar char="•"/>
            </a:pPr>
            <a:r>
              <a:rPr lang="en-US" dirty="0"/>
              <a:t>Batch related labeling of pre-weighed ingredients supports operators to add previous prepared hand additions to the corresponding batch</a:t>
            </a:r>
          </a:p>
          <a:p>
            <a:pPr marL="285750" indent="-285750">
              <a:buFont typeface="Arial" panose="020B0604020202020204" pitchFamily="34" charset="0"/>
              <a:buChar char="•"/>
            </a:pPr>
            <a:r>
              <a:rPr lang="en-US" dirty="0"/>
              <a:t>User authentication with RFID badge cards at operation stations</a:t>
            </a:r>
          </a:p>
          <a:p>
            <a:endParaRPr lang="en-US" b="1"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39</a:t>
            </a:fld>
            <a:endParaRPr lang="de-DE"/>
          </a:p>
        </p:txBody>
      </p:sp>
    </p:spTree>
    <p:extLst>
      <p:ext uri="{BB962C8B-B14F-4D97-AF65-F5344CB8AC3E}">
        <p14:creationId xmlns:p14="http://schemas.microsoft.com/office/powerpoint/2010/main" val="138821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40</a:t>
            </a:fld>
            <a:endParaRPr lang="de-DE"/>
          </a:p>
        </p:txBody>
      </p:sp>
    </p:spTree>
    <p:extLst>
      <p:ext uri="{BB962C8B-B14F-4D97-AF65-F5344CB8AC3E}">
        <p14:creationId xmlns:p14="http://schemas.microsoft.com/office/powerpoint/2010/main" val="225958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Quittirung</a:t>
            </a:r>
            <a:r>
              <a:rPr lang="de-CH" baseline="0" dirty="0"/>
              <a:t> von Reinigungsschritten (oder Frage Hände gewaschen?)</a:t>
            </a:r>
          </a:p>
          <a:p>
            <a:r>
              <a:rPr lang="de-CH" baseline="0" dirty="0"/>
              <a:t>Operational </a:t>
            </a:r>
            <a:r>
              <a:rPr lang="de-CH" baseline="0" dirty="0" err="1"/>
              <a:t>Prerequisits</a:t>
            </a:r>
            <a:r>
              <a:rPr lang="de-CH" baseline="0" dirty="0"/>
              <a:t> (OPRQ)</a:t>
            </a:r>
            <a:endParaRPr lang="de-CH"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41</a:t>
            </a:fld>
            <a:endParaRPr lang="de-DE"/>
          </a:p>
        </p:txBody>
      </p:sp>
    </p:spTree>
    <p:extLst>
      <p:ext uri="{BB962C8B-B14F-4D97-AF65-F5344CB8AC3E}">
        <p14:creationId xmlns:p14="http://schemas.microsoft.com/office/powerpoint/2010/main" val="63353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42</a:t>
            </a:fld>
            <a:endParaRPr lang="de-DE"/>
          </a:p>
        </p:txBody>
      </p:sp>
    </p:spTree>
    <p:extLst>
      <p:ext uri="{BB962C8B-B14F-4D97-AF65-F5344CB8AC3E}">
        <p14:creationId xmlns:p14="http://schemas.microsoft.com/office/powerpoint/2010/main" val="118504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4538"/>
            <a:ext cx="6621463" cy="3724275"/>
          </a:xfrm>
        </p:spPr>
      </p:sp>
      <p:sp>
        <p:nvSpPr>
          <p:cNvPr id="3" name="Notizenplatzhalter 2"/>
          <p:cNvSpPr>
            <a:spLocks noGrp="1"/>
          </p:cNvSpPr>
          <p:nvPr>
            <p:ph type="body" idx="1"/>
          </p:nvPr>
        </p:nvSpPr>
        <p:spPr/>
        <p:txBody>
          <a:bodyPr/>
          <a:lstStyle/>
          <a:p>
            <a:r>
              <a:rPr lang="en-US" dirty="0"/>
              <a:t>Who would have thought 10 years ago, that bacteria like Salmonella could also become the game changer for the dry-plant based food. </a:t>
            </a:r>
          </a:p>
          <a:p>
            <a:endParaRPr lang="en-US" dirty="0"/>
          </a:p>
          <a:p>
            <a:r>
              <a:rPr lang="en-US" dirty="0"/>
              <a:t>Today we know, that Salmonella can be present and survive for years on dry nuts, cereals, soy, spices. </a:t>
            </a:r>
          </a:p>
          <a:p>
            <a:endParaRPr lang="en-US" dirty="0"/>
          </a:p>
          <a:p>
            <a:r>
              <a:rPr lang="en-US" dirty="0"/>
              <a:t>And food and feed manufacturer need to apply preventive measures to ensure that the Salmonella don’t slip though to end consumers.</a:t>
            </a:r>
          </a:p>
          <a:p>
            <a:endParaRPr lang="en-US" dirty="0"/>
          </a:p>
          <a:p>
            <a:r>
              <a:rPr lang="en-US" dirty="0"/>
              <a:t>The way to control Salmonella in ready-to-eat food processing is: safeguard the raw material quality, implement a trusted kill step, and ensure GMP with good hygiene, </a:t>
            </a:r>
          </a:p>
        </p:txBody>
      </p:sp>
      <p:sp>
        <p:nvSpPr>
          <p:cNvPr id="4" name="Foliennummernplatzhalter 3"/>
          <p:cNvSpPr>
            <a:spLocks noGrp="1"/>
          </p:cNvSpPr>
          <p:nvPr>
            <p:ph type="sldNum" sz="quarter" idx="10"/>
          </p:nvPr>
        </p:nvSpPr>
        <p:spPr/>
        <p:txBody>
          <a:bodyPr/>
          <a:lstStyle/>
          <a:p>
            <a:fld id="{82E889FF-B10F-40D6-B1BC-76B1A15B01CC}" type="slidenum">
              <a:rPr lang="de-DE" smtClean="0"/>
              <a:pPr/>
              <a:t>7</a:t>
            </a:fld>
            <a:endParaRPr lang="de-DE" dirty="0"/>
          </a:p>
        </p:txBody>
      </p:sp>
    </p:spTree>
    <p:extLst>
      <p:ext uri="{BB962C8B-B14F-4D97-AF65-F5344CB8AC3E}">
        <p14:creationId xmlns:p14="http://schemas.microsoft.com/office/powerpoint/2010/main" val="394069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46862" cy="3738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1E6C1-7A1A-4439-9B07-65A24F8A5CEF}" type="slidenum">
              <a:rPr lang="de-DE" smtClean="0"/>
              <a:pPr/>
              <a:t>8</a:t>
            </a:fld>
            <a:endParaRPr lang="de-DE"/>
          </a:p>
        </p:txBody>
      </p:sp>
    </p:spTree>
    <p:extLst>
      <p:ext uri="{BB962C8B-B14F-4D97-AF65-F5344CB8AC3E}">
        <p14:creationId xmlns:p14="http://schemas.microsoft.com/office/powerpoint/2010/main" val="245777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46862" cy="3738562"/>
          </a:xfrm>
        </p:spPr>
      </p:sp>
      <p:sp>
        <p:nvSpPr>
          <p:cNvPr id="3" name="Notizenplatzhalter 2"/>
          <p:cNvSpPr>
            <a:spLocks noGrp="1"/>
          </p:cNvSpPr>
          <p:nvPr>
            <p:ph type="body" idx="1"/>
          </p:nvPr>
        </p:nvSpPr>
        <p:spPr/>
        <p:txBody>
          <a:bodyPr/>
          <a:lstStyle/>
          <a:p>
            <a:r>
              <a:rPr lang="en-US" dirty="0">
                <a:solidFill>
                  <a:schemeClr val="bg1"/>
                </a:solidFill>
              </a:rPr>
              <a:t>Bühler enables </a:t>
            </a:r>
          </a:p>
          <a:p>
            <a:r>
              <a:rPr lang="en-US" dirty="0">
                <a:solidFill>
                  <a:schemeClr val="bg1"/>
                </a:solidFill>
              </a:rPr>
              <a:t>safe feed &amp; food processing </a:t>
            </a:r>
          </a:p>
          <a:p>
            <a:r>
              <a:rPr lang="en-US" dirty="0">
                <a:solidFill>
                  <a:schemeClr val="bg1"/>
                </a:solidFill>
              </a:rPr>
              <a:t>with technologies &amp; services </a:t>
            </a:r>
          </a:p>
          <a:p>
            <a:r>
              <a:rPr lang="en-US" dirty="0">
                <a:solidFill>
                  <a:schemeClr val="bg1"/>
                </a:solidFill>
              </a:rPr>
              <a:t>for good hygiene,</a:t>
            </a:r>
          </a:p>
          <a:p>
            <a:r>
              <a:rPr lang="en-US" dirty="0">
                <a:solidFill>
                  <a:schemeClr val="bg1"/>
                </a:solidFill>
              </a:rPr>
              <a:t>reliable decontamination </a:t>
            </a:r>
          </a:p>
          <a:p>
            <a:r>
              <a:rPr lang="en-US" dirty="0">
                <a:solidFill>
                  <a:schemeClr val="bg1"/>
                </a:solidFill>
              </a:rPr>
              <a:t>and full traceability </a:t>
            </a:r>
          </a:p>
          <a:p>
            <a:r>
              <a:rPr lang="en-US" dirty="0">
                <a:solidFill>
                  <a:schemeClr val="bg1"/>
                </a:solidFill>
              </a:rPr>
              <a:t>to build trust in the </a:t>
            </a:r>
          </a:p>
          <a:p>
            <a:r>
              <a:rPr lang="en-US" dirty="0">
                <a:solidFill>
                  <a:schemeClr val="bg1"/>
                </a:solidFill>
              </a:rPr>
              <a:t>grain-feed-food value chain.</a:t>
            </a:r>
            <a:endParaRPr lang="en-GB" dirty="0">
              <a:solidFill>
                <a:schemeClr val="bg1"/>
              </a:solidFill>
              <a:ea typeface="ヒラギノ角ゴ Pro W3"/>
              <a:cs typeface="ヒラギノ角ゴ Pro W3"/>
            </a:endParaRPr>
          </a:p>
          <a:p>
            <a:pPr algn="l"/>
            <a:endParaRPr lang="en-US" dirty="0"/>
          </a:p>
        </p:txBody>
      </p:sp>
      <p:sp>
        <p:nvSpPr>
          <p:cNvPr id="4" name="Foliennummernplatzhalter 3"/>
          <p:cNvSpPr>
            <a:spLocks noGrp="1"/>
          </p:cNvSpPr>
          <p:nvPr>
            <p:ph type="sldNum" sz="quarter" idx="10"/>
          </p:nvPr>
        </p:nvSpPr>
        <p:spPr/>
        <p:txBody>
          <a:bodyPr/>
          <a:lstStyle/>
          <a:p>
            <a:fld id="{2E81E6C1-7A1A-4439-9B07-65A24F8A5CEF}" type="slidenum">
              <a:rPr lang="de-DE" smtClean="0"/>
              <a:pPr/>
              <a:t>10</a:t>
            </a:fld>
            <a:endParaRPr lang="de-DE"/>
          </a:p>
        </p:txBody>
      </p:sp>
    </p:spTree>
    <p:extLst>
      <p:ext uri="{BB962C8B-B14F-4D97-AF65-F5344CB8AC3E}">
        <p14:creationId xmlns:p14="http://schemas.microsoft.com/office/powerpoint/2010/main" val="314577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0"/>
              </a:spcBef>
            </a:pPr>
            <a:r>
              <a:rPr lang="en-US" sz="1100" dirty="0"/>
              <a:t>Salmonella in dry foods:</a:t>
            </a:r>
          </a:p>
          <a:p>
            <a:pPr>
              <a:spcBef>
                <a:spcPts val="0"/>
              </a:spcBef>
            </a:pPr>
            <a:r>
              <a:rPr lang="en-US" sz="1100" dirty="0"/>
              <a:t>Heat</a:t>
            </a:r>
            <a:r>
              <a:rPr lang="de-CH" sz="1100" dirty="0"/>
              <a:t> </a:t>
            </a:r>
            <a:r>
              <a:rPr lang="en-US" sz="1100" dirty="0"/>
              <a:t>resistant</a:t>
            </a:r>
          </a:p>
          <a:p>
            <a:pPr>
              <a:spcBef>
                <a:spcPts val="0"/>
              </a:spcBef>
            </a:pPr>
            <a:r>
              <a:rPr lang="en-US" sz="1100" dirty="0"/>
              <a:t>Can survive years in dry conditions</a:t>
            </a:r>
          </a:p>
          <a:p>
            <a:pPr>
              <a:spcBef>
                <a:spcPts val="0"/>
              </a:spcBef>
            </a:pPr>
            <a:r>
              <a:rPr lang="en-US" sz="1100" dirty="0"/>
              <a:t>Small amount can cause illness </a:t>
            </a:r>
          </a:p>
          <a:p>
            <a:pPr>
              <a:spcBef>
                <a:spcPts val="0"/>
              </a:spcBef>
            </a:pPr>
            <a:r>
              <a:rPr lang="de-CH" sz="1100" dirty="0"/>
              <a:t>FSMA – </a:t>
            </a:r>
            <a:r>
              <a:rPr lang="de-CH" sz="1100" dirty="0" err="1"/>
              <a:t>proposed</a:t>
            </a:r>
            <a:r>
              <a:rPr lang="de-CH" sz="1100" dirty="0"/>
              <a:t> 2011,</a:t>
            </a:r>
            <a:r>
              <a:rPr lang="de-CH" sz="1100" baseline="0" dirty="0"/>
              <a:t> final </a:t>
            </a:r>
            <a:r>
              <a:rPr lang="de-CH" sz="1100" baseline="0" dirty="0" err="1"/>
              <a:t>rule</a:t>
            </a:r>
            <a:r>
              <a:rPr lang="de-CH" sz="1100" baseline="0" dirty="0"/>
              <a:t> </a:t>
            </a:r>
            <a:r>
              <a:rPr lang="de-CH" sz="1100" baseline="0" dirty="0" err="1"/>
              <a:t>accepted</a:t>
            </a:r>
            <a:r>
              <a:rPr lang="de-CH" sz="1100" baseline="0" dirty="0"/>
              <a:t> 2015, </a:t>
            </a:r>
            <a:r>
              <a:rPr lang="de-CH" sz="1100" baseline="0" dirty="0" err="1"/>
              <a:t>implemented</a:t>
            </a:r>
            <a:r>
              <a:rPr lang="de-CH" sz="1100" baseline="0" dirty="0"/>
              <a:t> </a:t>
            </a:r>
            <a:r>
              <a:rPr lang="de-CH" sz="1100" baseline="0" dirty="0" err="1"/>
              <a:t>by</a:t>
            </a:r>
            <a:r>
              <a:rPr lang="de-CH" sz="1100" baseline="0" dirty="0"/>
              <a:t> 2018</a:t>
            </a:r>
            <a:endParaRPr lang="en-US" sz="1100" dirty="0"/>
          </a:p>
          <a:p>
            <a:endParaRPr lang="en-US" dirty="0"/>
          </a:p>
          <a:p>
            <a:endParaRPr lang="de-DE"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11</a:t>
            </a:fld>
            <a:endParaRPr lang="de-DE"/>
          </a:p>
        </p:txBody>
      </p:sp>
    </p:spTree>
    <p:extLst>
      <p:ext uri="{BB962C8B-B14F-4D97-AF65-F5344CB8AC3E}">
        <p14:creationId xmlns:p14="http://schemas.microsoft.com/office/powerpoint/2010/main" val="103066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C49AA91-6A0F-4672-8599-A2B4AE4AA0E1}" type="slidenum">
              <a:rPr lang="de-DE"/>
              <a:pPr/>
              <a:t>12</a:t>
            </a:fld>
            <a:endParaRPr lang="de-DE"/>
          </a:p>
        </p:txBody>
      </p:sp>
      <p:sp>
        <p:nvSpPr>
          <p:cNvPr id="266242" name="Rectangle 2"/>
          <p:cNvSpPr>
            <a:spLocks noGrp="1" noRot="1" noChangeAspect="1" noChangeArrowheads="1" noTextEdit="1"/>
          </p:cNvSpPr>
          <p:nvPr>
            <p:ph type="sldImg"/>
          </p:nvPr>
        </p:nvSpPr>
        <p:spPr>
          <a:xfrm>
            <a:off x="90488" y="744538"/>
            <a:ext cx="6616700" cy="3721100"/>
          </a:xfrm>
          <a:ln/>
        </p:spPr>
      </p:sp>
      <p:sp>
        <p:nvSpPr>
          <p:cNvPr id="2" name="Notizenplatzhalter 1"/>
          <p:cNvSpPr>
            <a:spLocks noGrp="1"/>
          </p:cNvSpPr>
          <p:nvPr>
            <p:ph type="body" idx="1"/>
          </p:nvPr>
        </p:nvSpPr>
        <p:spPr/>
        <p:txBody>
          <a:bodyPr/>
          <a:lstStyle/>
          <a:p>
            <a:r>
              <a:rPr lang="en-US" dirty="0"/>
              <a:t>The main</a:t>
            </a:r>
            <a:r>
              <a:rPr lang="en-US" baseline="0" dirty="0"/>
              <a:t> markets for ebeam / inactivation technologies are spices, almonds (nuts in general) and sesame seeds. Mostly in EU, USA and India. However, many other grains and seeds as well as other countries will eventually follow. </a:t>
            </a:r>
          </a:p>
          <a:p>
            <a:endParaRPr lang="en-US" baseline="0" dirty="0"/>
          </a:p>
          <a:p>
            <a:r>
              <a:rPr lang="en-US" dirty="0"/>
              <a:t>We will focus on the regions where food safety is on the top: EU and USA</a:t>
            </a:r>
          </a:p>
          <a:p>
            <a:endParaRPr lang="en-US" dirty="0"/>
          </a:p>
          <a:p>
            <a:r>
              <a:rPr lang="en-US" dirty="0"/>
              <a:t>USA and EU account for 80% of the worldwide export </a:t>
            </a:r>
          </a:p>
          <a:p>
            <a:endParaRPr lang="en-US" dirty="0"/>
          </a:p>
          <a:p>
            <a:r>
              <a:rPr lang="en-US" dirty="0"/>
              <a:t>The main exporter is India – larger variety </a:t>
            </a:r>
          </a:p>
          <a:p>
            <a:endParaRPr lang="en-US" dirty="0"/>
          </a:p>
          <a:p>
            <a:r>
              <a:rPr lang="en-US" dirty="0"/>
              <a:t>Tackling EU and USA will open up new markets (South Asia and South America)</a:t>
            </a:r>
          </a:p>
          <a:p>
            <a:endParaRPr lang="en-US" dirty="0"/>
          </a:p>
        </p:txBody>
      </p:sp>
    </p:spTree>
    <p:extLst>
      <p:ext uri="{BB962C8B-B14F-4D97-AF65-F5344CB8AC3E}">
        <p14:creationId xmlns:p14="http://schemas.microsoft.com/office/powerpoint/2010/main" val="256933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46862" cy="3738562"/>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E81E6C1-7A1A-4439-9B07-65A24F8A5CEF}" type="slidenum">
              <a:rPr lang="de-DE" smtClean="0"/>
              <a:pPr/>
              <a:t>13</a:t>
            </a:fld>
            <a:endParaRPr lang="de-DE"/>
          </a:p>
        </p:txBody>
      </p:sp>
    </p:spTree>
    <p:extLst>
      <p:ext uri="{BB962C8B-B14F-4D97-AF65-F5344CB8AC3E}">
        <p14:creationId xmlns:p14="http://schemas.microsoft.com/office/powerpoint/2010/main" val="6329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2"/>
                </a:solidFill>
                <a:effectLst/>
                <a:latin typeface="Arial" panose="020B0604020202020204" pitchFamily="34" charset="0"/>
                <a:ea typeface="+mn-ea"/>
                <a:cs typeface="Arial" panose="020B0604020202020204" pitchFamily="34" charset="0"/>
              </a:rPr>
              <a:t>So what is our solution? If we have a look at the value chain there are different steps and possibilities. The first thing is of course to avoid fungal infection, starting on field and harvest. Even if we follow good agricultural practice, we can´t influence the weather. Especially if there is hot and at the same time humid weather during germination and the flowering stage, the plants get probably infected. On field and harvest we as Bühler have not a real influence. But it starts at the grain reception facilities. Proper storage is very important to avoid fungal infection and also to inhibit fungal growth. Moreover drying is an important factor to stabilize the grain and to inhibit further fungal growth. However, there are sometimes already contaminated grains from the field so we have to remove the contaminated fractions through cleaning. </a:t>
            </a:r>
            <a:r>
              <a:rPr lang="en-US" sz="1100" b="1" kern="1200" dirty="0">
                <a:solidFill>
                  <a:schemeClr val="tx2"/>
                </a:solidFill>
                <a:effectLst/>
                <a:latin typeface="Arial" panose="020B0604020202020204" pitchFamily="34" charset="0"/>
                <a:ea typeface="+mn-ea"/>
                <a:cs typeface="Arial" panose="020B0604020202020204" pitchFamily="34" charset="0"/>
              </a:rPr>
              <a:t>And the earlier we do this intervention, the better, also to prevent cross-contamination and losses during storage</a:t>
            </a:r>
            <a:r>
              <a:rPr lang="en-US" sz="1100" kern="1200" dirty="0">
                <a:solidFill>
                  <a:schemeClr val="tx2"/>
                </a:solidFill>
                <a:effectLst/>
                <a:latin typeface="Arial" panose="020B0604020202020204" pitchFamily="34" charset="0"/>
                <a:ea typeface="+mn-ea"/>
                <a:cs typeface="Arial" panose="020B0604020202020204" pitchFamily="34" charset="0"/>
              </a:rPr>
              <a:t>. That means that the grain reception facilities are the first line of defense. In the mills that accurate cleaning is already quite common, but we have to bring the topic up-stream. I am convinced that the necessary pressure from the consumer towards the grain facilities will increase in the coming years.</a:t>
            </a:r>
            <a:br>
              <a:rPr lang="en-US" sz="1100" kern="1200" dirty="0">
                <a:solidFill>
                  <a:schemeClr val="tx2"/>
                </a:solidFill>
                <a:effectLst/>
                <a:latin typeface="Arial" panose="020B0604020202020204" pitchFamily="34" charset="0"/>
                <a:ea typeface="+mn-ea"/>
                <a:cs typeface="Arial" panose="020B0604020202020204" pitchFamily="34" charset="0"/>
              </a:rPr>
            </a:br>
            <a:r>
              <a:rPr lang="en-US" sz="1100" kern="1200" dirty="0">
                <a:solidFill>
                  <a:schemeClr val="tx2"/>
                </a:solidFill>
                <a:effectLst/>
                <a:latin typeface="Arial" panose="020B0604020202020204" pitchFamily="34" charset="0"/>
                <a:ea typeface="+mn-ea"/>
                <a:cs typeface="Arial" panose="020B0604020202020204" pitchFamily="34" charset="0"/>
              </a:rPr>
              <a:t>Before I will explain you how that kind of cleaning works, let me say some words to the </a:t>
            </a:r>
            <a:r>
              <a:rPr lang="en-US" sz="1100" b="1" kern="1200" dirty="0">
                <a:solidFill>
                  <a:schemeClr val="tx2"/>
                </a:solidFill>
                <a:effectLst/>
                <a:latin typeface="Arial" panose="020B0604020202020204" pitchFamily="34" charset="0"/>
                <a:ea typeface="+mn-ea"/>
                <a:cs typeface="Arial" panose="020B0604020202020204" pitchFamily="34" charset="0"/>
              </a:rPr>
              <a:t>topic of monitoring</a:t>
            </a:r>
            <a:r>
              <a:rPr lang="en-US" sz="1100" kern="1200" dirty="0">
                <a:solidFill>
                  <a:schemeClr val="tx2"/>
                </a:solidFill>
                <a:effectLst/>
                <a:latin typeface="Arial" panose="020B0604020202020204" pitchFamily="34" charset="0"/>
                <a:ea typeface="+mn-ea"/>
                <a:cs typeface="Arial" panose="020B0604020202020204" pitchFamily="34" charset="0"/>
              </a:rPr>
              <a:t>. Up to now it is not yet marked as Bühler solution. However this is a major chance for us to develop </a:t>
            </a:r>
            <a:r>
              <a:rPr lang="en-US" sz="1100" kern="1200" dirty="0" err="1">
                <a:solidFill>
                  <a:schemeClr val="tx2"/>
                </a:solidFill>
                <a:effectLst/>
                <a:latin typeface="Arial" panose="020B0604020202020204" pitchFamily="34" charset="0"/>
                <a:ea typeface="+mn-ea"/>
                <a:cs typeface="Arial" panose="020B0604020202020204" pitchFamily="34" charset="0"/>
              </a:rPr>
              <a:t>IoT</a:t>
            </a:r>
            <a:r>
              <a:rPr lang="en-US" sz="1100" kern="1200" dirty="0">
                <a:solidFill>
                  <a:schemeClr val="tx2"/>
                </a:solidFill>
                <a:effectLst/>
                <a:latin typeface="Arial" panose="020B0604020202020204" pitchFamily="34" charset="0"/>
                <a:ea typeface="+mn-ea"/>
                <a:cs typeface="Arial" panose="020B0604020202020204" pitchFamily="34" charset="0"/>
              </a:rPr>
              <a:t> solutions and to offer </a:t>
            </a:r>
            <a:r>
              <a:rPr lang="en-US" sz="1100" kern="1200" dirty="0" err="1">
                <a:solidFill>
                  <a:schemeClr val="tx2"/>
                </a:solidFill>
                <a:effectLst/>
                <a:latin typeface="Arial" panose="020B0604020202020204" pitchFamily="34" charset="0"/>
                <a:ea typeface="+mn-ea"/>
                <a:cs typeface="Arial" panose="020B0604020202020204" pitchFamily="34" charset="0"/>
              </a:rPr>
              <a:t>IoT</a:t>
            </a:r>
            <a:r>
              <a:rPr lang="en-US" sz="1100" kern="1200" dirty="0">
                <a:solidFill>
                  <a:schemeClr val="tx2"/>
                </a:solidFill>
                <a:effectLst/>
                <a:latin typeface="Arial" panose="020B0604020202020204" pitchFamily="34" charset="0"/>
                <a:ea typeface="+mn-ea"/>
                <a:cs typeface="Arial" panose="020B0604020202020204" pitchFamily="34" charset="0"/>
              </a:rPr>
              <a:t> services like real-time analysis, detection and monitoring of mycotoxins.</a:t>
            </a:r>
            <a:endParaRPr lang="de-DE" sz="1100" kern="1200" dirty="0">
              <a:solidFill>
                <a:schemeClr val="tx2"/>
              </a:solidFill>
              <a:effectLst/>
              <a:latin typeface="Arial" panose="020B0604020202020204" pitchFamily="34" charset="0"/>
              <a:ea typeface="+mn-ea"/>
              <a:cs typeface="Arial" panose="020B0604020202020204" pitchFamily="34" charset="0"/>
            </a:endParaRPr>
          </a:p>
          <a:p>
            <a:endParaRPr lang="en-US" baseline="0" noProof="0" dirty="0"/>
          </a:p>
        </p:txBody>
      </p:sp>
      <p:sp>
        <p:nvSpPr>
          <p:cNvPr id="4" name="Foliennummernplatzhalter 3"/>
          <p:cNvSpPr>
            <a:spLocks noGrp="1"/>
          </p:cNvSpPr>
          <p:nvPr>
            <p:ph type="sldNum" sz="quarter" idx="10"/>
          </p:nvPr>
        </p:nvSpPr>
        <p:spPr/>
        <p:txBody>
          <a:bodyPr/>
          <a:lstStyle/>
          <a:p>
            <a:fld id="{82E889FF-B10F-40D6-B1BC-76B1A15B01CC}" type="slidenum">
              <a:rPr lang="de-DE" smtClean="0"/>
              <a:pPr/>
              <a:t>16</a:t>
            </a:fld>
            <a:endParaRPr lang="de-DE"/>
          </a:p>
        </p:txBody>
      </p:sp>
    </p:spTree>
    <p:extLst>
      <p:ext uri="{BB962C8B-B14F-4D97-AF65-F5344CB8AC3E}">
        <p14:creationId xmlns:p14="http://schemas.microsoft.com/office/powerpoint/2010/main" val="86610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7" name="Bild 12" descr="logo-grün.png"/>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0072262" y="5957669"/>
            <a:ext cx="1544774" cy="360040"/>
          </a:xfrm>
          <a:prstGeom prst="rect">
            <a:avLst/>
          </a:prstGeom>
        </p:spPr>
      </p:pic>
      <p:sp>
        <p:nvSpPr>
          <p:cNvPr id="8" name="Abgerundetes Rechteck 7"/>
          <p:cNvSpPr/>
          <p:nvPr userDrawn="1"/>
        </p:nvSpPr>
        <p:spPr>
          <a:xfrm>
            <a:off x="5469164" y="2953519"/>
            <a:ext cx="6120000" cy="2340000"/>
          </a:xfrm>
          <a:custGeom>
            <a:avLst/>
            <a:gdLst>
              <a:gd name="connsiteX0" fmla="*/ 0 w 5400000"/>
              <a:gd name="connsiteY0" fmla="*/ 420008 h 2520000"/>
              <a:gd name="connsiteX1" fmla="*/ 420008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 name="connsiteX8" fmla="*/ 0 w 5400000"/>
              <a:gd name="connsiteY8" fmla="*/ 420008 h 2520000"/>
              <a:gd name="connsiteX0" fmla="*/ 0 w 5400000"/>
              <a:gd name="connsiteY0" fmla="*/ 2099992 h 2520000"/>
              <a:gd name="connsiteX1" fmla="*/ 420008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 name="connsiteX0" fmla="*/ 0 w 5400000"/>
              <a:gd name="connsiteY0" fmla="*/ 2099992 h 2520000"/>
              <a:gd name="connsiteX1" fmla="*/ 559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2520000">
                <a:moveTo>
                  <a:pt x="0" y="2099992"/>
                </a:moveTo>
                <a:cubicBezTo>
                  <a:pt x="186" y="1399995"/>
                  <a:pt x="373" y="699997"/>
                  <a:pt x="559" y="0"/>
                </a:cubicBezTo>
                <a:lnTo>
                  <a:pt x="4979992" y="0"/>
                </a:lnTo>
                <a:cubicBezTo>
                  <a:pt x="5211956" y="0"/>
                  <a:pt x="5400000" y="188044"/>
                  <a:pt x="5400000" y="420008"/>
                </a:cubicBezTo>
                <a:lnTo>
                  <a:pt x="5400000" y="2099992"/>
                </a:lnTo>
                <a:cubicBezTo>
                  <a:pt x="5400000" y="2331956"/>
                  <a:pt x="5211956" y="2520000"/>
                  <a:pt x="4979992" y="2520000"/>
                </a:cubicBezTo>
                <a:lnTo>
                  <a:pt x="420008" y="2520000"/>
                </a:lnTo>
                <a:cubicBezTo>
                  <a:pt x="188044" y="2520000"/>
                  <a:pt x="0" y="2331956"/>
                  <a:pt x="0" y="20999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a:solidFill>
                <a:schemeClr val="tx2"/>
              </a:solidFill>
              <a:latin typeface="Arial" panose="020B0604020202020204" pitchFamily="34" charset="0"/>
              <a:cs typeface="Arial" panose="020B0604020202020204" pitchFamily="34" charset="0"/>
            </a:endParaRPr>
          </a:p>
        </p:txBody>
      </p:sp>
      <p:sp>
        <p:nvSpPr>
          <p:cNvPr id="2" name="Titel 1"/>
          <p:cNvSpPr>
            <a:spLocks noGrp="1"/>
          </p:cNvSpPr>
          <p:nvPr>
            <p:ph type="ctrTitle"/>
          </p:nvPr>
        </p:nvSpPr>
        <p:spPr>
          <a:xfrm>
            <a:off x="5469164" y="2953519"/>
            <a:ext cx="6120000" cy="1627609"/>
          </a:xfrm>
        </p:spPr>
        <p:txBody>
          <a:bodyPr lIns="252000" tIns="72000" rIns="252000" bIns="72000">
            <a:noAutofit/>
          </a:bodyPr>
          <a:lstStyle>
            <a:lvl1pPr>
              <a:defRPr sz="3200">
                <a:solidFill>
                  <a:schemeClr val="tx2"/>
                </a:solidFill>
              </a:defRPr>
            </a:lvl1pPr>
          </a:lstStyle>
          <a:p>
            <a:r>
              <a:rPr lang="en-US"/>
              <a:t>Click to edit Master title style</a:t>
            </a:r>
            <a:endParaRPr lang="de-DE" dirty="0"/>
          </a:p>
        </p:txBody>
      </p:sp>
      <p:sp>
        <p:nvSpPr>
          <p:cNvPr id="3" name="Untertitel 2"/>
          <p:cNvSpPr>
            <a:spLocks noGrp="1"/>
          </p:cNvSpPr>
          <p:nvPr>
            <p:ph type="subTitle" idx="1"/>
          </p:nvPr>
        </p:nvSpPr>
        <p:spPr>
          <a:xfrm>
            <a:off x="5469164" y="4590653"/>
            <a:ext cx="6120000" cy="702866"/>
          </a:xfrm>
        </p:spPr>
        <p:txBody>
          <a:bodyPr lIns="252000" tIns="72000" rIns="252000" bIns="72000">
            <a:noAutofit/>
          </a:bodyPr>
          <a:lstStyle>
            <a:lvl1pPr marL="0" indent="0" algn="l">
              <a:buNone/>
              <a:defRPr sz="16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12" name="Textfeld 11"/>
          <p:cNvSpPr txBox="1"/>
          <p:nvPr userDrawn="1"/>
        </p:nvSpPr>
        <p:spPr>
          <a:xfrm>
            <a:off x="432000" y="6071488"/>
            <a:ext cx="4104456" cy="246221"/>
          </a:xfrm>
          <a:prstGeom prst="rect">
            <a:avLst/>
          </a:prstGeom>
          <a:noFill/>
          <a:ln>
            <a:noFill/>
          </a:ln>
        </p:spPr>
        <p:txBody>
          <a:bodyPr vert="horz" wrap="square" lIns="0" tIns="0" rIns="0" bIns="0" rtlCol="0" anchor="ctr">
            <a:spAutoFit/>
          </a:bodyPr>
          <a:lstStyle/>
          <a:p>
            <a:r>
              <a:rPr lang="de-DE" sz="1600" dirty="0">
                <a:solidFill>
                  <a:schemeClr val="bg1"/>
                </a:solidFill>
                <a:latin typeface="Arial" panose="020B0604020202020204" pitchFamily="34" charset="-128"/>
                <a:cs typeface="Arial" panose="020B0604020202020204" pitchFamily="34" charset="-128"/>
              </a:rPr>
              <a:t>Innovations for a </a:t>
            </a:r>
            <a:r>
              <a:rPr lang="de-DE" sz="1600" b="1" dirty="0" err="1">
                <a:solidFill>
                  <a:schemeClr val="bg1"/>
                </a:solidFill>
                <a:latin typeface="Arial" panose="020B0604020202020204" pitchFamily="34" charset="-128"/>
                <a:cs typeface="Arial" panose="020B0604020202020204" pitchFamily="34" charset="-128"/>
              </a:rPr>
              <a:t>better</a:t>
            </a:r>
            <a:r>
              <a:rPr lang="de-DE" sz="1600" b="1" dirty="0">
                <a:solidFill>
                  <a:schemeClr val="bg1"/>
                </a:solidFill>
                <a:latin typeface="Arial" panose="020B0604020202020204" pitchFamily="34" charset="-128"/>
                <a:cs typeface="Arial" panose="020B0604020202020204" pitchFamily="34" charset="-128"/>
              </a:rPr>
              <a:t> </a:t>
            </a:r>
            <a:r>
              <a:rPr lang="de-DE" sz="1600" b="1" dirty="0" err="1">
                <a:solidFill>
                  <a:schemeClr val="bg1"/>
                </a:solidFill>
                <a:latin typeface="Arial" panose="020B0604020202020204" pitchFamily="34" charset="-128"/>
                <a:cs typeface="Arial" panose="020B0604020202020204" pitchFamily="34" charset="-128"/>
              </a:rPr>
              <a:t>world</a:t>
            </a:r>
            <a:r>
              <a:rPr lang="de-DE" sz="1600" b="0" dirty="0">
                <a:solidFill>
                  <a:schemeClr val="bg1"/>
                </a:solidFill>
                <a:latin typeface="Arial" panose="020B0604020202020204" pitchFamily="34" charset="-128"/>
                <a:cs typeface="Arial" panose="020B0604020202020204" pitchFamily="34" charset="-128"/>
              </a:rPr>
              <a:t>.</a:t>
            </a:r>
            <a:endParaRPr lang="de-DE" sz="1600" dirty="0">
              <a:solidFill>
                <a:schemeClr val="bg1"/>
              </a:solidFill>
              <a:latin typeface="Arial" panose="020B0604020202020204" pitchFamily="34" charset="-128"/>
              <a:cs typeface="Arial" panose="020B0604020202020204" pitchFamily="34" charset="-128"/>
            </a:endParaRPr>
          </a:p>
        </p:txBody>
      </p:sp>
      <p:pic>
        <p:nvPicPr>
          <p:cNvPr id="4" name="Grafik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5469164" cy="4615560"/>
          </a:xfrm>
          <a:prstGeom prst="rect">
            <a:avLst/>
          </a:prstGeom>
        </p:spPr>
      </p:pic>
    </p:spTree>
    <p:extLst>
      <p:ext uri="{BB962C8B-B14F-4D97-AF65-F5344CB8AC3E}">
        <p14:creationId xmlns:p14="http://schemas.microsoft.com/office/powerpoint/2010/main" val="425401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431999" y="3181119"/>
            <a:ext cx="3600000" cy="639762"/>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platzhalter 4"/>
          <p:cNvSpPr>
            <a:spLocks noGrp="1"/>
          </p:cNvSpPr>
          <p:nvPr>
            <p:ph type="body" sz="quarter" idx="3"/>
          </p:nvPr>
        </p:nvSpPr>
        <p:spPr>
          <a:xfrm>
            <a:off x="4212000" y="3181119"/>
            <a:ext cx="3600000" cy="639762"/>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platzhalter5"/>
          <p:cNvSpPr>
            <a:spLocks noGrp="1"/>
          </p:cNvSpPr>
          <p:nvPr>
            <p:ph type="body" sz="quarter" idx="16"/>
          </p:nvPr>
        </p:nvSpPr>
        <p:spPr>
          <a:xfrm>
            <a:off x="7992001" y="3181119"/>
            <a:ext cx="3600000" cy="639762"/>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ußzeilenplatzhalter 7"/>
          <p:cNvSpPr>
            <a:spLocks noGrp="1"/>
          </p:cNvSpPr>
          <p:nvPr>
            <p:ph type="ftr" sz="quarter" idx="11"/>
          </p:nvPr>
        </p:nvSpPr>
        <p:spPr/>
        <p:txBody>
          <a:bodyPr/>
          <a:lstStyle>
            <a:lvl1pPr>
              <a:defRPr>
                <a:solidFill>
                  <a:schemeClr val="tx2"/>
                </a:solidFill>
              </a:defRPr>
            </a:lvl1pPr>
          </a:lstStyle>
          <a:p>
            <a:r>
              <a:rPr lang="de-DE"/>
              <a:t>Food Safety Nutrition</a:t>
            </a:r>
            <a:endParaRPr lang="de-DE" dirty="0"/>
          </a:p>
        </p:txBody>
      </p:sp>
      <p:sp>
        <p:nvSpPr>
          <p:cNvPr id="10" name="Inhaltsplatzhalter 8"/>
          <p:cNvSpPr>
            <a:spLocks noGrp="1"/>
          </p:cNvSpPr>
          <p:nvPr>
            <p:ph sz="quarter" idx="13"/>
          </p:nvPr>
        </p:nvSpPr>
        <p:spPr>
          <a:xfrm>
            <a:off x="431999" y="3906000"/>
            <a:ext cx="3600000" cy="225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Inhaltsplatzhalter 10"/>
          <p:cNvSpPr>
            <a:spLocks noGrp="1"/>
          </p:cNvSpPr>
          <p:nvPr>
            <p:ph sz="quarter" idx="14"/>
          </p:nvPr>
        </p:nvSpPr>
        <p:spPr>
          <a:xfrm>
            <a:off x="4212000" y="3906000"/>
            <a:ext cx="3600000" cy="225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Inhaltsplatzhalter 6"/>
          <p:cNvSpPr>
            <a:spLocks noGrp="1"/>
          </p:cNvSpPr>
          <p:nvPr>
            <p:ph sz="quarter" idx="15"/>
          </p:nvPr>
        </p:nvSpPr>
        <p:spPr>
          <a:xfrm>
            <a:off x="7992001" y="3906000"/>
            <a:ext cx="3600000" cy="225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Bildplatzhalter 14"/>
          <p:cNvSpPr>
            <a:spLocks noGrp="1"/>
          </p:cNvSpPr>
          <p:nvPr>
            <p:ph type="pic" sz="quarter" idx="17"/>
          </p:nvPr>
        </p:nvSpPr>
        <p:spPr>
          <a:xfrm>
            <a:off x="431999" y="1656000"/>
            <a:ext cx="3600000" cy="1440000"/>
          </a:xfrm>
          <a:solidFill>
            <a:schemeClr val="accent4"/>
          </a:solidFill>
        </p:spPr>
        <p:txBody>
          <a:bodyPr/>
          <a:lstStyle/>
          <a:p>
            <a:r>
              <a:rPr lang="en-US"/>
              <a:t>Click icon to add picture</a:t>
            </a:r>
            <a:endParaRPr lang="de-DE"/>
          </a:p>
        </p:txBody>
      </p:sp>
      <p:sp>
        <p:nvSpPr>
          <p:cNvPr id="17" name="Bildplatzhalter 16"/>
          <p:cNvSpPr>
            <a:spLocks noGrp="1"/>
          </p:cNvSpPr>
          <p:nvPr>
            <p:ph type="pic" sz="quarter" idx="18"/>
          </p:nvPr>
        </p:nvSpPr>
        <p:spPr>
          <a:xfrm>
            <a:off x="4212000" y="1656000"/>
            <a:ext cx="3600000" cy="1440000"/>
          </a:xfrm>
          <a:solidFill>
            <a:schemeClr val="accent4"/>
          </a:solidFill>
        </p:spPr>
        <p:txBody>
          <a:bodyPr/>
          <a:lstStyle/>
          <a:p>
            <a:r>
              <a:rPr lang="en-US"/>
              <a:t>Click icon to add picture</a:t>
            </a:r>
            <a:endParaRPr lang="de-DE"/>
          </a:p>
        </p:txBody>
      </p:sp>
      <p:sp>
        <p:nvSpPr>
          <p:cNvPr id="19" name="Bildplatzhalter 18"/>
          <p:cNvSpPr>
            <a:spLocks noGrp="1"/>
          </p:cNvSpPr>
          <p:nvPr>
            <p:ph type="pic" sz="quarter" idx="19"/>
          </p:nvPr>
        </p:nvSpPr>
        <p:spPr>
          <a:xfrm>
            <a:off x="7992001" y="1655999"/>
            <a:ext cx="3600000" cy="1440000"/>
          </a:xfrm>
          <a:solidFill>
            <a:schemeClr val="accent4"/>
          </a:solidFill>
        </p:spPr>
        <p:txBody>
          <a:bodyPr/>
          <a:lstStyle/>
          <a:p>
            <a:r>
              <a:rPr lang="en-US"/>
              <a:t>Click icon to add picture</a:t>
            </a:r>
            <a:endParaRPr lang="de-DE"/>
          </a:p>
        </p:txBody>
      </p:sp>
    </p:spTree>
    <p:extLst>
      <p:ext uri="{BB962C8B-B14F-4D97-AF65-F5344CB8AC3E}">
        <p14:creationId xmlns:p14="http://schemas.microsoft.com/office/powerpoint/2010/main" val="1333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4" name="Fußzeilenplatzhalter 3"/>
          <p:cNvSpPr>
            <a:spLocks noGrp="1"/>
          </p:cNvSpPr>
          <p:nvPr>
            <p:ph type="ftr" sz="quarter" idx="11"/>
          </p:nvPr>
        </p:nvSpPr>
        <p:spPr/>
        <p:txBody>
          <a:bodyPr/>
          <a:lstStyle/>
          <a:p>
            <a:r>
              <a:rPr lang="de-DE"/>
              <a:t>Food Safety Nutrition</a:t>
            </a:r>
            <a:endParaRPr lang="de-DE" dirty="0"/>
          </a:p>
        </p:txBody>
      </p:sp>
    </p:spTree>
    <p:extLst>
      <p:ext uri="{BB962C8B-B14F-4D97-AF65-F5344CB8AC3E}">
        <p14:creationId xmlns:p14="http://schemas.microsoft.com/office/powerpoint/2010/main" val="103354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Food Safety Nutrition</a:t>
            </a:r>
            <a:endParaRPr lang="de-DE" dirty="0"/>
          </a:p>
        </p:txBody>
      </p:sp>
    </p:spTree>
    <p:extLst>
      <p:ext uri="{BB962C8B-B14F-4D97-AF65-F5344CB8AC3E}">
        <p14:creationId xmlns:p14="http://schemas.microsoft.com/office/powerpoint/2010/main" val="1691988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0" y="0"/>
            <a:ext cx="12193200" cy="6858000"/>
          </a:xfrm>
          <a:solidFill>
            <a:schemeClr val="tx2"/>
          </a:solidFill>
        </p:spPr>
        <p:txBody>
          <a:bodyPr anchor="ctr"/>
          <a:lstStyle>
            <a:lvl1pPr algn="ctr">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561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bschlussfolie">
    <p:bg>
      <p:bgPr>
        <a:solidFill>
          <a:schemeClr val="accent4"/>
        </a:solidFill>
        <a:effectLst/>
      </p:bgPr>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1607" y="-20267"/>
            <a:ext cx="9913568" cy="6873082"/>
          </a:xfrm>
          <a:prstGeom prst="rect">
            <a:avLst/>
          </a:prstGeom>
        </p:spPr>
      </p:pic>
      <p:sp>
        <p:nvSpPr>
          <p:cNvPr id="2" name="Titel 1"/>
          <p:cNvSpPr>
            <a:spLocks noGrp="1"/>
          </p:cNvSpPr>
          <p:nvPr>
            <p:ph type="title"/>
          </p:nvPr>
        </p:nvSpPr>
        <p:spPr>
          <a:xfrm>
            <a:off x="432000" y="1656000"/>
            <a:ext cx="11160000" cy="900000"/>
          </a:xfrm>
        </p:spPr>
        <p:txBody>
          <a:bodyPr/>
          <a:lstStyle>
            <a:lvl1pPr>
              <a:defRPr>
                <a:solidFill>
                  <a:schemeClr val="bg1"/>
                </a:solidFill>
              </a:defRPr>
            </a:lvl1pPr>
          </a:lstStyle>
          <a:p>
            <a:r>
              <a:rPr lang="en-US"/>
              <a:t>Click to edit Master title style</a:t>
            </a:r>
            <a:endParaRPr lang="de-DE" dirty="0"/>
          </a:p>
        </p:txBody>
      </p:sp>
      <p:sp>
        <p:nvSpPr>
          <p:cNvPr id="3" name="Inhaltsplatzhalter 2"/>
          <p:cNvSpPr>
            <a:spLocks noGrp="1"/>
          </p:cNvSpPr>
          <p:nvPr>
            <p:ph idx="1"/>
          </p:nvPr>
        </p:nvSpPr>
        <p:spPr>
          <a:xfrm>
            <a:off x="432000" y="4797152"/>
            <a:ext cx="6313659" cy="1358848"/>
          </a:xfrm>
        </p:spPr>
        <p:txBody>
          <a:bodyPr anchor="b" anchorCtr="0"/>
          <a:lstStyle>
            <a:lvl1pPr>
              <a:defRPr>
                <a:solidFill>
                  <a:schemeClr val="bg1"/>
                </a:solidFill>
              </a:defRPr>
            </a:lvl1pPr>
          </a:lstStyle>
          <a:p>
            <a:pPr lvl="0"/>
            <a:r>
              <a:rPr lang="en-US"/>
              <a:t>Click to edit Master text styles</a:t>
            </a:r>
          </a:p>
        </p:txBody>
      </p:sp>
      <p:pic>
        <p:nvPicPr>
          <p:cNvPr id="12" name="Bild 8" descr="logo-grün.png"/>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10072435" y="5796000"/>
            <a:ext cx="1544601" cy="360000"/>
          </a:xfrm>
          <a:prstGeom prst="rect">
            <a:avLst/>
          </a:prstGeom>
        </p:spPr>
      </p:pic>
    </p:spTree>
    <p:extLst>
      <p:ext uri="{BB962C8B-B14F-4D97-AF65-F5344CB8AC3E}">
        <p14:creationId xmlns:p14="http://schemas.microsoft.com/office/powerpoint/2010/main" val="4133320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17" name="Inhaltsplatzhalter 10"/>
          <p:cNvSpPr>
            <a:spLocks noGrp="1"/>
          </p:cNvSpPr>
          <p:nvPr>
            <p:ph sz="quarter" idx="20" hasCustomPrompt="1"/>
          </p:nvPr>
        </p:nvSpPr>
        <p:spPr>
          <a:xfrm>
            <a:off x="2832375" y="620688"/>
            <a:ext cx="9123389" cy="5400600"/>
          </a:xfrm>
        </p:spPr>
        <p:txBody>
          <a:bodyPr/>
          <a:lstStyle>
            <a:lvl1pPr>
              <a:defRPr sz="1000"/>
            </a:lvl1pPr>
          </a:lstStyle>
          <a:p>
            <a:pPr lvl="0"/>
            <a:r>
              <a:rPr lang="de-DE" dirty="0"/>
              <a:t>Background Picture</a:t>
            </a:r>
          </a:p>
        </p:txBody>
      </p:sp>
      <p:sp>
        <p:nvSpPr>
          <p:cNvPr id="2" name="Titel 1"/>
          <p:cNvSpPr>
            <a:spLocks noGrp="1"/>
          </p:cNvSpPr>
          <p:nvPr>
            <p:ph type="title" hasCustomPrompt="1"/>
          </p:nvPr>
        </p:nvSpPr>
        <p:spPr>
          <a:xfrm>
            <a:off x="3120482" y="836713"/>
            <a:ext cx="8547175" cy="432048"/>
          </a:xfrm>
        </p:spPr>
        <p:txBody>
          <a:bodyPr/>
          <a:lstStyle>
            <a:lvl1pPr>
              <a:defRPr sz="1600"/>
            </a:lvl1pPr>
          </a:lstStyle>
          <a:p>
            <a:r>
              <a:rPr lang="de-DE" dirty="0"/>
              <a:t>Titel </a:t>
            </a:r>
            <a:endParaRPr lang="en-US" dirty="0"/>
          </a:p>
        </p:txBody>
      </p:sp>
      <p:sp>
        <p:nvSpPr>
          <p:cNvPr id="3" name="Fußzeilenplatzhalter 2"/>
          <p:cNvSpPr>
            <a:spLocks noGrp="1"/>
          </p:cNvSpPr>
          <p:nvPr>
            <p:ph type="ftr" sz="quarter" idx="10"/>
          </p:nvPr>
        </p:nvSpPr>
        <p:spPr/>
        <p:txBody>
          <a:bodyPr/>
          <a:lstStyle/>
          <a:p>
            <a:r>
              <a:rPr lang="de-DE"/>
              <a:t>Food Safety Nutrition</a:t>
            </a:r>
          </a:p>
        </p:txBody>
      </p:sp>
      <p:sp>
        <p:nvSpPr>
          <p:cNvPr id="11" name="Inhaltsplatzhalter 10"/>
          <p:cNvSpPr>
            <a:spLocks noGrp="1"/>
          </p:cNvSpPr>
          <p:nvPr>
            <p:ph sz="quarter" idx="15" hasCustomPrompt="1"/>
          </p:nvPr>
        </p:nvSpPr>
        <p:spPr>
          <a:xfrm>
            <a:off x="3120482" y="1412776"/>
            <a:ext cx="8547175" cy="576064"/>
          </a:xfrm>
        </p:spPr>
        <p:txBody>
          <a:bodyPr/>
          <a:lstStyle>
            <a:lvl1pPr>
              <a:defRPr sz="1400"/>
            </a:lvl1pPr>
          </a:lstStyle>
          <a:p>
            <a:pPr lvl="0"/>
            <a:r>
              <a:rPr lang="de-DE" dirty="0"/>
              <a:t>Frame 1</a:t>
            </a:r>
          </a:p>
        </p:txBody>
      </p:sp>
      <p:sp>
        <p:nvSpPr>
          <p:cNvPr id="12" name="Inhaltsplatzhalter 10"/>
          <p:cNvSpPr>
            <a:spLocks noGrp="1"/>
          </p:cNvSpPr>
          <p:nvPr>
            <p:ph sz="quarter" idx="16" hasCustomPrompt="1"/>
          </p:nvPr>
        </p:nvSpPr>
        <p:spPr>
          <a:xfrm>
            <a:off x="3120482" y="5229200"/>
            <a:ext cx="8547175" cy="576064"/>
          </a:xfrm>
        </p:spPr>
        <p:txBody>
          <a:bodyPr/>
          <a:lstStyle>
            <a:lvl1pPr>
              <a:defRPr sz="1400"/>
            </a:lvl1pPr>
          </a:lstStyle>
          <a:p>
            <a:pPr lvl="0"/>
            <a:r>
              <a:rPr lang="de-DE" dirty="0"/>
              <a:t>Frame 4</a:t>
            </a:r>
            <a:endParaRPr lang="en-US" dirty="0"/>
          </a:p>
        </p:txBody>
      </p:sp>
      <p:sp>
        <p:nvSpPr>
          <p:cNvPr id="13" name="Inhaltsplatzhalter 10"/>
          <p:cNvSpPr>
            <a:spLocks noGrp="1"/>
          </p:cNvSpPr>
          <p:nvPr>
            <p:ph sz="quarter" idx="17" hasCustomPrompt="1"/>
          </p:nvPr>
        </p:nvSpPr>
        <p:spPr>
          <a:xfrm>
            <a:off x="3120482" y="2204864"/>
            <a:ext cx="4129534" cy="2808312"/>
          </a:xfrm>
        </p:spPr>
        <p:txBody>
          <a:bodyPr/>
          <a:lstStyle>
            <a:lvl1pPr>
              <a:defRPr sz="1400"/>
            </a:lvl1pPr>
          </a:lstStyle>
          <a:p>
            <a:pPr lvl="0"/>
            <a:r>
              <a:rPr lang="de-DE" dirty="0"/>
              <a:t>Frame 2</a:t>
            </a:r>
          </a:p>
        </p:txBody>
      </p:sp>
      <p:sp>
        <p:nvSpPr>
          <p:cNvPr id="14" name="Inhaltsplatzhalter 10"/>
          <p:cNvSpPr>
            <a:spLocks noGrp="1"/>
          </p:cNvSpPr>
          <p:nvPr>
            <p:ph sz="quarter" idx="18" hasCustomPrompt="1"/>
          </p:nvPr>
        </p:nvSpPr>
        <p:spPr>
          <a:xfrm>
            <a:off x="7538122" y="2204864"/>
            <a:ext cx="4129534" cy="2808312"/>
          </a:xfrm>
        </p:spPr>
        <p:txBody>
          <a:bodyPr/>
          <a:lstStyle>
            <a:lvl1pPr>
              <a:defRPr sz="1400"/>
            </a:lvl1pPr>
          </a:lstStyle>
          <a:p>
            <a:pPr lvl="0"/>
            <a:r>
              <a:rPr lang="de-DE" dirty="0"/>
              <a:t>Frame 3</a:t>
            </a:r>
          </a:p>
        </p:txBody>
      </p:sp>
    </p:spTree>
    <p:extLst>
      <p:ext uri="{BB962C8B-B14F-4D97-AF65-F5344CB8AC3E}">
        <p14:creationId xmlns:p14="http://schemas.microsoft.com/office/powerpoint/2010/main" val="379858448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el und zweispaltig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584352" y="1658938"/>
            <a:ext cx="5403140" cy="4360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190745" y="1658938"/>
            <a:ext cx="5403140" cy="4360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10"/>
          </p:nvPr>
        </p:nvSpPr>
        <p:spPr/>
        <p:txBody>
          <a:bodyPr/>
          <a:lstStyle/>
          <a:p>
            <a:r>
              <a:rPr lang="en-US"/>
              <a:t>Food Safety Nutrition</a:t>
            </a:r>
            <a:endParaRPr lang="de-DE"/>
          </a:p>
        </p:txBody>
      </p:sp>
    </p:spTree>
    <p:extLst>
      <p:ext uri="{BB962C8B-B14F-4D97-AF65-F5344CB8AC3E}">
        <p14:creationId xmlns:p14="http://schemas.microsoft.com/office/powerpoint/2010/main" val="3274435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106968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tx2"/>
        </a:solidFill>
        <a:effectLst/>
      </p:bgPr>
    </p:bg>
    <p:spTree>
      <p:nvGrpSpPr>
        <p:cNvPr id="1" name=""/>
        <p:cNvGrpSpPr/>
        <p:nvPr/>
      </p:nvGrpSpPr>
      <p:grpSpPr>
        <a:xfrm>
          <a:off x="0" y="0"/>
          <a:ext cx="0" cy="0"/>
          <a:chOff x="0" y="0"/>
          <a:chExt cx="0" cy="0"/>
        </a:xfrm>
      </p:grpSpPr>
      <p:pic>
        <p:nvPicPr>
          <p:cNvPr id="7" name="Bild 12" descr="logo-grün.png"/>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0072262" y="5957669"/>
            <a:ext cx="1544774" cy="360040"/>
          </a:xfrm>
          <a:prstGeom prst="rect">
            <a:avLst/>
          </a:prstGeom>
        </p:spPr>
      </p:pic>
      <p:sp>
        <p:nvSpPr>
          <p:cNvPr id="8" name="Abgerundetes Rechteck 7"/>
          <p:cNvSpPr/>
          <p:nvPr userDrawn="1"/>
        </p:nvSpPr>
        <p:spPr>
          <a:xfrm>
            <a:off x="5469164" y="2953519"/>
            <a:ext cx="6120000" cy="2340000"/>
          </a:xfrm>
          <a:custGeom>
            <a:avLst/>
            <a:gdLst>
              <a:gd name="connsiteX0" fmla="*/ 0 w 5400000"/>
              <a:gd name="connsiteY0" fmla="*/ 420008 h 2520000"/>
              <a:gd name="connsiteX1" fmla="*/ 420008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 name="connsiteX8" fmla="*/ 0 w 5400000"/>
              <a:gd name="connsiteY8" fmla="*/ 420008 h 2520000"/>
              <a:gd name="connsiteX0" fmla="*/ 0 w 5400000"/>
              <a:gd name="connsiteY0" fmla="*/ 2099992 h 2520000"/>
              <a:gd name="connsiteX1" fmla="*/ 420008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 name="connsiteX0" fmla="*/ 0 w 5400000"/>
              <a:gd name="connsiteY0" fmla="*/ 2099992 h 2520000"/>
              <a:gd name="connsiteX1" fmla="*/ 559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2520000">
                <a:moveTo>
                  <a:pt x="0" y="2099992"/>
                </a:moveTo>
                <a:cubicBezTo>
                  <a:pt x="186" y="1399995"/>
                  <a:pt x="373" y="699997"/>
                  <a:pt x="559" y="0"/>
                </a:cubicBezTo>
                <a:lnTo>
                  <a:pt x="4979992" y="0"/>
                </a:lnTo>
                <a:cubicBezTo>
                  <a:pt x="5211956" y="0"/>
                  <a:pt x="5400000" y="188044"/>
                  <a:pt x="5400000" y="420008"/>
                </a:cubicBezTo>
                <a:lnTo>
                  <a:pt x="5400000" y="2099992"/>
                </a:lnTo>
                <a:cubicBezTo>
                  <a:pt x="5400000" y="2331956"/>
                  <a:pt x="5211956" y="2520000"/>
                  <a:pt x="4979992" y="2520000"/>
                </a:cubicBezTo>
                <a:lnTo>
                  <a:pt x="420008" y="2520000"/>
                </a:lnTo>
                <a:cubicBezTo>
                  <a:pt x="188044" y="2520000"/>
                  <a:pt x="0" y="2331956"/>
                  <a:pt x="0" y="20999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a:solidFill>
                <a:schemeClr val="tx2"/>
              </a:solidFill>
              <a:latin typeface="Arial" panose="020B0604020202020204" pitchFamily="34" charset="0"/>
              <a:cs typeface="Arial" panose="020B0604020202020204" pitchFamily="34" charset="0"/>
            </a:endParaRPr>
          </a:p>
        </p:txBody>
      </p:sp>
      <p:sp>
        <p:nvSpPr>
          <p:cNvPr id="2" name="Titel 1"/>
          <p:cNvSpPr>
            <a:spLocks noGrp="1"/>
          </p:cNvSpPr>
          <p:nvPr>
            <p:ph type="ctrTitle"/>
          </p:nvPr>
        </p:nvSpPr>
        <p:spPr>
          <a:xfrm>
            <a:off x="5469164" y="2953519"/>
            <a:ext cx="6120000" cy="1627609"/>
          </a:xfrm>
        </p:spPr>
        <p:txBody>
          <a:bodyPr lIns="252000" tIns="72000" rIns="252000" bIns="72000">
            <a:noAutofit/>
          </a:bodyPr>
          <a:lstStyle>
            <a:lvl1pPr>
              <a:defRPr sz="320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5469164" y="4590653"/>
            <a:ext cx="6120000" cy="702866"/>
          </a:xfrm>
        </p:spPr>
        <p:txBody>
          <a:bodyPr lIns="252000" tIns="72000" rIns="252000" bIns="72000">
            <a:noAutofit/>
          </a:bodyPr>
          <a:lstStyle>
            <a:lvl1pPr marL="0" indent="0" algn="l">
              <a:buNone/>
              <a:defRPr sz="16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feld 11"/>
          <p:cNvSpPr txBox="1"/>
          <p:nvPr userDrawn="1"/>
        </p:nvSpPr>
        <p:spPr>
          <a:xfrm>
            <a:off x="432000" y="6071488"/>
            <a:ext cx="4104456" cy="246221"/>
          </a:xfrm>
          <a:prstGeom prst="rect">
            <a:avLst/>
          </a:prstGeom>
          <a:noFill/>
          <a:ln>
            <a:noFill/>
          </a:ln>
        </p:spPr>
        <p:txBody>
          <a:bodyPr vert="horz" wrap="square" lIns="0" tIns="0" rIns="0" bIns="0" rtlCol="0" anchor="ctr">
            <a:spAutoFit/>
          </a:bodyPr>
          <a:lstStyle/>
          <a:p>
            <a:r>
              <a:rPr lang="de-DE" sz="1600" dirty="0">
                <a:solidFill>
                  <a:schemeClr val="bg1"/>
                </a:solidFill>
                <a:latin typeface="Arial" panose="020B0604020202020204" pitchFamily="34" charset="-128"/>
                <a:cs typeface="Arial" panose="020B0604020202020204" pitchFamily="34" charset="-128"/>
              </a:rPr>
              <a:t>Innovations for a </a:t>
            </a:r>
            <a:r>
              <a:rPr lang="de-DE" sz="1600" b="1" dirty="0" err="1">
                <a:solidFill>
                  <a:schemeClr val="bg1"/>
                </a:solidFill>
                <a:latin typeface="Arial" panose="020B0604020202020204" pitchFamily="34" charset="-128"/>
                <a:cs typeface="Arial" panose="020B0604020202020204" pitchFamily="34" charset="-128"/>
              </a:rPr>
              <a:t>better</a:t>
            </a:r>
            <a:r>
              <a:rPr lang="de-DE" sz="1600" b="1" dirty="0">
                <a:solidFill>
                  <a:schemeClr val="bg1"/>
                </a:solidFill>
                <a:latin typeface="Arial" panose="020B0604020202020204" pitchFamily="34" charset="-128"/>
                <a:cs typeface="Arial" panose="020B0604020202020204" pitchFamily="34" charset="-128"/>
              </a:rPr>
              <a:t> </a:t>
            </a:r>
            <a:r>
              <a:rPr lang="de-DE" sz="1600" b="1" dirty="0" err="1">
                <a:solidFill>
                  <a:schemeClr val="bg1"/>
                </a:solidFill>
                <a:latin typeface="Arial" panose="020B0604020202020204" pitchFamily="34" charset="-128"/>
                <a:cs typeface="Arial" panose="020B0604020202020204" pitchFamily="34" charset="-128"/>
              </a:rPr>
              <a:t>world</a:t>
            </a:r>
            <a:r>
              <a:rPr lang="de-DE" sz="1600" b="0" dirty="0">
                <a:solidFill>
                  <a:schemeClr val="bg1"/>
                </a:solidFill>
                <a:latin typeface="Arial" panose="020B0604020202020204" pitchFamily="34" charset="-128"/>
                <a:cs typeface="Arial" panose="020B0604020202020204" pitchFamily="34" charset="-128"/>
              </a:rPr>
              <a:t>.</a:t>
            </a:r>
            <a:endParaRPr lang="de-DE" sz="1600" dirty="0">
              <a:solidFill>
                <a:schemeClr val="bg1"/>
              </a:solidFill>
              <a:latin typeface="Arial" panose="020B0604020202020204" pitchFamily="34" charset="-128"/>
              <a:cs typeface="Arial" panose="020B0604020202020204" pitchFamily="34" charset="-128"/>
            </a:endParaRPr>
          </a:p>
        </p:txBody>
      </p:sp>
      <p:pic>
        <p:nvPicPr>
          <p:cNvPr id="4" name="Grafik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0800000">
            <a:off x="784378" y="-1"/>
            <a:ext cx="4684786" cy="4450872"/>
          </a:xfrm>
          <a:prstGeom prst="rect">
            <a:avLst/>
          </a:prstGeom>
        </p:spPr>
      </p:pic>
    </p:spTree>
    <p:extLst>
      <p:ext uri="{BB962C8B-B14F-4D97-AF65-F5344CB8AC3E}">
        <p14:creationId xmlns:p14="http://schemas.microsoft.com/office/powerpoint/2010/main" val="411094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331696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Fußzeilenplatzhalter 4"/>
          <p:cNvSpPr>
            <a:spLocks noGrp="1"/>
          </p:cNvSpPr>
          <p:nvPr>
            <p:ph type="ftr" sz="quarter" idx="11"/>
          </p:nvPr>
        </p:nvSpPr>
        <p:spPr/>
        <p:txBody>
          <a:bodyPr/>
          <a:lstStyle/>
          <a:p>
            <a:r>
              <a:rPr lang="de-DE"/>
              <a:t>Food Safety Nutrition</a:t>
            </a:r>
            <a:endParaRPr lang="de-DE" dirty="0"/>
          </a:p>
        </p:txBody>
      </p:sp>
    </p:spTree>
    <p:extLst>
      <p:ext uri="{BB962C8B-B14F-4D97-AF65-F5344CB8AC3E}">
        <p14:creationId xmlns:p14="http://schemas.microsoft.com/office/powerpoint/2010/main" val="199188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4" name="Fußzeilenplatzhalter 3"/>
          <p:cNvSpPr>
            <a:spLocks noGrp="1"/>
          </p:cNvSpPr>
          <p:nvPr>
            <p:ph type="ftr" sz="quarter" idx="11"/>
          </p:nvPr>
        </p:nvSpPr>
        <p:spPr/>
        <p:txBody>
          <a:bodyPr/>
          <a:lstStyle/>
          <a:p>
            <a:r>
              <a:rPr lang="de-DE"/>
              <a:t>Food Safety Nutrition</a:t>
            </a:r>
            <a:endParaRPr lang="de-DE" dirty="0"/>
          </a:p>
        </p:txBody>
      </p:sp>
      <p:sp>
        <p:nvSpPr>
          <p:cNvPr id="9" name="Inhaltsplatzhalter 8"/>
          <p:cNvSpPr>
            <a:spLocks noGrp="1"/>
          </p:cNvSpPr>
          <p:nvPr>
            <p:ph sz="quarter" idx="13"/>
          </p:nvPr>
        </p:nvSpPr>
        <p:spPr>
          <a:xfrm>
            <a:off x="431999" y="1656000"/>
            <a:ext cx="540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Inhaltsplatzhalter 10"/>
          <p:cNvSpPr>
            <a:spLocks noGrp="1"/>
          </p:cNvSpPr>
          <p:nvPr>
            <p:ph sz="quarter" idx="14"/>
          </p:nvPr>
        </p:nvSpPr>
        <p:spPr>
          <a:xfrm>
            <a:off x="6192000" y="1656000"/>
            <a:ext cx="540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42571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4" name="Fußzeilenplatzhalter 3"/>
          <p:cNvSpPr>
            <a:spLocks noGrp="1"/>
          </p:cNvSpPr>
          <p:nvPr>
            <p:ph type="ftr" sz="quarter" idx="11"/>
          </p:nvPr>
        </p:nvSpPr>
        <p:spPr/>
        <p:txBody>
          <a:bodyPr/>
          <a:lstStyle/>
          <a:p>
            <a:r>
              <a:rPr lang="de-DE"/>
              <a:t>Food Safety Nutrition</a:t>
            </a:r>
            <a:endParaRPr lang="de-DE" dirty="0"/>
          </a:p>
        </p:txBody>
      </p:sp>
      <p:sp>
        <p:nvSpPr>
          <p:cNvPr id="9" name="Inhaltsplatzhalter 8"/>
          <p:cNvSpPr>
            <a:spLocks noGrp="1"/>
          </p:cNvSpPr>
          <p:nvPr>
            <p:ph sz="quarter" idx="13"/>
          </p:nvPr>
        </p:nvSpPr>
        <p:spPr>
          <a:xfrm>
            <a:off x="431999" y="1656000"/>
            <a:ext cx="360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Inhaltsplatzhalter 10"/>
          <p:cNvSpPr>
            <a:spLocks noGrp="1"/>
          </p:cNvSpPr>
          <p:nvPr>
            <p:ph sz="quarter" idx="14"/>
          </p:nvPr>
        </p:nvSpPr>
        <p:spPr>
          <a:xfrm>
            <a:off x="4212000" y="1662113"/>
            <a:ext cx="360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Inhaltsplatzhalter 6"/>
          <p:cNvSpPr>
            <a:spLocks noGrp="1"/>
          </p:cNvSpPr>
          <p:nvPr>
            <p:ph sz="quarter" idx="15"/>
          </p:nvPr>
        </p:nvSpPr>
        <p:spPr>
          <a:xfrm>
            <a:off x="7992001" y="1656000"/>
            <a:ext cx="360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32919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und Bild rechts">
    <p:spTree>
      <p:nvGrpSpPr>
        <p:cNvPr id="1" name=""/>
        <p:cNvGrpSpPr/>
        <p:nvPr/>
      </p:nvGrpSpPr>
      <p:grpSpPr>
        <a:xfrm>
          <a:off x="0" y="0"/>
          <a:ext cx="0" cy="0"/>
          <a:chOff x="0" y="0"/>
          <a:chExt cx="0" cy="0"/>
        </a:xfrm>
      </p:grpSpPr>
      <p:sp>
        <p:nvSpPr>
          <p:cNvPr id="10" name="Rechteck 9"/>
          <p:cNvSpPr/>
          <p:nvPr userDrawn="1"/>
        </p:nvSpPr>
        <p:spPr>
          <a:xfrm>
            <a:off x="10661035" y="6378634"/>
            <a:ext cx="1152128"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chemeClr val="tx2"/>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432000" y="274638"/>
            <a:ext cx="5400000" cy="900000"/>
          </a:xfrm>
        </p:spPr>
        <p:txBody>
          <a:bodyPr/>
          <a:lstStyle/>
          <a:p>
            <a:r>
              <a:rPr lang="en-US"/>
              <a:t>Click to edit Master title style</a:t>
            </a:r>
            <a:endParaRPr lang="de-DE" dirty="0"/>
          </a:p>
        </p:txBody>
      </p:sp>
      <p:sp>
        <p:nvSpPr>
          <p:cNvPr id="9" name="Inhaltsplatzhalter 8"/>
          <p:cNvSpPr>
            <a:spLocks noGrp="1"/>
          </p:cNvSpPr>
          <p:nvPr>
            <p:ph sz="quarter" idx="13"/>
          </p:nvPr>
        </p:nvSpPr>
        <p:spPr>
          <a:xfrm>
            <a:off x="431999" y="1656000"/>
            <a:ext cx="540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8" name="Bild 7" descr="logo-grü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0896" y="6543472"/>
            <a:ext cx="741103" cy="172729"/>
          </a:xfrm>
          <a:prstGeom prst="rect">
            <a:avLst/>
          </a:prstGeom>
        </p:spPr>
      </p:pic>
      <p:sp>
        <p:nvSpPr>
          <p:cNvPr id="7" name="Bildplatzhalter 6"/>
          <p:cNvSpPr>
            <a:spLocks noGrp="1"/>
          </p:cNvSpPr>
          <p:nvPr>
            <p:ph type="pic" sz="quarter" idx="14"/>
          </p:nvPr>
        </p:nvSpPr>
        <p:spPr>
          <a:xfrm>
            <a:off x="6097588" y="0"/>
            <a:ext cx="6097587" cy="6858000"/>
          </a:xfrm>
          <a:solidFill>
            <a:schemeClr val="accent4"/>
          </a:solidFill>
        </p:spPr>
        <p:txBody>
          <a:bodyPr/>
          <a:lstStyle/>
          <a:p>
            <a:r>
              <a:rPr lang="en-US"/>
              <a:t>Click icon to add picture</a:t>
            </a:r>
            <a:endParaRPr lang="de-DE"/>
          </a:p>
        </p:txBody>
      </p:sp>
    </p:spTree>
    <p:extLst>
      <p:ext uri="{BB962C8B-B14F-4D97-AF65-F5344CB8AC3E}">
        <p14:creationId xmlns:p14="http://schemas.microsoft.com/office/powerpoint/2010/main" val="276205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zwei Bilder rechts">
    <p:spTree>
      <p:nvGrpSpPr>
        <p:cNvPr id="1" name=""/>
        <p:cNvGrpSpPr/>
        <p:nvPr/>
      </p:nvGrpSpPr>
      <p:grpSpPr>
        <a:xfrm>
          <a:off x="0" y="0"/>
          <a:ext cx="0" cy="0"/>
          <a:chOff x="0" y="0"/>
          <a:chExt cx="0" cy="0"/>
        </a:xfrm>
      </p:grpSpPr>
      <p:sp>
        <p:nvSpPr>
          <p:cNvPr id="10" name="Rechteck 9"/>
          <p:cNvSpPr/>
          <p:nvPr userDrawn="1"/>
        </p:nvSpPr>
        <p:spPr>
          <a:xfrm>
            <a:off x="10661035" y="6378634"/>
            <a:ext cx="1152128"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chemeClr val="tx2"/>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432000" y="274638"/>
            <a:ext cx="5400000" cy="900000"/>
          </a:xfrm>
        </p:spPr>
        <p:txBody>
          <a:bodyPr/>
          <a:lstStyle/>
          <a:p>
            <a:r>
              <a:rPr lang="en-US"/>
              <a:t>Click to edit Master title style</a:t>
            </a:r>
            <a:endParaRPr lang="de-DE" dirty="0"/>
          </a:p>
        </p:txBody>
      </p:sp>
      <p:sp>
        <p:nvSpPr>
          <p:cNvPr id="9" name="Inhaltsplatzhalter 8"/>
          <p:cNvSpPr>
            <a:spLocks noGrp="1"/>
          </p:cNvSpPr>
          <p:nvPr>
            <p:ph sz="quarter" idx="13"/>
          </p:nvPr>
        </p:nvSpPr>
        <p:spPr>
          <a:xfrm>
            <a:off x="431999" y="1656000"/>
            <a:ext cx="540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8" name="Bild 7" descr="logo-grü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0896" y="6543472"/>
            <a:ext cx="741103" cy="172729"/>
          </a:xfrm>
          <a:prstGeom prst="rect">
            <a:avLst/>
          </a:prstGeom>
        </p:spPr>
      </p:pic>
      <p:sp>
        <p:nvSpPr>
          <p:cNvPr id="7" name="Bildplatzhalter 6"/>
          <p:cNvSpPr>
            <a:spLocks noGrp="1"/>
          </p:cNvSpPr>
          <p:nvPr>
            <p:ph type="pic" sz="quarter" idx="14"/>
          </p:nvPr>
        </p:nvSpPr>
        <p:spPr>
          <a:xfrm>
            <a:off x="6097588" y="0"/>
            <a:ext cx="6097587" cy="3430800"/>
          </a:xfrm>
          <a:solidFill>
            <a:schemeClr val="accent4"/>
          </a:solidFill>
        </p:spPr>
        <p:txBody>
          <a:bodyPr/>
          <a:lstStyle/>
          <a:p>
            <a:r>
              <a:rPr lang="en-US"/>
              <a:t>Click icon to add picture</a:t>
            </a:r>
            <a:endParaRPr lang="de-DE"/>
          </a:p>
        </p:txBody>
      </p:sp>
      <p:sp>
        <p:nvSpPr>
          <p:cNvPr id="6" name="Bildplatzhalter 5"/>
          <p:cNvSpPr>
            <a:spLocks noGrp="1"/>
          </p:cNvSpPr>
          <p:nvPr>
            <p:ph type="pic" sz="quarter" idx="15"/>
          </p:nvPr>
        </p:nvSpPr>
        <p:spPr>
          <a:xfrm>
            <a:off x="6097588" y="3427200"/>
            <a:ext cx="6097587" cy="3430800"/>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333987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und drei Bilder rechts">
    <p:spTree>
      <p:nvGrpSpPr>
        <p:cNvPr id="1" name=""/>
        <p:cNvGrpSpPr/>
        <p:nvPr/>
      </p:nvGrpSpPr>
      <p:grpSpPr>
        <a:xfrm>
          <a:off x="0" y="0"/>
          <a:ext cx="0" cy="0"/>
          <a:chOff x="0" y="0"/>
          <a:chExt cx="0" cy="0"/>
        </a:xfrm>
      </p:grpSpPr>
      <p:sp>
        <p:nvSpPr>
          <p:cNvPr id="11" name="Rechteck 10"/>
          <p:cNvSpPr/>
          <p:nvPr userDrawn="1"/>
        </p:nvSpPr>
        <p:spPr>
          <a:xfrm>
            <a:off x="10661035" y="6378634"/>
            <a:ext cx="1152128"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chemeClr val="tx2"/>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432000" y="274638"/>
            <a:ext cx="5400000" cy="900000"/>
          </a:xfrm>
        </p:spPr>
        <p:txBody>
          <a:bodyPr/>
          <a:lstStyle/>
          <a:p>
            <a:r>
              <a:rPr lang="en-US"/>
              <a:t>Click to edit Master title style</a:t>
            </a:r>
            <a:endParaRPr lang="de-DE" dirty="0"/>
          </a:p>
        </p:txBody>
      </p:sp>
      <p:sp>
        <p:nvSpPr>
          <p:cNvPr id="9" name="Inhaltsplatzhalter 8"/>
          <p:cNvSpPr>
            <a:spLocks noGrp="1"/>
          </p:cNvSpPr>
          <p:nvPr>
            <p:ph sz="quarter" idx="13"/>
          </p:nvPr>
        </p:nvSpPr>
        <p:spPr>
          <a:xfrm>
            <a:off x="431999" y="1656000"/>
            <a:ext cx="540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8" name="Bild 7" descr="logo-grü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0896" y="6543472"/>
            <a:ext cx="741103" cy="172729"/>
          </a:xfrm>
          <a:prstGeom prst="rect">
            <a:avLst/>
          </a:prstGeom>
        </p:spPr>
      </p:pic>
      <p:sp>
        <p:nvSpPr>
          <p:cNvPr id="7" name="Bildplatzhalter 6"/>
          <p:cNvSpPr>
            <a:spLocks noGrp="1"/>
          </p:cNvSpPr>
          <p:nvPr>
            <p:ph type="pic" sz="quarter" idx="14"/>
          </p:nvPr>
        </p:nvSpPr>
        <p:spPr>
          <a:xfrm>
            <a:off x="6097588" y="0"/>
            <a:ext cx="6097587" cy="2286000"/>
          </a:xfrm>
          <a:solidFill>
            <a:schemeClr val="accent4"/>
          </a:solidFill>
        </p:spPr>
        <p:txBody>
          <a:bodyPr/>
          <a:lstStyle/>
          <a:p>
            <a:r>
              <a:rPr lang="en-US"/>
              <a:t>Click icon to add picture</a:t>
            </a:r>
            <a:endParaRPr lang="de-DE"/>
          </a:p>
        </p:txBody>
      </p:sp>
      <p:sp>
        <p:nvSpPr>
          <p:cNvPr id="6" name="Bildplatzhalter 5"/>
          <p:cNvSpPr>
            <a:spLocks noGrp="1"/>
          </p:cNvSpPr>
          <p:nvPr>
            <p:ph type="pic" sz="quarter" idx="15"/>
          </p:nvPr>
        </p:nvSpPr>
        <p:spPr>
          <a:xfrm>
            <a:off x="6097588" y="2286000"/>
            <a:ext cx="6097587" cy="2286000"/>
          </a:xfrm>
          <a:solidFill>
            <a:schemeClr val="accent4"/>
          </a:solidFill>
        </p:spPr>
        <p:txBody>
          <a:bodyPr/>
          <a:lstStyle/>
          <a:p>
            <a:r>
              <a:rPr lang="en-US"/>
              <a:t>Click icon to add picture</a:t>
            </a:r>
          </a:p>
        </p:txBody>
      </p:sp>
      <p:sp>
        <p:nvSpPr>
          <p:cNvPr id="10" name="Bildplatzhalter 9"/>
          <p:cNvSpPr>
            <a:spLocks noGrp="1"/>
          </p:cNvSpPr>
          <p:nvPr>
            <p:ph type="pic" sz="quarter" idx="16"/>
          </p:nvPr>
        </p:nvSpPr>
        <p:spPr>
          <a:xfrm>
            <a:off x="6097588" y="4572000"/>
            <a:ext cx="6097587" cy="2286000"/>
          </a:xfrm>
          <a:solidFill>
            <a:schemeClr val="accent4"/>
          </a:solidFill>
        </p:spPr>
        <p:txBody>
          <a:bodyPr/>
          <a:lstStyle/>
          <a:p>
            <a:r>
              <a:rPr lang="en-US"/>
              <a:t>Click icon to add picture</a:t>
            </a:r>
            <a:endParaRPr lang="de-DE"/>
          </a:p>
        </p:txBody>
      </p:sp>
    </p:spTree>
    <p:extLst>
      <p:ext uri="{BB962C8B-B14F-4D97-AF65-F5344CB8AC3E}">
        <p14:creationId xmlns:p14="http://schemas.microsoft.com/office/powerpoint/2010/main" val="253912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und Bild oben">
    <p:spTree>
      <p:nvGrpSpPr>
        <p:cNvPr id="1" name=""/>
        <p:cNvGrpSpPr/>
        <p:nvPr/>
      </p:nvGrpSpPr>
      <p:grpSpPr>
        <a:xfrm>
          <a:off x="0" y="0"/>
          <a:ext cx="0" cy="0"/>
          <a:chOff x="0" y="0"/>
          <a:chExt cx="0" cy="0"/>
        </a:xfrm>
      </p:grpSpPr>
      <p:sp>
        <p:nvSpPr>
          <p:cNvPr id="2" name="Titel 1"/>
          <p:cNvSpPr>
            <a:spLocks noGrp="1"/>
          </p:cNvSpPr>
          <p:nvPr>
            <p:ph type="title"/>
          </p:nvPr>
        </p:nvSpPr>
        <p:spPr>
          <a:xfrm>
            <a:off x="432000" y="2780928"/>
            <a:ext cx="11160000" cy="900000"/>
          </a:xfrm>
        </p:spPr>
        <p:txBody>
          <a:bodyPr/>
          <a:lstStyle/>
          <a:p>
            <a:r>
              <a:rPr lang="en-US"/>
              <a:t>Click to edit Master title style</a:t>
            </a:r>
            <a:endParaRPr lang="de-DE" dirty="0"/>
          </a:p>
        </p:txBody>
      </p:sp>
      <p:sp>
        <p:nvSpPr>
          <p:cNvPr id="4" name="Fußzeilenplatzhalter 3"/>
          <p:cNvSpPr>
            <a:spLocks noGrp="1"/>
          </p:cNvSpPr>
          <p:nvPr>
            <p:ph type="ftr" sz="quarter" idx="11"/>
          </p:nvPr>
        </p:nvSpPr>
        <p:spPr/>
        <p:txBody>
          <a:bodyPr/>
          <a:lstStyle/>
          <a:p>
            <a:r>
              <a:rPr lang="de-DE"/>
              <a:t>Food Safety Nutrition</a:t>
            </a:r>
            <a:endParaRPr lang="de-DE" dirty="0"/>
          </a:p>
        </p:txBody>
      </p:sp>
      <p:sp>
        <p:nvSpPr>
          <p:cNvPr id="9" name="Inhaltsplatzhalter 8"/>
          <p:cNvSpPr>
            <a:spLocks noGrp="1"/>
          </p:cNvSpPr>
          <p:nvPr>
            <p:ph sz="quarter" idx="13"/>
          </p:nvPr>
        </p:nvSpPr>
        <p:spPr>
          <a:xfrm>
            <a:off x="431999" y="3906000"/>
            <a:ext cx="5400000" cy="225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Inhaltsplatzhalter 10"/>
          <p:cNvSpPr>
            <a:spLocks noGrp="1"/>
          </p:cNvSpPr>
          <p:nvPr>
            <p:ph sz="quarter" idx="14"/>
          </p:nvPr>
        </p:nvSpPr>
        <p:spPr>
          <a:xfrm>
            <a:off x="6192000" y="3906000"/>
            <a:ext cx="5400000" cy="225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Bildplatzhalter 6"/>
          <p:cNvSpPr>
            <a:spLocks noGrp="1"/>
          </p:cNvSpPr>
          <p:nvPr>
            <p:ph type="pic" sz="quarter" idx="15"/>
          </p:nvPr>
        </p:nvSpPr>
        <p:spPr>
          <a:xfrm>
            <a:off x="0" y="0"/>
            <a:ext cx="12193200" cy="2520000"/>
          </a:xfrm>
          <a:solidFill>
            <a:schemeClr val="accent4"/>
          </a:solidFill>
        </p:spPr>
        <p:txBody>
          <a:bodyPr/>
          <a:lstStyle/>
          <a:p>
            <a:r>
              <a:rPr lang="en-US"/>
              <a:t>Click icon to add picture</a:t>
            </a:r>
            <a:endParaRPr lang="de-DE"/>
          </a:p>
        </p:txBody>
      </p:sp>
    </p:spTree>
    <p:extLst>
      <p:ext uri="{BB962C8B-B14F-4D97-AF65-F5344CB8AC3E}">
        <p14:creationId xmlns:p14="http://schemas.microsoft.com/office/powerpoint/2010/main" val="7775182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ags" Target="../tags/tag2.xml"/><Relationship Id="rId21" Type="http://schemas.openxmlformats.org/officeDocument/2006/relationships/oleObject" Target="../embeddings/oleObject1.bin"/><Relationship Id="rId22" Type="http://schemas.openxmlformats.org/officeDocument/2006/relationships/image" Target="../media/image1.emf"/><Relationship Id="rId23"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vmlDrawing" Target="../drawings/vmlDrawing1.v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0"/>
            </p:custDataLst>
            <p:extLst>
              <p:ext uri="{D42A27DB-BD31-4B8C-83A1-F6EECF244321}">
                <p14:modId xmlns:p14="http://schemas.microsoft.com/office/powerpoint/2010/main" val="38747825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432000" y="274638"/>
            <a:ext cx="11160000" cy="90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432000" y="1656000"/>
            <a:ext cx="11160000" cy="450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667202" y="6561368"/>
            <a:ext cx="7920000" cy="180000"/>
          </a:xfrm>
          <a:prstGeom prst="rect">
            <a:avLst/>
          </a:prstGeom>
        </p:spPr>
        <p:txBody>
          <a:bodyPr vert="horz" lIns="0" tIns="0" rIns="0" bIns="0" rtlCol="0" anchor="ctr"/>
          <a:lstStyle>
            <a:lvl1pPr algn="l">
              <a:defRPr sz="800">
                <a:solidFill>
                  <a:schemeClr val="tx2"/>
                </a:solidFill>
                <a:latin typeface="Arial" panose="020B0604020202020204" pitchFamily="34" charset="0"/>
                <a:cs typeface="Arial" panose="020B0604020202020204" pitchFamily="34" charset="0"/>
              </a:defRPr>
            </a:lvl1pPr>
          </a:lstStyle>
          <a:p>
            <a:r>
              <a:rPr lang="de-DE"/>
              <a:t>Food Safety Nutrition</a:t>
            </a:r>
            <a:endParaRPr lang="de-DE" dirty="0"/>
          </a:p>
        </p:txBody>
      </p:sp>
      <p:pic>
        <p:nvPicPr>
          <p:cNvPr id="7" name="Bild 7" descr="logo-grün.pn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0850897" y="6543472"/>
            <a:ext cx="741103" cy="172729"/>
          </a:xfrm>
          <a:prstGeom prst="rect">
            <a:avLst/>
          </a:prstGeom>
        </p:spPr>
      </p:pic>
      <p:sp>
        <p:nvSpPr>
          <p:cNvPr id="9" name="Foliennummernplatzhalter 5"/>
          <p:cNvSpPr txBox="1">
            <a:spLocks/>
          </p:cNvSpPr>
          <p:nvPr/>
        </p:nvSpPr>
        <p:spPr>
          <a:xfrm>
            <a:off x="432000" y="6561368"/>
            <a:ext cx="328274" cy="180000"/>
          </a:xfrm>
          <a:prstGeom prst="rect">
            <a:avLst/>
          </a:prstGeom>
        </p:spPr>
        <p:txBody>
          <a:bodyPr vert="horz" lIns="0" tIns="0" rIns="0" bIns="0" rtlCol="0" anchor="ctr"/>
          <a:lstStyle>
            <a:defPPr>
              <a:defRPr lang="de-DE"/>
            </a:defPPr>
            <a:lvl1pPr marL="0" algn="l" defTabSz="914400" rtl="0" eaLnBrk="1" latinLnBrk="0" hangingPunct="1">
              <a:defRPr sz="800" b="1"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35AEB7-50D1-40EE-AFE7-1590608C1BDD}" type="slidenum">
              <a:rPr lang="de-DE" smtClean="0"/>
              <a:pPr/>
              <a:t>‹#›</a:t>
            </a:fld>
            <a:endParaRPr lang="de-DE" dirty="0"/>
          </a:p>
        </p:txBody>
      </p:sp>
      <p:sp>
        <p:nvSpPr>
          <p:cNvPr id="10" name="TW_CONFIDENTIAL"/>
          <p:cNvSpPr txBox="1">
            <a:spLocks noChangeArrowheads="1"/>
          </p:cNvSpPr>
          <p:nvPr/>
        </p:nvSpPr>
        <p:spPr bwMode="auto">
          <a:xfrm>
            <a:off x="432000" y="6268684"/>
            <a:ext cx="9482011"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defRPr/>
            </a:pPr>
            <a:endParaRPr lang="de-DE" sz="900" b="1" u="sng"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71868809"/>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56" r:id="rId4"/>
    <p:sldLayoutId id="2147483657" r:id="rId5"/>
    <p:sldLayoutId id="2147483659" r:id="rId6"/>
    <p:sldLayoutId id="2147483675" r:id="rId7"/>
    <p:sldLayoutId id="2147483676" r:id="rId8"/>
    <p:sldLayoutId id="2147483661" r:id="rId9"/>
    <p:sldLayoutId id="2147483674" r:id="rId10"/>
    <p:sldLayoutId id="2147483654" r:id="rId11"/>
    <p:sldLayoutId id="2147483655" r:id="rId12"/>
    <p:sldLayoutId id="2147483677" r:id="rId13"/>
    <p:sldLayoutId id="2147483658" r:id="rId14"/>
    <p:sldLayoutId id="2147483680" r:id="rId15"/>
    <p:sldLayoutId id="2147483681" r:id="rId16"/>
    <p:sldLayoutId id="2147483682" r:id="rId17"/>
  </p:sldLayoutIdLst>
  <p:hf sldNum="0" hdr="0" dt="0"/>
  <p:txStyles>
    <p:titleStyle>
      <a:lvl1pPr algn="l" defTabSz="914400" rtl="0" eaLnBrk="1" latinLnBrk="0" hangingPunct="1">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300"/>
        </a:spcAft>
        <a:buFontTx/>
        <a:buNone/>
        <a:defRPr sz="1600" kern="1200">
          <a:solidFill>
            <a:schemeClr val="tx2"/>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spcBef>
          <a:spcPts val="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spcBef>
          <a:spcPts val="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spcBef>
          <a:spcPts val="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bg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6pPr>
      <a:lvl7pPr marL="720000" indent="-180000" algn="l" defTabSz="914400" rtl="0" eaLnBrk="1" latinLnBrk="0" hangingPunct="1">
        <a:spcBef>
          <a:spcPts val="0"/>
        </a:spcBef>
        <a:buClr>
          <a:schemeClr val="bg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7pPr>
      <a:lvl8pPr marL="720000" indent="-180000" algn="l" defTabSz="914400" rtl="0" eaLnBrk="1" latinLnBrk="0" hangingPunct="1">
        <a:spcBef>
          <a:spcPts val="0"/>
        </a:spcBef>
        <a:buClr>
          <a:schemeClr val="bg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8pPr>
      <a:lvl9pPr marL="720000" indent="-180000" algn="l" defTabSz="914400" rtl="0" eaLnBrk="1" latinLnBrk="0" hangingPunct="1">
        <a:spcBef>
          <a:spcPts val="0"/>
        </a:spcBef>
        <a:buClr>
          <a:schemeClr val="bg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1.xml"/><Relationship Id="rId3"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jpeg"/><Relationship Id="rId13" Type="http://schemas.openxmlformats.org/officeDocument/2006/relationships/image" Target="../media/image50.jpeg"/><Relationship Id="rId14" Type="http://schemas.openxmlformats.org/officeDocument/2006/relationships/image" Target="../media/image51.png"/><Relationship Id="rId15" Type="http://schemas.openxmlformats.org/officeDocument/2006/relationships/image" Target="../media/image52.png"/><Relationship Id="rId16" Type="http://schemas.openxmlformats.org/officeDocument/2006/relationships/image" Target="../media/image53.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hyperlink" Target="http://www.partnersinfoodsolutions.com/" TargetMode="External"/><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4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jpeg"/><Relationship Id="rId9" Type="http://schemas.openxmlformats.org/officeDocument/2006/relationships/image" Target="../media/image62.jpeg"/><Relationship Id="rId10" Type="http://schemas.openxmlformats.org/officeDocument/2006/relationships/image" Target="../media/image63.tiff"/><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jpeg"/><Relationship Id="rId8" Type="http://schemas.openxmlformats.org/officeDocument/2006/relationships/image" Target="../media/image69.jpe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6" Type="http://schemas.openxmlformats.org/officeDocument/2006/relationships/image" Target="../media/image73.jpeg"/><Relationship Id="rId7" Type="http://schemas.openxmlformats.org/officeDocument/2006/relationships/image" Target="../media/image74.jpeg"/><Relationship Id="rId8" Type="http://schemas.openxmlformats.org/officeDocument/2006/relationships/image" Target="../media/image75.jpeg"/><Relationship Id="rId9" Type="http://schemas.openxmlformats.org/officeDocument/2006/relationships/image" Target="../media/image76.jpeg"/><Relationship Id="rId10" Type="http://schemas.openxmlformats.org/officeDocument/2006/relationships/image" Target="../media/image77.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11.xml"/><Relationship Id="rId5" Type="http://schemas.openxmlformats.org/officeDocument/2006/relationships/notesSlide" Target="../notesSlides/notesSlide14.xml"/><Relationship Id="rId6" Type="http://schemas.openxmlformats.org/officeDocument/2006/relationships/oleObject" Target="../embeddings/oleObject3.bin"/><Relationship Id="rId7" Type="http://schemas.openxmlformats.org/officeDocument/2006/relationships/image" Target="../media/image78.emf"/><Relationship Id="rId8" Type="http://schemas.openxmlformats.org/officeDocument/2006/relationships/image" Target="../media/image79.jpeg"/><Relationship Id="rId1" Type="http://schemas.openxmlformats.org/officeDocument/2006/relationships/vmlDrawing" Target="../drawings/vmlDrawing3.vml"/><Relationship Id="rId2"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3.xml"/><Relationship Id="rId5" Type="http://schemas.openxmlformats.org/officeDocument/2006/relationships/notesSlide" Target="../notesSlides/notesSlide15.xml"/><Relationship Id="rId6" Type="http://schemas.openxmlformats.org/officeDocument/2006/relationships/oleObject" Target="../embeddings/oleObject4.bin"/><Relationship Id="rId7" Type="http://schemas.openxmlformats.org/officeDocument/2006/relationships/image" Target="../media/image78.emf"/><Relationship Id="rId8" Type="http://schemas.openxmlformats.org/officeDocument/2006/relationships/image" Target="../media/image80.png"/><Relationship Id="rId9" Type="http://schemas.openxmlformats.org/officeDocument/2006/relationships/image" Target="../media/image81.jpeg"/><Relationship Id="rId10" Type="http://schemas.openxmlformats.org/officeDocument/2006/relationships/image" Target="../media/image82.jpeg"/><Relationship Id="rId11" Type="http://schemas.openxmlformats.org/officeDocument/2006/relationships/image" Target="../media/image83.png"/><Relationship Id="rId1" Type="http://schemas.openxmlformats.org/officeDocument/2006/relationships/vmlDrawing" Target="../drawings/vmlDrawing4.vml"/><Relationship Id="rId2"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eVKev277Fk" TargetMode="External"/><Relationship Id="rId4" Type="http://schemas.openxmlformats.org/officeDocument/2006/relationships/image" Target="../media/image85.jpeg"/><Relationship Id="rId5" Type="http://schemas.openxmlformats.org/officeDocument/2006/relationships/image" Target="../media/image86.jpeg"/><Relationship Id="rId6" Type="http://schemas.openxmlformats.org/officeDocument/2006/relationships/image" Target="../media/image87.jpeg"/><Relationship Id="rId7" Type="http://schemas.openxmlformats.org/officeDocument/2006/relationships/image" Target="../media/image88.jpeg"/><Relationship Id="rId8" Type="http://schemas.openxmlformats.org/officeDocument/2006/relationships/image" Target="../media/image89.jpeg"/><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2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1.xml"/><Relationship Id="rId3"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png"/><Relationship Id="rId5" Type="http://schemas.openxmlformats.org/officeDocument/2006/relationships/image" Target="../media/image93.png"/><Relationship Id="rId6" Type="http://schemas.openxmlformats.org/officeDocument/2006/relationships/image" Target="../media/image94.png"/><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5.jpeg"/></Relationships>
</file>

<file path=ppt/slides/_rels/slide28.xml.rels><?xml version="1.0" encoding="UTF-8" standalone="yes"?>
<Relationships xmlns="http://schemas.openxmlformats.org/package/2006/relationships"><Relationship Id="rId11" Type="http://schemas.openxmlformats.org/officeDocument/2006/relationships/image" Target="../media/image104.jpeg"/><Relationship Id="rId12" Type="http://schemas.openxmlformats.org/officeDocument/2006/relationships/image" Target="../media/image105.jpeg"/><Relationship Id="rId13" Type="http://schemas.openxmlformats.org/officeDocument/2006/relationships/image" Target="../media/image106.jpeg"/><Relationship Id="rId1" Type="http://schemas.openxmlformats.org/officeDocument/2006/relationships/slideLayout" Target="../slideLayouts/slideLayout17.xml"/><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100.png"/><Relationship Id="rId7" Type="http://schemas.openxmlformats.org/officeDocument/2006/relationships/image" Target="../media/image101.png"/><Relationship Id="rId8" Type="http://schemas.openxmlformats.org/officeDocument/2006/relationships/image" Target="../media/image102.jpeg"/><Relationship Id="rId9" Type="http://schemas.microsoft.com/office/2007/relationships/hdphoto" Target="../media/hdphoto1.wdp"/><Relationship Id="rId10" Type="http://schemas.openxmlformats.org/officeDocument/2006/relationships/image" Target="../media/image103.jpeg"/></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4" Type="http://schemas.openxmlformats.org/officeDocument/2006/relationships/image" Target="../media/image109.jpeg"/><Relationship Id="rId5" Type="http://schemas.openxmlformats.org/officeDocument/2006/relationships/image" Target="../media/image110.png"/><Relationship Id="rId6" Type="http://schemas.openxmlformats.org/officeDocument/2006/relationships/image" Target="../media/image111.jpeg"/><Relationship Id="rId7" Type="http://schemas.openxmlformats.org/officeDocument/2006/relationships/image" Target="../media/image112.png"/><Relationship Id="rId8" Type="http://schemas.openxmlformats.org/officeDocument/2006/relationships/image" Target="../media/image113.jpeg"/><Relationship Id="rId9" Type="http://schemas.openxmlformats.org/officeDocument/2006/relationships/image" Target="../media/image114.png"/><Relationship Id="rId10" Type="http://schemas.openxmlformats.org/officeDocument/2006/relationships/image" Target="../media/image115.png"/><Relationship Id="rId11"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image" Target="../media/image1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6.jpeg"/><Relationship Id="rId3" Type="http://schemas.openxmlformats.org/officeDocument/2006/relationships/image" Target="../media/image1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19.jpeg"/><Relationship Id="rId4" Type="http://schemas.openxmlformats.org/officeDocument/2006/relationships/image" Target="../media/image120.jpeg"/><Relationship Id="rId5" Type="http://schemas.openxmlformats.org/officeDocument/2006/relationships/image" Target="../media/image121.jpeg"/><Relationship Id="rId1" Type="http://schemas.openxmlformats.org/officeDocument/2006/relationships/slideLayout" Target="../slideLayouts/slideLayout3.xml"/><Relationship Id="rId2" Type="http://schemas.openxmlformats.org/officeDocument/2006/relationships/image" Target="../media/image1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23.jpeg"/><Relationship Id="rId4" Type="http://schemas.openxmlformats.org/officeDocument/2006/relationships/image" Target="../media/image124.jpeg"/><Relationship Id="rId5" Type="http://schemas.openxmlformats.org/officeDocument/2006/relationships/image" Target="../media/image125.png"/><Relationship Id="rId6" Type="http://schemas.openxmlformats.org/officeDocument/2006/relationships/image" Target="../media/image126.jpe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30.jpeg"/><Relationship Id="rId1" Type="http://schemas.openxmlformats.org/officeDocument/2006/relationships/slideLayout" Target="../slideLayouts/slideLayout3.xml"/><Relationship Id="rId2" Type="http://schemas.openxmlformats.org/officeDocument/2006/relationships/image" Target="../media/image1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1.png"/></Relationships>
</file>

<file path=ppt/slides/_rels/slide3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2.jpeg"/><Relationship Id="rId4" Type="http://schemas.openxmlformats.org/officeDocument/2006/relationships/image" Target="../media/image133.png"/><Relationship Id="rId5" Type="http://schemas.openxmlformats.org/officeDocument/2006/relationships/image" Target="../media/image134.png"/><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5.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36.png"/><Relationship Id="rId9" Type="http://schemas.openxmlformats.org/officeDocument/2006/relationships/image" Target="../media/image137.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0.tiff"/></Relationships>
</file>

<file path=ppt/slides/_rels/slide41.xml.rels><?xml version="1.0" encoding="UTF-8" standalone="yes"?>
<Relationships xmlns="http://schemas.openxmlformats.org/package/2006/relationships"><Relationship Id="rId3" Type="http://schemas.openxmlformats.org/officeDocument/2006/relationships/image" Target="../media/image141.tiff"/><Relationship Id="rId4" Type="http://schemas.openxmlformats.org/officeDocument/2006/relationships/image" Target="../media/image142.jpe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8" Type="http://schemas.openxmlformats.org/officeDocument/2006/relationships/image" Target="../media/image27.png"/><Relationship Id="rId9" Type="http://schemas.openxmlformats.org/officeDocument/2006/relationships/image" Target="../media/image28.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
        <p:nvSpPr>
          <p:cNvPr id="8" name="Abgerundetes Rechteck 7"/>
          <p:cNvSpPr/>
          <p:nvPr/>
        </p:nvSpPr>
        <p:spPr>
          <a:xfrm>
            <a:off x="5455215" y="2953519"/>
            <a:ext cx="6120000" cy="2340000"/>
          </a:xfrm>
          <a:custGeom>
            <a:avLst/>
            <a:gdLst>
              <a:gd name="connsiteX0" fmla="*/ 0 w 5400000"/>
              <a:gd name="connsiteY0" fmla="*/ 420008 h 2520000"/>
              <a:gd name="connsiteX1" fmla="*/ 420008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 name="connsiteX8" fmla="*/ 0 w 5400000"/>
              <a:gd name="connsiteY8" fmla="*/ 420008 h 2520000"/>
              <a:gd name="connsiteX0" fmla="*/ 0 w 5400000"/>
              <a:gd name="connsiteY0" fmla="*/ 2099992 h 2520000"/>
              <a:gd name="connsiteX1" fmla="*/ 420008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 name="connsiteX0" fmla="*/ 0 w 5400000"/>
              <a:gd name="connsiteY0" fmla="*/ 2099992 h 2520000"/>
              <a:gd name="connsiteX1" fmla="*/ 559 w 5400000"/>
              <a:gd name="connsiteY1" fmla="*/ 0 h 2520000"/>
              <a:gd name="connsiteX2" fmla="*/ 4979992 w 5400000"/>
              <a:gd name="connsiteY2" fmla="*/ 0 h 2520000"/>
              <a:gd name="connsiteX3" fmla="*/ 5400000 w 5400000"/>
              <a:gd name="connsiteY3" fmla="*/ 420008 h 2520000"/>
              <a:gd name="connsiteX4" fmla="*/ 5400000 w 5400000"/>
              <a:gd name="connsiteY4" fmla="*/ 2099992 h 2520000"/>
              <a:gd name="connsiteX5" fmla="*/ 4979992 w 5400000"/>
              <a:gd name="connsiteY5" fmla="*/ 2520000 h 2520000"/>
              <a:gd name="connsiteX6" fmla="*/ 420008 w 5400000"/>
              <a:gd name="connsiteY6" fmla="*/ 2520000 h 2520000"/>
              <a:gd name="connsiteX7" fmla="*/ 0 w 5400000"/>
              <a:gd name="connsiteY7" fmla="*/ 2099992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2520000">
                <a:moveTo>
                  <a:pt x="0" y="2099992"/>
                </a:moveTo>
                <a:cubicBezTo>
                  <a:pt x="186" y="1399995"/>
                  <a:pt x="373" y="699997"/>
                  <a:pt x="559" y="0"/>
                </a:cubicBezTo>
                <a:lnTo>
                  <a:pt x="4979992" y="0"/>
                </a:lnTo>
                <a:cubicBezTo>
                  <a:pt x="5211956" y="0"/>
                  <a:pt x="5400000" y="188044"/>
                  <a:pt x="5400000" y="420008"/>
                </a:cubicBezTo>
                <a:lnTo>
                  <a:pt x="5400000" y="2099992"/>
                </a:lnTo>
                <a:cubicBezTo>
                  <a:pt x="5400000" y="2331956"/>
                  <a:pt x="5211956" y="2520000"/>
                  <a:pt x="4979992" y="2520000"/>
                </a:cubicBezTo>
                <a:lnTo>
                  <a:pt x="420008" y="2520000"/>
                </a:lnTo>
                <a:cubicBezTo>
                  <a:pt x="188044" y="2520000"/>
                  <a:pt x="0" y="2331956"/>
                  <a:pt x="0" y="20999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a:solidFill>
                <a:schemeClr val="tx2"/>
              </a:solidFill>
              <a:latin typeface="Arial" panose="020B0604020202020204" pitchFamily="34" charset="0"/>
              <a:cs typeface="Arial" panose="020B0604020202020204" pitchFamily="34" charset="0"/>
            </a:endParaRPr>
          </a:p>
        </p:txBody>
      </p:sp>
      <p:sp>
        <p:nvSpPr>
          <p:cNvPr id="4" name="Title 3"/>
          <p:cNvSpPr>
            <a:spLocks noGrp="1"/>
          </p:cNvSpPr>
          <p:nvPr>
            <p:ph type="ctrTitle"/>
          </p:nvPr>
        </p:nvSpPr>
        <p:spPr/>
        <p:txBody>
          <a:bodyPr/>
          <a:lstStyle/>
          <a:p>
            <a:r>
              <a:rPr lang="en-US" dirty="0"/>
              <a:t>Food Safety Nutrition.</a:t>
            </a:r>
            <a:br>
              <a:rPr lang="en-US" dirty="0"/>
            </a:br>
            <a:endParaRPr lang="en-US" b="0" i="1" dirty="0"/>
          </a:p>
        </p:txBody>
      </p:sp>
      <p:sp>
        <p:nvSpPr>
          <p:cNvPr id="5" name="Subtitle 4"/>
          <p:cNvSpPr>
            <a:spLocks noGrp="1"/>
          </p:cNvSpPr>
          <p:nvPr>
            <p:ph type="subTitle" idx="1"/>
          </p:nvPr>
        </p:nvSpPr>
        <p:spPr/>
        <p:txBody>
          <a:bodyPr/>
          <a:lstStyle/>
          <a:p>
            <a:r>
              <a:rPr lang="en-US" dirty="0"/>
              <a:t>Edyta </a:t>
            </a:r>
            <a:r>
              <a:rPr lang="en-US" dirty="0" err="1"/>
              <a:t>Margas</a:t>
            </a:r>
            <a:r>
              <a:rPr lang="en-US" dirty="0"/>
              <a:t>.</a:t>
            </a:r>
          </a:p>
        </p:txBody>
      </p:sp>
      <p:pic>
        <p:nvPicPr>
          <p:cNvPr id="10" name="Bild 12" descr="logo-grün.png"/>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0072262" y="5957669"/>
            <a:ext cx="1544774" cy="360040"/>
          </a:xfrm>
          <a:prstGeom prst="rect">
            <a:avLst/>
          </a:prstGeom>
        </p:spPr>
      </p:pic>
      <p:sp>
        <p:nvSpPr>
          <p:cNvPr id="11" name="Textfeld 10"/>
          <p:cNvSpPr txBox="1"/>
          <p:nvPr/>
        </p:nvSpPr>
        <p:spPr>
          <a:xfrm>
            <a:off x="432000" y="6071488"/>
            <a:ext cx="4104456" cy="246221"/>
          </a:xfrm>
          <a:prstGeom prst="rect">
            <a:avLst/>
          </a:prstGeom>
          <a:noFill/>
          <a:ln>
            <a:noFill/>
          </a:ln>
        </p:spPr>
        <p:txBody>
          <a:bodyPr vert="horz" wrap="square" lIns="0" tIns="0" rIns="0" bIns="0" rtlCol="0" anchor="ctr">
            <a:spAutoFit/>
          </a:bodyPr>
          <a:lstStyle/>
          <a:p>
            <a:r>
              <a:rPr lang="de-DE" sz="1600" dirty="0">
                <a:solidFill>
                  <a:schemeClr val="bg1"/>
                </a:solidFill>
                <a:latin typeface="Arial" panose="020B0604020202020204" pitchFamily="34" charset="-128"/>
                <a:cs typeface="Arial" panose="020B0604020202020204" pitchFamily="34" charset="-128"/>
              </a:rPr>
              <a:t>Innovations for a </a:t>
            </a:r>
            <a:r>
              <a:rPr lang="de-DE" sz="1600" b="1" dirty="0" err="1">
                <a:solidFill>
                  <a:schemeClr val="bg1"/>
                </a:solidFill>
                <a:latin typeface="Arial" panose="020B0604020202020204" pitchFamily="34" charset="-128"/>
                <a:cs typeface="Arial" panose="020B0604020202020204" pitchFamily="34" charset="-128"/>
              </a:rPr>
              <a:t>better</a:t>
            </a:r>
            <a:r>
              <a:rPr lang="de-DE" sz="1600" b="1">
                <a:solidFill>
                  <a:schemeClr val="bg1"/>
                </a:solidFill>
                <a:latin typeface="Arial" panose="020B0604020202020204" pitchFamily="34" charset="-128"/>
                <a:cs typeface="Arial" panose="020B0604020202020204" pitchFamily="34" charset="-128"/>
              </a:rPr>
              <a:t> world</a:t>
            </a:r>
            <a:r>
              <a:rPr lang="de-DE" sz="1600" b="0" dirty="0">
                <a:solidFill>
                  <a:schemeClr val="bg1"/>
                </a:solidFill>
                <a:latin typeface="Arial" panose="020B0604020202020204" pitchFamily="34" charset="-128"/>
                <a:cs typeface="Arial" panose="020B0604020202020204" pitchFamily="34" charset="-128"/>
              </a:rPr>
              <a:t>.</a:t>
            </a:r>
            <a:endParaRPr lang="de-DE" sz="1600" dirty="0">
              <a:solidFill>
                <a:schemeClr val="bg1"/>
              </a:solidFill>
              <a:latin typeface="Arial" panose="020B0604020202020204" pitchFamily="34" charset="-128"/>
              <a:cs typeface="Arial" panose="020B0604020202020204" pitchFamily="34" charset="-128"/>
            </a:endParaRPr>
          </a:p>
        </p:txBody>
      </p:sp>
    </p:spTree>
    <p:custDataLst>
      <p:tags r:id="rId1"/>
    </p:custDataLst>
    <p:extLst>
      <p:ext uri="{BB962C8B-B14F-4D97-AF65-F5344CB8AC3E}">
        <p14:creationId xmlns:p14="http://schemas.microsoft.com/office/powerpoint/2010/main" val="378024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GB" dirty="0">
                <a:ea typeface="ヒラギノ角ゴ Pro W3"/>
                <a:cs typeface="ヒラギノ角ゴ Pro W3"/>
              </a:rPr>
              <a:t>Our Food Safety mission.  </a:t>
            </a:r>
          </a:p>
        </p:txBody>
      </p:sp>
      <p:sp>
        <p:nvSpPr>
          <p:cNvPr id="16" name="Content Placeholder 15">
            <a:extLst>
              <a:ext uri="{FF2B5EF4-FFF2-40B4-BE49-F238E27FC236}">
                <a16:creationId xmlns="" xmlns:a16="http://schemas.microsoft.com/office/drawing/2014/main" id="{1C94FCC0-E6EA-426C-98D5-8E4D1F0B416A}"/>
              </a:ext>
            </a:extLst>
          </p:cNvPr>
          <p:cNvSpPr>
            <a:spLocks noGrp="1"/>
          </p:cNvSpPr>
          <p:nvPr>
            <p:ph sz="quarter" idx="13"/>
          </p:nvPr>
        </p:nvSpPr>
        <p:spPr/>
        <p:txBody>
          <a:bodyPr/>
          <a:lstStyle/>
          <a:p>
            <a:endParaRPr lang="en-US" dirty="0"/>
          </a:p>
        </p:txBody>
      </p:sp>
      <p:sp>
        <p:nvSpPr>
          <p:cNvPr id="11" name="Rechteck 10"/>
          <p:cNvSpPr/>
          <p:nvPr/>
        </p:nvSpPr>
        <p:spPr bwMode="auto">
          <a:xfrm>
            <a:off x="7723" y="4341040"/>
            <a:ext cx="12195176" cy="2880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721" tIns="51721" rIns="51721" bIns="51721" numCol="1" rtlCol="0" anchor="t" anchorCtr="0" compatLnSpc="1">
            <a:prstTxWarp prst="textNoShape">
              <a:avLst/>
            </a:prstTxWarp>
            <a:noAutofit/>
          </a:bodyPr>
          <a:lstStyle/>
          <a:p>
            <a:pPr defTabSz="914348"/>
            <a:endParaRPr lang="de-CH" dirty="0" err="1">
              <a:latin typeface="Arial" charset="0"/>
            </a:endParaRPr>
          </a:p>
        </p:txBody>
      </p:sp>
      <p:sp>
        <p:nvSpPr>
          <p:cNvPr id="12" name="Rechteck 11"/>
          <p:cNvSpPr/>
          <p:nvPr/>
        </p:nvSpPr>
        <p:spPr bwMode="auto">
          <a:xfrm>
            <a:off x="5241" y="5956124"/>
            <a:ext cx="12195176" cy="1440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721" tIns="51721" rIns="51721" bIns="51721" numCol="1" rtlCol="0" anchor="t" anchorCtr="0" compatLnSpc="1">
            <a:prstTxWarp prst="textNoShape">
              <a:avLst/>
            </a:prstTxWarp>
            <a:noAutofit/>
          </a:bodyPr>
          <a:lstStyle/>
          <a:p>
            <a:pPr defTabSz="914348"/>
            <a:endParaRPr lang="de-CH" dirty="0" err="1">
              <a:latin typeface="Arial" charset="0"/>
            </a:endParaRPr>
          </a:p>
        </p:txBody>
      </p:sp>
      <p:sp>
        <p:nvSpPr>
          <p:cNvPr id="14" name="Träne 13"/>
          <p:cNvSpPr>
            <a:spLocks noChangeAspect="1"/>
          </p:cNvSpPr>
          <p:nvPr/>
        </p:nvSpPr>
        <p:spPr>
          <a:xfrm>
            <a:off x="929427" y="1874011"/>
            <a:ext cx="3316814" cy="3255819"/>
          </a:xfrm>
          <a:prstGeom prst="teardrop">
            <a:avLst/>
          </a:prstGeom>
          <a:solidFill>
            <a:srgbClr val="36A08E"/>
          </a:solidFill>
          <a:ln>
            <a:noFill/>
          </a:ln>
          <a:effectLst/>
        </p:spPr>
        <p:style>
          <a:lnRef idx="1">
            <a:schemeClr val="accent1"/>
          </a:lnRef>
          <a:fillRef idx="3">
            <a:schemeClr val="accent1"/>
          </a:fillRef>
          <a:effectRef idx="2">
            <a:schemeClr val="accent1"/>
          </a:effectRef>
          <a:fontRef idx="minor">
            <a:schemeClr val="lt1"/>
          </a:fontRef>
        </p:style>
        <p:txBody>
          <a:bodyPr lIns="0" tIns="43791" rIns="0" bIns="43791" rtlCol="0" anchor="ctr"/>
          <a:lstStyle/>
          <a:p>
            <a:pPr algn="ctr">
              <a:lnSpc>
                <a:spcPct val="100000"/>
              </a:lnSpc>
              <a:spcBef>
                <a:spcPts val="0"/>
              </a:spcBef>
            </a:pPr>
            <a:r>
              <a:rPr lang="en-US" b="1" dirty="0">
                <a:solidFill>
                  <a:schemeClr val="bg1"/>
                </a:solidFill>
              </a:rPr>
              <a:t>Harness Science </a:t>
            </a:r>
            <a:br>
              <a:rPr lang="en-US" b="1" dirty="0">
                <a:solidFill>
                  <a:schemeClr val="bg1"/>
                </a:solidFill>
              </a:rPr>
            </a:br>
            <a:r>
              <a:rPr lang="en-US" b="1" dirty="0">
                <a:solidFill>
                  <a:schemeClr val="bg1"/>
                </a:solidFill>
              </a:rPr>
              <a:t>&amp; Technology to enable safe food and feed processing across the food value chain.</a:t>
            </a:r>
            <a:endParaRPr lang="en-GB" dirty="0">
              <a:solidFill>
                <a:schemeClr val="bg1"/>
              </a:solidFill>
              <a:ea typeface="ヒラギノ角ゴ Pro W3"/>
              <a:cs typeface="ヒラギノ角ゴ Pro W3"/>
            </a:endParaRPr>
          </a:p>
        </p:txBody>
      </p:sp>
      <p:grpSp>
        <p:nvGrpSpPr>
          <p:cNvPr id="35" name="Gruppieren 12">
            <a:extLst>
              <a:ext uri="{FF2B5EF4-FFF2-40B4-BE49-F238E27FC236}">
                <a16:creationId xmlns="" xmlns:a16="http://schemas.microsoft.com/office/drawing/2014/main" id="{AB37D55D-2DEC-45EC-A9F8-6985C514765A}"/>
              </a:ext>
            </a:extLst>
          </p:cNvPr>
          <p:cNvGrpSpPr/>
          <p:nvPr/>
        </p:nvGrpSpPr>
        <p:grpSpPr>
          <a:xfrm>
            <a:off x="5996621" y="-81652"/>
            <a:ext cx="6336590" cy="7000861"/>
            <a:chOff x="6440344" y="1522663"/>
            <a:chExt cx="3468628" cy="4306530"/>
          </a:xfrm>
        </p:grpSpPr>
        <p:pic>
          <p:nvPicPr>
            <p:cNvPr id="36" name="Grafik 8">
              <a:extLst>
                <a:ext uri="{FF2B5EF4-FFF2-40B4-BE49-F238E27FC236}">
                  <a16:creationId xmlns="" xmlns:a16="http://schemas.microsoft.com/office/drawing/2014/main" id="{4743FD84-1F4B-4279-9A88-5D9071B87B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344" y="1522663"/>
              <a:ext cx="1717424" cy="1409044"/>
            </a:xfrm>
            <a:prstGeom prst="rect">
              <a:avLst/>
            </a:prstGeom>
          </p:spPr>
        </p:pic>
        <p:grpSp>
          <p:nvGrpSpPr>
            <p:cNvPr id="37" name="Gruppieren 2">
              <a:extLst>
                <a:ext uri="{FF2B5EF4-FFF2-40B4-BE49-F238E27FC236}">
                  <a16:creationId xmlns="" xmlns:a16="http://schemas.microsoft.com/office/drawing/2014/main" id="{C321A6C6-64EA-4B65-8DE4-ABCC003FE3E3}"/>
                </a:ext>
              </a:extLst>
            </p:cNvPr>
            <p:cNvGrpSpPr/>
            <p:nvPr/>
          </p:nvGrpSpPr>
          <p:grpSpPr>
            <a:xfrm>
              <a:off x="6440412" y="1522663"/>
              <a:ext cx="3468560" cy="4306530"/>
              <a:chOff x="6440412" y="1522663"/>
              <a:chExt cx="3468560" cy="4306530"/>
            </a:xfrm>
          </p:grpSpPr>
          <p:pic>
            <p:nvPicPr>
              <p:cNvPr id="38" name="Grafik 5">
                <a:extLst>
                  <a:ext uri="{FF2B5EF4-FFF2-40B4-BE49-F238E27FC236}">
                    <a16:creationId xmlns="" xmlns:a16="http://schemas.microsoft.com/office/drawing/2014/main" id="{A3824CC8-86F0-42A3-A3C9-992A067CF0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54703" y="1522663"/>
                <a:ext cx="1622784" cy="1409044"/>
              </a:xfrm>
              <a:prstGeom prst="rect">
                <a:avLst/>
              </a:prstGeom>
            </p:spPr>
          </p:pic>
          <p:pic>
            <p:nvPicPr>
              <p:cNvPr id="39" name="Grafik 6">
                <a:extLst>
                  <a:ext uri="{FF2B5EF4-FFF2-40B4-BE49-F238E27FC236}">
                    <a16:creationId xmlns="" xmlns:a16="http://schemas.microsoft.com/office/drawing/2014/main" id="{035BC664-9AF9-4108-BF46-7D5B6D8F12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666"/>
              <a:stretch/>
            </p:blipFill>
            <p:spPr>
              <a:xfrm>
                <a:off x="8189253" y="3033460"/>
                <a:ext cx="1719719" cy="1369608"/>
              </a:xfrm>
              <a:prstGeom prst="rect">
                <a:avLst/>
              </a:prstGeom>
            </p:spPr>
          </p:pic>
          <p:pic>
            <p:nvPicPr>
              <p:cNvPr id="40" name="Grafik 7">
                <a:extLst>
                  <a:ext uri="{FF2B5EF4-FFF2-40B4-BE49-F238E27FC236}">
                    <a16:creationId xmlns="" xmlns:a16="http://schemas.microsoft.com/office/drawing/2014/main" id="{DF8F5BBB-79EA-4CDF-B6B2-51EE4C1204C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40412" y="3033460"/>
                <a:ext cx="1731184" cy="1369608"/>
              </a:xfrm>
              <a:prstGeom prst="rect">
                <a:avLst/>
              </a:prstGeom>
            </p:spPr>
          </p:pic>
          <p:pic>
            <p:nvPicPr>
              <p:cNvPr id="41" name="Grafik 4">
                <a:extLst>
                  <a:ext uri="{FF2B5EF4-FFF2-40B4-BE49-F238E27FC236}">
                    <a16:creationId xmlns="" xmlns:a16="http://schemas.microsoft.com/office/drawing/2014/main" id="{5387D9E2-9183-4123-A754-474CB1ACE2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64635" y="4521416"/>
                <a:ext cx="1706961" cy="1307777"/>
              </a:xfrm>
              <a:prstGeom prst="rect">
                <a:avLst/>
              </a:prstGeom>
            </p:spPr>
          </p:pic>
          <p:pic>
            <p:nvPicPr>
              <p:cNvPr id="42" name="Grafik 9">
                <a:extLst>
                  <a:ext uri="{FF2B5EF4-FFF2-40B4-BE49-F238E27FC236}">
                    <a16:creationId xmlns="" xmlns:a16="http://schemas.microsoft.com/office/drawing/2014/main" id="{8A446550-D6C3-49D2-8AE2-30DCA049B94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812"/>
              <a:stretch/>
            </p:blipFill>
            <p:spPr>
              <a:xfrm>
                <a:off x="8249592" y="4448112"/>
                <a:ext cx="1627894" cy="1381081"/>
              </a:xfrm>
              <a:prstGeom prst="rect">
                <a:avLst/>
              </a:prstGeom>
            </p:spPr>
          </p:pic>
        </p:grpSp>
      </p:grpSp>
    </p:spTree>
    <p:extLst>
      <p:ext uri="{BB962C8B-B14F-4D97-AF65-F5344CB8AC3E}">
        <p14:creationId xmlns:p14="http://schemas.microsoft.com/office/powerpoint/2010/main" val="109708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feld 33"/>
          <p:cNvSpPr txBox="1">
            <a:spLocks/>
          </p:cNvSpPr>
          <p:nvPr/>
        </p:nvSpPr>
        <p:spPr>
          <a:xfrm>
            <a:off x="6245232" y="3933056"/>
            <a:ext cx="4604881" cy="2304402"/>
          </a:xfrm>
          <a:custGeom>
            <a:avLst/>
            <a:gdLst>
              <a:gd name="connsiteX0" fmla="*/ 0 w 4752528"/>
              <a:gd name="connsiteY0" fmla="*/ 0 h 2448272"/>
              <a:gd name="connsiteX1" fmla="*/ 157228 w 4752528"/>
              <a:gd name="connsiteY1" fmla="*/ 0 h 2448272"/>
              <a:gd name="connsiteX2" fmla="*/ 288032 w 4752528"/>
              <a:gd name="connsiteY2" fmla="*/ 0 h 2448272"/>
              <a:gd name="connsiteX3" fmla="*/ 4595300 w 4752528"/>
              <a:gd name="connsiteY3" fmla="*/ 0 h 2448272"/>
              <a:gd name="connsiteX4" fmla="*/ 4752528 w 4752528"/>
              <a:gd name="connsiteY4" fmla="*/ 157228 h 2448272"/>
              <a:gd name="connsiteX5" fmla="*/ 4752528 w 4752528"/>
              <a:gd name="connsiteY5" fmla="*/ 2291044 h 2448272"/>
              <a:gd name="connsiteX6" fmla="*/ 4595300 w 4752528"/>
              <a:gd name="connsiteY6" fmla="*/ 2448272 h 2448272"/>
              <a:gd name="connsiteX7" fmla="*/ 157228 w 4752528"/>
              <a:gd name="connsiteY7" fmla="*/ 2448272 h 2448272"/>
              <a:gd name="connsiteX8" fmla="*/ 0 w 4752528"/>
              <a:gd name="connsiteY8" fmla="*/ 2291044 h 2448272"/>
              <a:gd name="connsiteX9" fmla="*/ 0 w 4752528"/>
              <a:gd name="connsiteY9" fmla="*/ 288032 h 2448272"/>
              <a:gd name="connsiteX10" fmla="*/ 0 w 4752528"/>
              <a:gd name="connsiteY10" fmla="*/ 157228 h 24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2528" h="2448272">
                <a:moveTo>
                  <a:pt x="0" y="0"/>
                </a:moveTo>
                <a:lnTo>
                  <a:pt x="157228" y="0"/>
                </a:lnTo>
                <a:lnTo>
                  <a:pt x="288032" y="0"/>
                </a:lnTo>
                <a:lnTo>
                  <a:pt x="4595300" y="0"/>
                </a:lnTo>
                <a:cubicBezTo>
                  <a:pt x="4682135" y="0"/>
                  <a:pt x="4752528" y="70393"/>
                  <a:pt x="4752528" y="157228"/>
                </a:cubicBezTo>
                <a:lnTo>
                  <a:pt x="4752528" y="2291044"/>
                </a:lnTo>
                <a:cubicBezTo>
                  <a:pt x="4752528" y="2377879"/>
                  <a:pt x="4682135" y="2448272"/>
                  <a:pt x="4595300" y="2448272"/>
                </a:cubicBezTo>
                <a:lnTo>
                  <a:pt x="157228" y="2448272"/>
                </a:lnTo>
                <a:cubicBezTo>
                  <a:pt x="70393" y="2448272"/>
                  <a:pt x="0" y="2377879"/>
                  <a:pt x="0" y="2291044"/>
                </a:cubicBezTo>
                <a:lnTo>
                  <a:pt x="0" y="288032"/>
                </a:lnTo>
                <a:lnTo>
                  <a:pt x="0" y="157228"/>
                </a:lnTo>
                <a:close/>
              </a:path>
            </a:pathLst>
          </a:custGeom>
          <a:noFill/>
          <a:ln>
            <a:solidFill>
              <a:schemeClr val="tx2"/>
            </a:solidFill>
          </a:ln>
        </p:spPr>
        <p:txBody>
          <a:bodyPr wrap="square" lIns="288000" tIns="187200" rIns="288000" bIns="187200">
            <a:noAutofit/>
          </a:bodyPr>
          <a:lstStyle>
            <a:lvl1pPr algn="l" defTabSz="477317" rtl="0" eaLnBrk="1" latinLnBrk="0" hangingPunct="1">
              <a:spcBef>
                <a:spcPct val="0"/>
              </a:spcBef>
              <a:buNone/>
              <a:defRPr sz="2800" b="0" kern="1200" cap="none">
                <a:solidFill>
                  <a:srgbClr val="003450"/>
                </a:solidFill>
                <a:latin typeface="+mj-lt"/>
                <a:ea typeface="+mj-ea"/>
                <a:cs typeface="Arial"/>
              </a:defRPr>
            </a:lvl1pPr>
          </a:lstStyle>
          <a:p>
            <a:endParaRPr lang="en-US" sz="1600" dirty="0">
              <a:solidFill>
                <a:schemeClr val="bg2"/>
              </a:solidFill>
            </a:endParaRPr>
          </a:p>
        </p:txBody>
      </p:sp>
      <p:sp>
        <p:nvSpPr>
          <p:cNvPr id="35" name="Textfeld 34"/>
          <p:cNvSpPr txBox="1">
            <a:spLocks/>
          </p:cNvSpPr>
          <p:nvPr/>
        </p:nvSpPr>
        <p:spPr>
          <a:xfrm flipV="1">
            <a:off x="6259276" y="1448038"/>
            <a:ext cx="4590839" cy="2268994"/>
          </a:xfrm>
          <a:custGeom>
            <a:avLst/>
            <a:gdLst>
              <a:gd name="connsiteX0" fmla="*/ 0 w 4752528"/>
              <a:gd name="connsiteY0" fmla="*/ 0 h 2448272"/>
              <a:gd name="connsiteX1" fmla="*/ 157228 w 4752528"/>
              <a:gd name="connsiteY1" fmla="*/ 0 h 2448272"/>
              <a:gd name="connsiteX2" fmla="*/ 288032 w 4752528"/>
              <a:gd name="connsiteY2" fmla="*/ 0 h 2448272"/>
              <a:gd name="connsiteX3" fmla="*/ 4595300 w 4752528"/>
              <a:gd name="connsiteY3" fmla="*/ 0 h 2448272"/>
              <a:gd name="connsiteX4" fmla="*/ 4752528 w 4752528"/>
              <a:gd name="connsiteY4" fmla="*/ 157228 h 2448272"/>
              <a:gd name="connsiteX5" fmla="*/ 4752528 w 4752528"/>
              <a:gd name="connsiteY5" fmla="*/ 2291044 h 2448272"/>
              <a:gd name="connsiteX6" fmla="*/ 4595300 w 4752528"/>
              <a:gd name="connsiteY6" fmla="*/ 2448272 h 2448272"/>
              <a:gd name="connsiteX7" fmla="*/ 157228 w 4752528"/>
              <a:gd name="connsiteY7" fmla="*/ 2448272 h 2448272"/>
              <a:gd name="connsiteX8" fmla="*/ 0 w 4752528"/>
              <a:gd name="connsiteY8" fmla="*/ 2291044 h 2448272"/>
              <a:gd name="connsiteX9" fmla="*/ 0 w 4752528"/>
              <a:gd name="connsiteY9" fmla="*/ 288032 h 2448272"/>
              <a:gd name="connsiteX10" fmla="*/ 0 w 4752528"/>
              <a:gd name="connsiteY10" fmla="*/ 157228 h 24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2528" h="2448272">
                <a:moveTo>
                  <a:pt x="0" y="0"/>
                </a:moveTo>
                <a:lnTo>
                  <a:pt x="157228" y="0"/>
                </a:lnTo>
                <a:lnTo>
                  <a:pt x="288032" y="0"/>
                </a:lnTo>
                <a:lnTo>
                  <a:pt x="4595300" y="0"/>
                </a:lnTo>
                <a:cubicBezTo>
                  <a:pt x="4682135" y="0"/>
                  <a:pt x="4752528" y="70393"/>
                  <a:pt x="4752528" y="157228"/>
                </a:cubicBezTo>
                <a:lnTo>
                  <a:pt x="4752528" y="2291044"/>
                </a:lnTo>
                <a:cubicBezTo>
                  <a:pt x="4752528" y="2377879"/>
                  <a:pt x="4682135" y="2448272"/>
                  <a:pt x="4595300" y="2448272"/>
                </a:cubicBezTo>
                <a:lnTo>
                  <a:pt x="157228" y="2448272"/>
                </a:lnTo>
                <a:cubicBezTo>
                  <a:pt x="70393" y="2448272"/>
                  <a:pt x="0" y="2377879"/>
                  <a:pt x="0" y="2291044"/>
                </a:cubicBezTo>
                <a:lnTo>
                  <a:pt x="0" y="288032"/>
                </a:lnTo>
                <a:lnTo>
                  <a:pt x="0" y="157228"/>
                </a:lnTo>
                <a:close/>
              </a:path>
            </a:pathLst>
          </a:custGeom>
          <a:noFill/>
          <a:ln>
            <a:solidFill>
              <a:schemeClr val="tx2"/>
            </a:solidFill>
          </a:ln>
        </p:spPr>
        <p:txBody>
          <a:bodyPr wrap="square" lIns="288000" tIns="187200" rIns="288000" bIns="187200">
            <a:noAutofit/>
          </a:bodyPr>
          <a:lstStyle>
            <a:lvl1pPr algn="l" defTabSz="477317" rtl="0" eaLnBrk="1" latinLnBrk="0" hangingPunct="1">
              <a:spcBef>
                <a:spcPct val="0"/>
              </a:spcBef>
              <a:buNone/>
              <a:defRPr sz="2800" b="0" kern="1200" cap="none">
                <a:solidFill>
                  <a:srgbClr val="003450"/>
                </a:solidFill>
                <a:latin typeface="+mj-lt"/>
                <a:ea typeface="+mj-ea"/>
                <a:cs typeface="Arial"/>
              </a:defRPr>
            </a:lvl1pPr>
          </a:lstStyle>
          <a:p>
            <a:endParaRPr lang="en-US" sz="1600" dirty="0">
              <a:solidFill>
                <a:schemeClr val="bg2"/>
              </a:solidFill>
            </a:endParaRPr>
          </a:p>
        </p:txBody>
      </p:sp>
      <p:sp>
        <p:nvSpPr>
          <p:cNvPr id="33" name="Textfeld 32"/>
          <p:cNvSpPr txBox="1">
            <a:spLocks/>
          </p:cNvSpPr>
          <p:nvPr/>
        </p:nvSpPr>
        <p:spPr>
          <a:xfrm flipH="1">
            <a:off x="1132664" y="3933056"/>
            <a:ext cx="4604881" cy="2304402"/>
          </a:xfrm>
          <a:custGeom>
            <a:avLst/>
            <a:gdLst>
              <a:gd name="connsiteX0" fmla="*/ 0 w 4752528"/>
              <a:gd name="connsiteY0" fmla="*/ 0 h 2448272"/>
              <a:gd name="connsiteX1" fmla="*/ 157228 w 4752528"/>
              <a:gd name="connsiteY1" fmla="*/ 0 h 2448272"/>
              <a:gd name="connsiteX2" fmla="*/ 288032 w 4752528"/>
              <a:gd name="connsiteY2" fmla="*/ 0 h 2448272"/>
              <a:gd name="connsiteX3" fmla="*/ 4595300 w 4752528"/>
              <a:gd name="connsiteY3" fmla="*/ 0 h 2448272"/>
              <a:gd name="connsiteX4" fmla="*/ 4752528 w 4752528"/>
              <a:gd name="connsiteY4" fmla="*/ 157228 h 2448272"/>
              <a:gd name="connsiteX5" fmla="*/ 4752528 w 4752528"/>
              <a:gd name="connsiteY5" fmla="*/ 2291044 h 2448272"/>
              <a:gd name="connsiteX6" fmla="*/ 4595300 w 4752528"/>
              <a:gd name="connsiteY6" fmla="*/ 2448272 h 2448272"/>
              <a:gd name="connsiteX7" fmla="*/ 157228 w 4752528"/>
              <a:gd name="connsiteY7" fmla="*/ 2448272 h 2448272"/>
              <a:gd name="connsiteX8" fmla="*/ 0 w 4752528"/>
              <a:gd name="connsiteY8" fmla="*/ 2291044 h 2448272"/>
              <a:gd name="connsiteX9" fmla="*/ 0 w 4752528"/>
              <a:gd name="connsiteY9" fmla="*/ 288032 h 2448272"/>
              <a:gd name="connsiteX10" fmla="*/ 0 w 4752528"/>
              <a:gd name="connsiteY10" fmla="*/ 157228 h 24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2528" h="2448272">
                <a:moveTo>
                  <a:pt x="0" y="0"/>
                </a:moveTo>
                <a:lnTo>
                  <a:pt x="157228" y="0"/>
                </a:lnTo>
                <a:lnTo>
                  <a:pt x="288032" y="0"/>
                </a:lnTo>
                <a:lnTo>
                  <a:pt x="4595300" y="0"/>
                </a:lnTo>
                <a:cubicBezTo>
                  <a:pt x="4682135" y="0"/>
                  <a:pt x="4752528" y="70393"/>
                  <a:pt x="4752528" y="157228"/>
                </a:cubicBezTo>
                <a:lnTo>
                  <a:pt x="4752528" y="2291044"/>
                </a:lnTo>
                <a:cubicBezTo>
                  <a:pt x="4752528" y="2377879"/>
                  <a:pt x="4682135" y="2448272"/>
                  <a:pt x="4595300" y="2448272"/>
                </a:cubicBezTo>
                <a:lnTo>
                  <a:pt x="157228" y="2448272"/>
                </a:lnTo>
                <a:cubicBezTo>
                  <a:pt x="70393" y="2448272"/>
                  <a:pt x="0" y="2377879"/>
                  <a:pt x="0" y="2291044"/>
                </a:cubicBezTo>
                <a:lnTo>
                  <a:pt x="0" y="288032"/>
                </a:lnTo>
                <a:lnTo>
                  <a:pt x="0" y="157228"/>
                </a:lnTo>
                <a:close/>
              </a:path>
            </a:pathLst>
          </a:custGeom>
          <a:noFill/>
          <a:ln>
            <a:solidFill>
              <a:schemeClr val="tx2"/>
            </a:solidFill>
          </a:ln>
        </p:spPr>
        <p:txBody>
          <a:bodyPr wrap="square" lIns="288000" tIns="187200" rIns="288000" bIns="187200">
            <a:noAutofit/>
          </a:bodyPr>
          <a:lstStyle>
            <a:lvl1pPr algn="l" defTabSz="477317" rtl="0" eaLnBrk="1" latinLnBrk="0" hangingPunct="1">
              <a:spcBef>
                <a:spcPct val="0"/>
              </a:spcBef>
              <a:buNone/>
              <a:defRPr sz="2800" b="0" kern="1200" cap="none">
                <a:solidFill>
                  <a:srgbClr val="003450"/>
                </a:solidFill>
                <a:latin typeface="+mj-lt"/>
                <a:ea typeface="+mj-ea"/>
                <a:cs typeface="Arial"/>
              </a:defRPr>
            </a:lvl1pPr>
          </a:lstStyle>
          <a:p>
            <a:endParaRPr lang="en-US" sz="1600" dirty="0">
              <a:solidFill>
                <a:schemeClr val="bg2"/>
              </a:solidFill>
            </a:endParaRPr>
          </a:p>
        </p:txBody>
      </p:sp>
      <p:sp>
        <p:nvSpPr>
          <p:cNvPr id="32" name="Textfeld 31"/>
          <p:cNvSpPr txBox="1">
            <a:spLocks/>
          </p:cNvSpPr>
          <p:nvPr/>
        </p:nvSpPr>
        <p:spPr>
          <a:xfrm flipH="1" flipV="1">
            <a:off x="1146708" y="1448038"/>
            <a:ext cx="4590839" cy="2268994"/>
          </a:xfrm>
          <a:custGeom>
            <a:avLst/>
            <a:gdLst>
              <a:gd name="connsiteX0" fmla="*/ 0 w 4752528"/>
              <a:gd name="connsiteY0" fmla="*/ 0 h 2448272"/>
              <a:gd name="connsiteX1" fmla="*/ 157228 w 4752528"/>
              <a:gd name="connsiteY1" fmla="*/ 0 h 2448272"/>
              <a:gd name="connsiteX2" fmla="*/ 288032 w 4752528"/>
              <a:gd name="connsiteY2" fmla="*/ 0 h 2448272"/>
              <a:gd name="connsiteX3" fmla="*/ 4595300 w 4752528"/>
              <a:gd name="connsiteY3" fmla="*/ 0 h 2448272"/>
              <a:gd name="connsiteX4" fmla="*/ 4752528 w 4752528"/>
              <a:gd name="connsiteY4" fmla="*/ 157228 h 2448272"/>
              <a:gd name="connsiteX5" fmla="*/ 4752528 w 4752528"/>
              <a:gd name="connsiteY5" fmla="*/ 2291044 h 2448272"/>
              <a:gd name="connsiteX6" fmla="*/ 4595300 w 4752528"/>
              <a:gd name="connsiteY6" fmla="*/ 2448272 h 2448272"/>
              <a:gd name="connsiteX7" fmla="*/ 157228 w 4752528"/>
              <a:gd name="connsiteY7" fmla="*/ 2448272 h 2448272"/>
              <a:gd name="connsiteX8" fmla="*/ 0 w 4752528"/>
              <a:gd name="connsiteY8" fmla="*/ 2291044 h 2448272"/>
              <a:gd name="connsiteX9" fmla="*/ 0 w 4752528"/>
              <a:gd name="connsiteY9" fmla="*/ 288032 h 2448272"/>
              <a:gd name="connsiteX10" fmla="*/ 0 w 4752528"/>
              <a:gd name="connsiteY10" fmla="*/ 157228 h 24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2528" h="2448272">
                <a:moveTo>
                  <a:pt x="0" y="0"/>
                </a:moveTo>
                <a:lnTo>
                  <a:pt x="157228" y="0"/>
                </a:lnTo>
                <a:lnTo>
                  <a:pt x="288032" y="0"/>
                </a:lnTo>
                <a:lnTo>
                  <a:pt x="4595300" y="0"/>
                </a:lnTo>
                <a:cubicBezTo>
                  <a:pt x="4682135" y="0"/>
                  <a:pt x="4752528" y="70393"/>
                  <a:pt x="4752528" y="157228"/>
                </a:cubicBezTo>
                <a:lnTo>
                  <a:pt x="4752528" y="2291044"/>
                </a:lnTo>
                <a:cubicBezTo>
                  <a:pt x="4752528" y="2377879"/>
                  <a:pt x="4682135" y="2448272"/>
                  <a:pt x="4595300" y="2448272"/>
                </a:cubicBezTo>
                <a:lnTo>
                  <a:pt x="157228" y="2448272"/>
                </a:lnTo>
                <a:cubicBezTo>
                  <a:pt x="70393" y="2448272"/>
                  <a:pt x="0" y="2377879"/>
                  <a:pt x="0" y="2291044"/>
                </a:cubicBezTo>
                <a:lnTo>
                  <a:pt x="0" y="288032"/>
                </a:lnTo>
                <a:lnTo>
                  <a:pt x="0" y="157228"/>
                </a:lnTo>
                <a:close/>
              </a:path>
            </a:pathLst>
          </a:custGeom>
          <a:noFill/>
          <a:ln>
            <a:solidFill>
              <a:schemeClr val="tx2"/>
            </a:solidFill>
          </a:ln>
        </p:spPr>
        <p:txBody>
          <a:bodyPr wrap="square" lIns="288000" tIns="187200" rIns="288000" bIns="187200">
            <a:noAutofit/>
          </a:bodyPr>
          <a:lstStyle>
            <a:lvl1pPr algn="l" defTabSz="477317" rtl="0" eaLnBrk="1" latinLnBrk="0" hangingPunct="1">
              <a:spcBef>
                <a:spcPct val="0"/>
              </a:spcBef>
              <a:buNone/>
              <a:defRPr sz="2800" b="0" kern="1200" cap="none">
                <a:solidFill>
                  <a:srgbClr val="003450"/>
                </a:solidFill>
                <a:latin typeface="+mj-lt"/>
                <a:ea typeface="+mj-ea"/>
                <a:cs typeface="Arial"/>
              </a:defRPr>
            </a:lvl1pPr>
          </a:lstStyle>
          <a:p>
            <a:endParaRPr lang="en-US" sz="1600" dirty="0">
              <a:solidFill>
                <a:schemeClr val="bg2"/>
              </a:solidFill>
            </a:endParaRPr>
          </a:p>
        </p:txBody>
      </p:sp>
      <p:sp>
        <p:nvSpPr>
          <p:cNvPr id="7" name="TextBox 12"/>
          <p:cNvSpPr txBox="1"/>
          <p:nvPr/>
        </p:nvSpPr>
        <p:spPr>
          <a:xfrm>
            <a:off x="6432951" y="1505194"/>
            <a:ext cx="1808187" cy="261610"/>
          </a:xfrm>
          <a:prstGeom prst="rect">
            <a:avLst/>
          </a:prstGeom>
          <a:solidFill>
            <a:schemeClr val="bg1">
              <a:alpha val="86000"/>
            </a:schemeClr>
          </a:solidFill>
          <a:ln>
            <a:noFill/>
          </a:ln>
        </p:spPr>
        <p:txBody>
          <a:bodyPr wrap="none" lIns="0" tIns="0" rIns="0" bIns="0" rtlCol="0">
            <a:spAutoFit/>
          </a:bodyPr>
          <a:lstStyle/>
          <a:p>
            <a:r>
              <a:rPr lang="en-US" sz="1700" dirty="0">
                <a:solidFill>
                  <a:schemeClr val="tx2"/>
                </a:solidFill>
              </a:rPr>
              <a:t>Building credibility </a:t>
            </a:r>
          </a:p>
        </p:txBody>
      </p:sp>
      <p:sp>
        <p:nvSpPr>
          <p:cNvPr id="11" name="TextBox 8"/>
          <p:cNvSpPr txBox="1"/>
          <p:nvPr/>
        </p:nvSpPr>
        <p:spPr>
          <a:xfrm>
            <a:off x="8462377" y="3171591"/>
            <a:ext cx="575909" cy="296451"/>
          </a:xfrm>
          <a:prstGeom prst="rect">
            <a:avLst/>
          </a:prstGeom>
          <a:noFill/>
          <a:ln>
            <a:solidFill>
              <a:schemeClr val="bg1">
                <a:lumMod val="75000"/>
              </a:schemeClr>
            </a:solidFill>
          </a:ln>
        </p:spPr>
        <p:txBody>
          <a:bodyPr wrap="none" lIns="95463" tIns="47732" rIns="95463" bIns="47732" rtlCol="0">
            <a:spAutoFit/>
          </a:bodyPr>
          <a:lstStyle/>
          <a:p>
            <a:r>
              <a:rPr lang="en-US" sz="1300" b="1" dirty="0">
                <a:solidFill>
                  <a:schemeClr val="bg1"/>
                </a:solidFill>
              </a:rPr>
              <a:t>1 µm</a:t>
            </a:r>
          </a:p>
        </p:txBody>
      </p:sp>
      <p:sp>
        <p:nvSpPr>
          <p:cNvPr id="13" name="TextBox 27"/>
          <p:cNvSpPr txBox="1"/>
          <p:nvPr/>
        </p:nvSpPr>
        <p:spPr>
          <a:xfrm>
            <a:off x="1286265" y="3933056"/>
            <a:ext cx="4422686" cy="261610"/>
          </a:xfrm>
          <a:prstGeom prst="rect">
            <a:avLst/>
          </a:prstGeom>
          <a:noFill/>
          <a:ln>
            <a:noFill/>
          </a:ln>
        </p:spPr>
        <p:txBody>
          <a:bodyPr wrap="none" lIns="0" tIns="0" rIns="0" bIns="0" rtlCol="0">
            <a:spAutoFit/>
          </a:bodyPr>
          <a:lstStyle/>
          <a:p>
            <a:r>
              <a:rPr lang="en-US" sz="1700" dirty="0">
                <a:solidFill>
                  <a:schemeClr val="tx2"/>
                </a:solidFill>
              </a:rPr>
              <a:t>Building intelligence into processing for safety</a:t>
            </a:r>
          </a:p>
        </p:txBody>
      </p:sp>
      <p:pic>
        <p:nvPicPr>
          <p:cNvPr id="1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32504" y="4291165"/>
            <a:ext cx="4179592" cy="18810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2"/>
          <p:cNvSpPr txBox="1"/>
          <p:nvPr/>
        </p:nvSpPr>
        <p:spPr>
          <a:xfrm>
            <a:off x="1307605" y="1538429"/>
            <a:ext cx="3803926" cy="261610"/>
          </a:xfrm>
          <a:prstGeom prst="rect">
            <a:avLst/>
          </a:prstGeom>
          <a:solidFill>
            <a:schemeClr val="bg1">
              <a:alpha val="86000"/>
            </a:schemeClr>
          </a:solidFill>
          <a:ln>
            <a:noFill/>
          </a:ln>
        </p:spPr>
        <p:txBody>
          <a:bodyPr wrap="none" lIns="0" tIns="0" rIns="0" bIns="0" rtlCol="0">
            <a:spAutoFit/>
          </a:bodyPr>
          <a:lstStyle>
            <a:defPPr>
              <a:defRPr lang="de-DE"/>
            </a:defPPr>
            <a:lvl1pPr>
              <a:defRPr sz="1700" i="1"/>
            </a:lvl1pPr>
          </a:lstStyle>
          <a:p>
            <a:r>
              <a:rPr lang="en-US" i="0" dirty="0">
                <a:solidFill>
                  <a:schemeClr val="tx2"/>
                </a:solidFill>
              </a:rPr>
              <a:t>Hygienic design of plant and machines </a:t>
            </a:r>
          </a:p>
        </p:txBody>
      </p:sp>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32504" y="1898958"/>
            <a:ext cx="4217190" cy="174699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03335" y="1954281"/>
            <a:ext cx="3315377" cy="164866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718712" y="1905602"/>
            <a:ext cx="906747" cy="175642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6" descr="http://www.feedandgrain.com/images-cyg/_Resize315w/hysyscompactingsystem_10000970.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7853" y="5330395"/>
            <a:ext cx="497132" cy="695215"/>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22" name="TextBox 12"/>
          <p:cNvSpPr txBox="1"/>
          <p:nvPr/>
        </p:nvSpPr>
        <p:spPr>
          <a:xfrm>
            <a:off x="6457662" y="3978242"/>
            <a:ext cx="3331810" cy="261610"/>
          </a:xfrm>
          <a:prstGeom prst="rect">
            <a:avLst/>
          </a:prstGeom>
          <a:solidFill>
            <a:schemeClr val="bg1">
              <a:alpha val="86000"/>
            </a:schemeClr>
          </a:solidFill>
          <a:ln>
            <a:noFill/>
          </a:ln>
        </p:spPr>
        <p:txBody>
          <a:bodyPr wrap="none" lIns="0" tIns="0" rIns="0" bIns="0" rtlCol="0">
            <a:spAutoFit/>
          </a:bodyPr>
          <a:lstStyle/>
          <a:p>
            <a:r>
              <a:rPr lang="en-US" sz="1700" dirty="0">
                <a:solidFill>
                  <a:schemeClr val="tx2"/>
                </a:solidFill>
              </a:rPr>
              <a:t>Know how, education and training</a:t>
            </a:r>
          </a:p>
        </p:txBody>
      </p:sp>
      <p:pic>
        <p:nvPicPr>
          <p:cNvPr id="23"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379446" y="4293096"/>
            <a:ext cx="4234269" cy="182614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itel 27"/>
          <p:cNvSpPr>
            <a:spLocks noGrp="1"/>
          </p:cNvSpPr>
          <p:nvPr>
            <p:ph type="title"/>
          </p:nvPr>
        </p:nvSpPr>
        <p:spPr/>
        <p:txBody>
          <a:bodyPr/>
          <a:lstStyle/>
          <a:p>
            <a:r>
              <a:rPr lang="en-US" dirty="0"/>
              <a:t>Bühler: Leading the food safety challenge.</a:t>
            </a:r>
          </a:p>
        </p:txBody>
      </p:sp>
      <p:sp>
        <p:nvSpPr>
          <p:cNvPr id="2" name="Footer Placeholder 1"/>
          <p:cNvSpPr>
            <a:spLocks noGrp="1"/>
          </p:cNvSpPr>
          <p:nvPr>
            <p:ph type="ftr" sz="quarter" idx="11"/>
          </p:nvPr>
        </p:nvSpPr>
        <p:spPr/>
        <p:txBody>
          <a:bodyPr/>
          <a:lstStyle/>
          <a:p>
            <a:r>
              <a:rPr lang="de-DE"/>
              <a:t>Food Safety Nutrition</a:t>
            </a:r>
            <a:endParaRPr lang="de-DE" dirty="0"/>
          </a:p>
        </p:txBody>
      </p:sp>
    </p:spTree>
    <p:extLst>
      <p:ext uri="{BB962C8B-B14F-4D97-AF65-F5344CB8AC3E}">
        <p14:creationId xmlns:p14="http://schemas.microsoft.com/office/powerpoint/2010/main" val="115340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dirty="0"/>
              <a:t>Food Safety Training.</a:t>
            </a:r>
            <a:endParaRPr lang="en-GB" sz="2800" dirty="0"/>
          </a:p>
        </p:txBody>
      </p:sp>
      <p:sp>
        <p:nvSpPr>
          <p:cNvPr id="2" name="Footer Placeholder 1"/>
          <p:cNvSpPr>
            <a:spLocks noGrp="1"/>
          </p:cNvSpPr>
          <p:nvPr>
            <p:ph type="ftr" sz="quarter" idx="11"/>
          </p:nvPr>
        </p:nvSpPr>
        <p:spPr/>
        <p:txBody>
          <a:bodyPr/>
          <a:lstStyle/>
          <a:p>
            <a:r>
              <a:rPr lang="de-DE"/>
              <a:t>Food Safety Nutrition</a:t>
            </a:r>
            <a:endParaRPr lang="de-DE" dirty="0"/>
          </a:p>
        </p:txBody>
      </p:sp>
      <p:grpSp>
        <p:nvGrpSpPr>
          <p:cNvPr id="265219" name="Group 3"/>
          <p:cNvGrpSpPr>
            <a:grpSpLocks/>
          </p:cNvGrpSpPr>
          <p:nvPr/>
        </p:nvGrpSpPr>
        <p:grpSpPr bwMode="auto">
          <a:xfrm>
            <a:off x="2045341" y="1905000"/>
            <a:ext cx="8319446" cy="4143536"/>
            <a:chOff x="139" y="976"/>
            <a:chExt cx="5517" cy="2945"/>
          </a:xfrm>
          <a:solidFill>
            <a:schemeClr val="bg1">
              <a:lumMod val="65000"/>
            </a:schemeClr>
          </a:solidFill>
        </p:grpSpPr>
        <p:sp>
          <p:nvSpPr>
            <p:cNvPr id="265220" name="Freeform 4"/>
            <p:cNvSpPr>
              <a:spLocks/>
            </p:cNvSpPr>
            <p:nvPr/>
          </p:nvSpPr>
          <p:spPr bwMode="auto">
            <a:xfrm>
              <a:off x="2679" y="1896"/>
              <a:ext cx="69" cy="103"/>
            </a:xfrm>
            <a:custGeom>
              <a:avLst/>
              <a:gdLst>
                <a:gd name="T0" fmla="*/ 18 w 84"/>
                <a:gd name="T1" fmla="*/ 126 h 126"/>
                <a:gd name="T2" fmla="*/ 0 w 84"/>
                <a:gd name="T3" fmla="*/ 114 h 126"/>
                <a:gd name="T4" fmla="*/ 0 w 84"/>
                <a:gd name="T5" fmla="*/ 102 h 126"/>
                <a:gd name="T6" fmla="*/ 6 w 84"/>
                <a:gd name="T7" fmla="*/ 96 h 126"/>
                <a:gd name="T8" fmla="*/ 12 w 84"/>
                <a:gd name="T9" fmla="*/ 84 h 126"/>
                <a:gd name="T10" fmla="*/ 12 w 84"/>
                <a:gd name="T11" fmla="*/ 66 h 126"/>
                <a:gd name="T12" fmla="*/ 6 w 84"/>
                <a:gd name="T13" fmla="*/ 60 h 126"/>
                <a:gd name="T14" fmla="*/ 12 w 84"/>
                <a:gd name="T15" fmla="*/ 54 h 126"/>
                <a:gd name="T16" fmla="*/ 6 w 84"/>
                <a:gd name="T17" fmla="*/ 36 h 126"/>
                <a:gd name="T18" fmla="*/ 30 w 84"/>
                <a:gd name="T19" fmla="*/ 30 h 126"/>
                <a:gd name="T20" fmla="*/ 30 w 84"/>
                <a:gd name="T21" fmla="*/ 18 h 126"/>
                <a:gd name="T22" fmla="*/ 54 w 84"/>
                <a:gd name="T23" fmla="*/ 0 h 126"/>
                <a:gd name="T24" fmla="*/ 60 w 84"/>
                <a:gd name="T25" fmla="*/ 6 h 126"/>
                <a:gd name="T26" fmla="*/ 72 w 84"/>
                <a:gd name="T27" fmla="*/ 6 h 126"/>
                <a:gd name="T28" fmla="*/ 78 w 84"/>
                <a:gd name="T29" fmla="*/ 18 h 126"/>
                <a:gd name="T30" fmla="*/ 84 w 84"/>
                <a:gd name="T31" fmla="*/ 30 h 126"/>
                <a:gd name="T32" fmla="*/ 72 w 84"/>
                <a:gd name="T33" fmla="*/ 42 h 126"/>
                <a:gd name="T34" fmla="*/ 78 w 84"/>
                <a:gd name="T35" fmla="*/ 66 h 126"/>
                <a:gd name="T36" fmla="*/ 72 w 84"/>
                <a:gd name="T37" fmla="*/ 96 h 126"/>
                <a:gd name="T38" fmla="*/ 54 w 84"/>
                <a:gd name="T39" fmla="*/ 102 h 126"/>
                <a:gd name="T40" fmla="*/ 18 w 84"/>
                <a:gd name="T4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9525">
              <a:solidFill>
                <a:schemeClr val="bg1"/>
              </a:solidFill>
              <a:round/>
              <a:headEnd/>
              <a:tailEnd/>
            </a:ln>
          </p:spPr>
          <p:txBody>
            <a:bodyPr/>
            <a:lstStyle/>
            <a:p>
              <a:endParaRPr lang="de-DE"/>
            </a:p>
          </p:txBody>
        </p:sp>
        <p:sp>
          <p:nvSpPr>
            <p:cNvPr id="265221" name="Freeform 5"/>
            <p:cNvSpPr>
              <a:spLocks/>
            </p:cNvSpPr>
            <p:nvPr/>
          </p:nvSpPr>
          <p:spPr bwMode="auto">
            <a:xfrm>
              <a:off x="3673" y="1055"/>
              <a:ext cx="275" cy="351"/>
            </a:xfrm>
            <a:custGeom>
              <a:avLst/>
              <a:gdLst>
                <a:gd name="T0" fmla="*/ 120 w 336"/>
                <a:gd name="T1" fmla="*/ 427 h 427"/>
                <a:gd name="T2" fmla="*/ 96 w 336"/>
                <a:gd name="T3" fmla="*/ 397 h 427"/>
                <a:gd name="T4" fmla="*/ 78 w 336"/>
                <a:gd name="T5" fmla="*/ 325 h 427"/>
                <a:gd name="T6" fmla="*/ 96 w 336"/>
                <a:gd name="T7" fmla="*/ 282 h 427"/>
                <a:gd name="T8" fmla="*/ 144 w 336"/>
                <a:gd name="T9" fmla="*/ 180 h 427"/>
                <a:gd name="T10" fmla="*/ 192 w 336"/>
                <a:gd name="T11" fmla="*/ 150 h 427"/>
                <a:gd name="T12" fmla="*/ 222 w 336"/>
                <a:gd name="T13" fmla="*/ 114 h 427"/>
                <a:gd name="T14" fmla="*/ 252 w 336"/>
                <a:gd name="T15" fmla="*/ 96 h 427"/>
                <a:gd name="T16" fmla="*/ 294 w 336"/>
                <a:gd name="T17" fmla="*/ 72 h 427"/>
                <a:gd name="T18" fmla="*/ 336 w 336"/>
                <a:gd name="T19" fmla="*/ 30 h 427"/>
                <a:gd name="T20" fmla="*/ 330 w 336"/>
                <a:gd name="T21" fmla="*/ 6 h 427"/>
                <a:gd name="T22" fmla="*/ 294 w 336"/>
                <a:gd name="T23" fmla="*/ 0 h 427"/>
                <a:gd name="T24" fmla="*/ 270 w 336"/>
                <a:gd name="T25" fmla="*/ 24 h 427"/>
                <a:gd name="T26" fmla="*/ 252 w 336"/>
                <a:gd name="T27" fmla="*/ 42 h 427"/>
                <a:gd name="T28" fmla="*/ 222 w 336"/>
                <a:gd name="T29" fmla="*/ 48 h 427"/>
                <a:gd name="T30" fmla="*/ 186 w 336"/>
                <a:gd name="T31" fmla="*/ 48 h 427"/>
                <a:gd name="T32" fmla="*/ 174 w 336"/>
                <a:gd name="T33" fmla="*/ 60 h 427"/>
                <a:gd name="T34" fmla="*/ 162 w 336"/>
                <a:gd name="T35" fmla="*/ 78 h 427"/>
                <a:gd name="T36" fmla="*/ 114 w 336"/>
                <a:gd name="T37" fmla="*/ 126 h 427"/>
                <a:gd name="T38" fmla="*/ 90 w 336"/>
                <a:gd name="T39" fmla="*/ 138 h 427"/>
                <a:gd name="T40" fmla="*/ 84 w 336"/>
                <a:gd name="T41" fmla="*/ 168 h 427"/>
                <a:gd name="T42" fmla="*/ 66 w 336"/>
                <a:gd name="T43" fmla="*/ 186 h 427"/>
                <a:gd name="T44" fmla="*/ 42 w 336"/>
                <a:gd name="T45" fmla="*/ 216 h 427"/>
                <a:gd name="T46" fmla="*/ 42 w 336"/>
                <a:gd name="T47" fmla="*/ 240 h 427"/>
                <a:gd name="T48" fmla="*/ 30 w 336"/>
                <a:gd name="T49" fmla="*/ 270 h 427"/>
                <a:gd name="T50" fmla="*/ 12 w 336"/>
                <a:gd name="T51" fmla="*/ 295 h 427"/>
                <a:gd name="T52" fmla="*/ 18 w 336"/>
                <a:gd name="T53" fmla="*/ 325 h 427"/>
                <a:gd name="T54" fmla="*/ 0 w 336"/>
                <a:gd name="T55" fmla="*/ 349 h 427"/>
                <a:gd name="T56" fmla="*/ 18 w 336"/>
                <a:gd name="T57" fmla="*/ 391 h 427"/>
                <a:gd name="T58" fmla="*/ 48 w 336"/>
                <a:gd name="T59" fmla="*/ 403 h 427"/>
                <a:gd name="T60" fmla="*/ 54 w 336"/>
                <a:gd name="T61" fmla="*/ 415 h 427"/>
                <a:gd name="T62" fmla="*/ 72 w 336"/>
                <a:gd name="T63" fmla="*/ 421 h 427"/>
                <a:gd name="T64" fmla="*/ 120 w 336"/>
                <a:gd name="T65"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w="9525">
              <a:solidFill>
                <a:schemeClr val="bg1"/>
              </a:solidFill>
              <a:round/>
              <a:headEnd/>
              <a:tailEnd/>
            </a:ln>
          </p:spPr>
          <p:txBody>
            <a:bodyPr/>
            <a:lstStyle/>
            <a:p>
              <a:endParaRPr lang="de-DE"/>
            </a:p>
          </p:txBody>
        </p:sp>
        <p:sp>
          <p:nvSpPr>
            <p:cNvPr id="265222" name="Freeform 6"/>
            <p:cNvSpPr>
              <a:spLocks/>
            </p:cNvSpPr>
            <p:nvPr/>
          </p:nvSpPr>
          <p:spPr bwMode="auto">
            <a:xfrm>
              <a:off x="3510" y="3120"/>
              <a:ext cx="105" cy="218"/>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9525">
              <a:solidFill>
                <a:schemeClr val="bg1"/>
              </a:solidFill>
              <a:round/>
              <a:headEnd/>
              <a:tailEnd/>
            </a:ln>
          </p:spPr>
          <p:txBody>
            <a:bodyPr/>
            <a:lstStyle/>
            <a:p>
              <a:endParaRPr lang="de-DE"/>
            </a:p>
          </p:txBody>
        </p:sp>
        <p:sp>
          <p:nvSpPr>
            <p:cNvPr id="265223" name="Freeform 7"/>
            <p:cNvSpPr>
              <a:spLocks/>
            </p:cNvSpPr>
            <p:nvPr/>
          </p:nvSpPr>
          <p:spPr bwMode="auto">
            <a:xfrm>
              <a:off x="5449" y="3622"/>
              <a:ext cx="113" cy="129"/>
            </a:xfrm>
            <a:custGeom>
              <a:avLst/>
              <a:gdLst>
                <a:gd name="T0" fmla="*/ 0 w 138"/>
                <a:gd name="T1" fmla="*/ 133 h 157"/>
                <a:gd name="T2" fmla="*/ 18 w 138"/>
                <a:gd name="T3" fmla="*/ 97 h 157"/>
                <a:gd name="T4" fmla="*/ 30 w 138"/>
                <a:gd name="T5" fmla="*/ 79 h 157"/>
                <a:gd name="T6" fmla="*/ 66 w 138"/>
                <a:gd name="T7" fmla="*/ 60 h 157"/>
                <a:gd name="T8" fmla="*/ 78 w 138"/>
                <a:gd name="T9" fmla="*/ 54 h 157"/>
                <a:gd name="T10" fmla="*/ 90 w 138"/>
                <a:gd name="T11" fmla="*/ 30 h 157"/>
                <a:gd name="T12" fmla="*/ 102 w 138"/>
                <a:gd name="T13" fmla="*/ 0 h 157"/>
                <a:gd name="T14" fmla="*/ 114 w 138"/>
                <a:gd name="T15" fmla="*/ 12 h 157"/>
                <a:gd name="T16" fmla="*/ 138 w 138"/>
                <a:gd name="T17" fmla="*/ 18 h 157"/>
                <a:gd name="T18" fmla="*/ 138 w 138"/>
                <a:gd name="T19" fmla="*/ 36 h 157"/>
                <a:gd name="T20" fmla="*/ 114 w 138"/>
                <a:gd name="T21" fmla="*/ 54 h 157"/>
                <a:gd name="T22" fmla="*/ 102 w 138"/>
                <a:gd name="T23" fmla="*/ 67 h 157"/>
                <a:gd name="T24" fmla="*/ 78 w 138"/>
                <a:gd name="T25" fmla="*/ 91 h 157"/>
                <a:gd name="T26" fmla="*/ 72 w 138"/>
                <a:gd name="T27" fmla="*/ 115 h 157"/>
                <a:gd name="T28" fmla="*/ 66 w 138"/>
                <a:gd name="T29" fmla="*/ 151 h 157"/>
                <a:gd name="T30" fmla="*/ 36 w 138"/>
                <a:gd name="T31" fmla="*/ 157 h 157"/>
                <a:gd name="T32" fmla="*/ 18 w 138"/>
                <a:gd name="T33" fmla="*/ 151 h 157"/>
                <a:gd name="T34" fmla="*/ 0 w 138"/>
                <a:gd name="T35"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9525">
              <a:solidFill>
                <a:schemeClr val="bg1"/>
              </a:solidFill>
              <a:round/>
              <a:headEnd/>
              <a:tailEnd/>
            </a:ln>
          </p:spPr>
          <p:txBody>
            <a:bodyPr/>
            <a:lstStyle/>
            <a:p>
              <a:endParaRPr lang="de-DE"/>
            </a:p>
          </p:txBody>
        </p:sp>
        <p:sp>
          <p:nvSpPr>
            <p:cNvPr id="265224" name="Freeform 8"/>
            <p:cNvSpPr>
              <a:spLocks/>
            </p:cNvSpPr>
            <p:nvPr/>
          </p:nvSpPr>
          <p:spPr bwMode="auto">
            <a:xfrm>
              <a:off x="5547" y="3506"/>
              <a:ext cx="79" cy="127"/>
            </a:xfrm>
            <a:custGeom>
              <a:avLst/>
              <a:gdLst>
                <a:gd name="T0" fmla="*/ 6 w 96"/>
                <a:gd name="T1" fmla="*/ 108 h 156"/>
                <a:gd name="T2" fmla="*/ 24 w 96"/>
                <a:gd name="T3" fmla="*/ 78 h 156"/>
                <a:gd name="T4" fmla="*/ 24 w 96"/>
                <a:gd name="T5" fmla="*/ 54 h 156"/>
                <a:gd name="T6" fmla="*/ 0 w 96"/>
                <a:gd name="T7" fmla="*/ 0 h 156"/>
                <a:gd name="T8" fmla="*/ 30 w 96"/>
                <a:gd name="T9" fmla="*/ 12 h 156"/>
                <a:gd name="T10" fmla="*/ 30 w 96"/>
                <a:gd name="T11" fmla="*/ 42 h 156"/>
                <a:gd name="T12" fmla="*/ 42 w 96"/>
                <a:gd name="T13" fmla="*/ 60 h 156"/>
                <a:gd name="T14" fmla="*/ 60 w 96"/>
                <a:gd name="T15" fmla="*/ 78 h 156"/>
                <a:gd name="T16" fmla="*/ 84 w 96"/>
                <a:gd name="T17" fmla="*/ 66 h 156"/>
                <a:gd name="T18" fmla="*/ 96 w 96"/>
                <a:gd name="T19" fmla="*/ 78 h 156"/>
                <a:gd name="T20" fmla="*/ 90 w 96"/>
                <a:gd name="T21" fmla="*/ 90 h 156"/>
                <a:gd name="T22" fmla="*/ 78 w 96"/>
                <a:gd name="T23" fmla="*/ 102 h 156"/>
                <a:gd name="T24" fmla="*/ 66 w 96"/>
                <a:gd name="T25" fmla="*/ 114 h 156"/>
                <a:gd name="T26" fmla="*/ 60 w 96"/>
                <a:gd name="T27" fmla="*/ 132 h 156"/>
                <a:gd name="T28" fmla="*/ 42 w 96"/>
                <a:gd name="T29" fmla="*/ 156 h 156"/>
                <a:gd name="T30" fmla="*/ 24 w 96"/>
                <a:gd name="T31" fmla="*/ 144 h 156"/>
                <a:gd name="T32" fmla="*/ 30 w 96"/>
                <a:gd name="T33" fmla="*/ 126 h 156"/>
                <a:gd name="T34" fmla="*/ 6 w 96"/>
                <a:gd name="T35" fmla="*/ 10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9525">
              <a:solidFill>
                <a:schemeClr val="bg1"/>
              </a:solidFill>
              <a:round/>
              <a:headEnd/>
              <a:tailEnd/>
            </a:ln>
          </p:spPr>
          <p:txBody>
            <a:bodyPr/>
            <a:lstStyle/>
            <a:p>
              <a:endParaRPr lang="de-DE"/>
            </a:p>
          </p:txBody>
        </p:sp>
        <p:sp>
          <p:nvSpPr>
            <p:cNvPr id="265225" name="Freeform 9"/>
            <p:cNvSpPr>
              <a:spLocks/>
            </p:cNvSpPr>
            <p:nvPr/>
          </p:nvSpPr>
          <p:spPr bwMode="auto">
            <a:xfrm>
              <a:off x="4613" y="3111"/>
              <a:ext cx="623" cy="473"/>
            </a:xfrm>
            <a:custGeom>
              <a:avLst/>
              <a:gdLst>
                <a:gd name="T0" fmla="*/ 36 w 757"/>
                <a:gd name="T1" fmla="*/ 415 h 577"/>
                <a:gd name="T2" fmla="*/ 6 w 757"/>
                <a:gd name="T3" fmla="*/ 307 h 577"/>
                <a:gd name="T4" fmla="*/ 0 w 757"/>
                <a:gd name="T5" fmla="*/ 247 h 577"/>
                <a:gd name="T6" fmla="*/ 30 w 757"/>
                <a:gd name="T7" fmla="*/ 193 h 577"/>
                <a:gd name="T8" fmla="*/ 114 w 757"/>
                <a:gd name="T9" fmla="*/ 151 h 577"/>
                <a:gd name="T10" fmla="*/ 156 w 757"/>
                <a:gd name="T11" fmla="*/ 109 h 577"/>
                <a:gd name="T12" fmla="*/ 204 w 757"/>
                <a:gd name="T13" fmla="*/ 90 h 577"/>
                <a:gd name="T14" fmla="*/ 264 w 757"/>
                <a:gd name="T15" fmla="*/ 48 h 577"/>
                <a:gd name="T16" fmla="*/ 300 w 757"/>
                <a:gd name="T17" fmla="*/ 66 h 577"/>
                <a:gd name="T18" fmla="*/ 330 w 757"/>
                <a:gd name="T19" fmla="*/ 24 h 577"/>
                <a:gd name="T20" fmla="*/ 372 w 757"/>
                <a:gd name="T21" fmla="*/ 0 h 577"/>
                <a:gd name="T22" fmla="*/ 438 w 757"/>
                <a:gd name="T23" fmla="*/ 12 h 577"/>
                <a:gd name="T24" fmla="*/ 420 w 757"/>
                <a:gd name="T25" fmla="*/ 66 h 577"/>
                <a:gd name="T26" fmla="*/ 468 w 757"/>
                <a:gd name="T27" fmla="*/ 78 h 577"/>
                <a:gd name="T28" fmla="*/ 510 w 757"/>
                <a:gd name="T29" fmla="*/ 109 h 577"/>
                <a:gd name="T30" fmla="*/ 540 w 757"/>
                <a:gd name="T31" fmla="*/ 30 h 577"/>
                <a:gd name="T32" fmla="*/ 576 w 757"/>
                <a:gd name="T33" fmla="*/ 42 h 577"/>
                <a:gd name="T34" fmla="*/ 594 w 757"/>
                <a:gd name="T35" fmla="*/ 60 h 577"/>
                <a:gd name="T36" fmla="*/ 642 w 757"/>
                <a:gd name="T37" fmla="*/ 151 h 577"/>
                <a:gd name="T38" fmla="*/ 690 w 757"/>
                <a:gd name="T39" fmla="*/ 199 h 577"/>
                <a:gd name="T40" fmla="*/ 714 w 757"/>
                <a:gd name="T41" fmla="*/ 241 h 577"/>
                <a:gd name="T42" fmla="*/ 751 w 757"/>
                <a:gd name="T43" fmla="*/ 289 h 577"/>
                <a:gd name="T44" fmla="*/ 757 w 757"/>
                <a:gd name="T45" fmla="*/ 379 h 577"/>
                <a:gd name="T46" fmla="*/ 696 w 757"/>
                <a:gd name="T47" fmla="*/ 523 h 577"/>
                <a:gd name="T48" fmla="*/ 684 w 757"/>
                <a:gd name="T49" fmla="*/ 547 h 577"/>
                <a:gd name="T50" fmla="*/ 636 w 757"/>
                <a:gd name="T51" fmla="*/ 577 h 577"/>
                <a:gd name="T52" fmla="*/ 594 w 757"/>
                <a:gd name="T53" fmla="*/ 559 h 577"/>
                <a:gd name="T54" fmla="*/ 534 w 757"/>
                <a:gd name="T55" fmla="*/ 553 h 577"/>
                <a:gd name="T56" fmla="*/ 480 w 757"/>
                <a:gd name="T57" fmla="*/ 505 h 577"/>
                <a:gd name="T58" fmla="*/ 444 w 757"/>
                <a:gd name="T59" fmla="*/ 487 h 577"/>
                <a:gd name="T60" fmla="*/ 378 w 757"/>
                <a:gd name="T61" fmla="*/ 421 h 577"/>
                <a:gd name="T62" fmla="*/ 264 w 757"/>
                <a:gd name="T63" fmla="*/ 415 h 577"/>
                <a:gd name="T64" fmla="*/ 198 w 757"/>
                <a:gd name="T65" fmla="*/ 451 h 577"/>
                <a:gd name="T66" fmla="*/ 138 w 757"/>
                <a:gd name="T67" fmla="*/ 457 h 577"/>
                <a:gd name="T68" fmla="*/ 84 w 757"/>
                <a:gd name="T69" fmla="*/ 487 h 577"/>
                <a:gd name="T70" fmla="*/ 30 w 757"/>
                <a:gd name="T71" fmla="*/ 46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226" name="Freeform 10"/>
            <p:cNvSpPr>
              <a:spLocks/>
            </p:cNvSpPr>
            <p:nvPr/>
          </p:nvSpPr>
          <p:spPr bwMode="auto">
            <a:xfrm>
              <a:off x="5102" y="3612"/>
              <a:ext cx="55" cy="75"/>
            </a:xfrm>
            <a:custGeom>
              <a:avLst/>
              <a:gdLst>
                <a:gd name="T0" fmla="*/ 0 w 66"/>
                <a:gd name="T1" fmla="*/ 18 h 91"/>
                <a:gd name="T2" fmla="*/ 12 w 66"/>
                <a:gd name="T3" fmla="*/ 48 h 91"/>
                <a:gd name="T4" fmla="*/ 18 w 66"/>
                <a:gd name="T5" fmla="*/ 72 h 91"/>
                <a:gd name="T6" fmla="*/ 36 w 66"/>
                <a:gd name="T7" fmla="*/ 91 h 91"/>
                <a:gd name="T8" fmla="*/ 48 w 66"/>
                <a:gd name="T9" fmla="*/ 66 h 91"/>
                <a:gd name="T10" fmla="*/ 66 w 66"/>
                <a:gd name="T11" fmla="*/ 30 h 91"/>
                <a:gd name="T12" fmla="*/ 66 w 66"/>
                <a:gd name="T13" fmla="*/ 0 h 91"/>
                <a:gd name="T14" fmla="*/ 42 w 66"/>
                <a:gd name="T15" fmla="*/ 12 h 91"/>
                <a:gd name="T16" fmla="*/ 0 w 66"/>
                <a:gd name="T17"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9525">
              <a:solidFill>
                <a:schemeClr val="bg1"/>
              </a:solidFill>
              <a:round/>
              <a:headEnd/>
              <a:tailEnd/>
            </a:ln>
          </p:spPr>
          <p:txBody>
            <a:bodyPr/>
            <a:lstStyle/>
            <a:p>
              <a:endParaRPr lang="de-DE"/>
            </a:p>
          </p:txBody>
        </p:sp>
        <p:sp>
          <p:nvSpPr>
            <p:cNvPr id="265227" name="Freeform 11"/>
            <p:cNvSpPr>
              <a:spLocks/>
            </p:cNvSpPr>
            <p:nvPr/>
          </p:nvSpPr>
          <p:spPr bwMode="auto">
            <a:xfrm>
              <a:off x="4346" y="2851"/>
              <a:ext cx="152" cy="167"/>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9525">
              <a:solidFill>
                <a:schemeClr val="bg1"/>
              </a:solidFill>
              <a:round/>
              <a:headEnd/>
              <a:tailEnd/>
            </a:ln>
          </p:spPr>
          <p:txBody>
            <a:bodyPr/>
            <a:lstStyle/>
            <a:p>
              <a:endParaRPr lang="de-DE"/>
            </a:p>
          </p:txBody>
        </p:sp>
        <p:sp>
          <p:nvSpPr>
            <p:cNvPr id="265228" name="Freeform 12"/>
            <p:cNvSpPr>
              <a:spLocks/>
            </p:cNvSpPr>
            <p:nvPr/>
          </p:nvSpPr>
          <p:spPr bwMode="auto">
            <a:xfrm>
              <a:off x="4554" y="2821"/>
              <a:ext cx="143" cy="167"/>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9525">
              <a:solidFill>
                <a:schemeClr val="bg1"/>
              </a:solidFill>
              <a:round/>
              <a:headEnd/>
              <a:tailEnd/>
            </a:ln>
          </p:spPr>
          <p:txBody>
            <a:bodyPr/>
            <a:lstStyle/>
            <a:p>
              <a:endParaRPr lang="de-DE"/>
            </a:p>
          </p:txBody>
        </p:sp>
        <p:sp>
          <p:nvSpPr>
            <p:cNvPr id="265229" name="Freeform 13"/>
            <p:cNvSpPr>
              <a:spLocks/>
            </p:cNvSpPr>
            <p:nvPr/>
          </p:nvSpPr>
          <p:spPr bwMode="auto">
            <a:xfrm>
              <a:off x="4697" y="2909"/>
              <a:ext cx="89" cy="109"/>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9525">
              <a:solidFill>
                <a:schemeClr val="bg1"/>
              </a:solidFill>
              <a:round/>
              <a:headEnd/>
              <a:tailEnd/>
            </a:ln>
          </p:spPr>
          <p:txBody>
            <a:bodyPr/>
            <a:lstStyle/>
            <a:p>
              <a:endParaRPr lang="de-DE"/>
            </a:p>
          </p:txBody>
        </p:sp>
        <p:sp>
          <p:nvSpPr>
            <p:cNvPr id="265230" name="Freeform 14"/>
            <p:cNvSpPr>
              <a:spLocks/>
            </p:cNvSpPr>
            <p:nvPr/>
          </p:nvSpPr>
          <p:spPr bwMode="auto">
            <a:xfrm>
              <a:off x="4495" y="3033"/>
              <a:ext cx="167" cy="38"/>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9525">
              <a:solidFill>
                <a:schemeClr val="bg1"/>
              </a:solidFill>
              <a:round/>
              <a:headEnd/>
              <a:tailEnd/>
            </a:ln>
          </p:spPr>
          <p:txBody>
            <a:bodyPr/>
            <a:lstStyle/>
            <a:p>
              <a:endParaRPr lang="de-DE"/>
            </a:p>
          </p:txBody>
        </p:sp>
        <p:sp>
          <p:nvSpPr>
            <p:cNvPr id="265231" name="Freeform 15"/>
            <p:cNvSpPr>
              <a:spLocks/>
            </p:cNvSpPr>
            <p:nvPr/>
          </p:nvSpPr>
          <p:spPr bwMode="auto">
            <a:xfrm>
              <a:off x="1845" y="2002"/>
              <a:ext cx="100" cy="113"/>
            </a:xfrm>
            <a:custGeom>
              <a:avLst/>
              <a:gdLst>
                <a:gd name="T0" fmla="*/ 0 w 120"/>
                <a:gd name="T1" fmla="*/ 114 h 138"/>
                <a:gd name="T2" fmla="*/ 0 w 120"/>
                <a:gd name="T3" fmla="*/ 90 h 138"/>
                <a:gd name="T4" fmla="*/ 6 w 120"/>
                <a:gd name="T5" fmla="*/ 72 h 138"/>
                <a:gd name="T6" fmla="*/ 36 w 120"/>
                <a:gd name="T7" fmla="*/ 24 h 138"/>
                <a:gd name="T8" fmla="*/ 66 w 120"/>
                <a:gd name="T9" fmla="*/ 0 h 138"/>
                <a:gd name="T10" fmla="*/ 66 w 120"/>
                <a:gd name="T11" fmla="*/ 18 h 138"/>
                <a:gd name="T12" fmla="*/ 54 w 120"/>
                <a:gd name="T13" fmla="*/ 42 h 138"/>
                <a:gd name="T14" fmla="*/ 60 w 120"/>
                <a:gd name="T15" fmla="*/ 54 h 138"/>
                <a:gd name="T16" fmla="*/ 108 w 120"/>
                <a:gd name="T17" fmla="*/ 78 h 138"/>
                <a:gd name="T18" fmla="*/ 120 w 120"/>
                <a:gd name="T19" fmla="*/ 108 h 138"/>
                <a:gd name="T20" fmla="*/ 120 w 120"/>
                <a:gd name="T21" fmla="*/ 132 h 138"/>
                <a:gd name="T22" fmla="*/ 96 w 120"/>
                <a:gd name="T23" fmla="*/ 138 h 138"/>
                <a:gd name="T24" fmla="*/ 84 w 120"/>
                <a:gd name="T25" fmla="*/ 120 h 138"/>
                <a:gd name="T26" fmla="*/ 66 w 120"/>
                <a:gd name="T27" fmla="*/ 126 h 138"/>
                <a:gd name="T28" fmla="*/ 48 w 120"/>
                <a:gd name="T29" fmla="*/ 114 h 138"/>
                <a:gd name="T30" fmla="*/ 18 w 120"/>
                <a:gd name="T31" fmla="*/ 108 h 138"/>
                <a:gd name="T32" fmla="*/ 0 w 120"/>
                <a:gd name="T33"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9525">
              <a:solidFill>
                <a:schemeClr val="bg1"/>
              </a:solidFill>
              <a:round/>
              <a:headEnd/>
              <a:tailEnd/>
            </a:ln>
          </p:spPr>
          <p:txBody>
            <a:bodyPr/>
            <a:lstStyle/>
            <a:p>
              <a:endParaRPr lang="de-DE"/>
            </a:p>
          </p:txBody>
        </p:sp>
        <p:sp>
          <p:nvSpPr>
            <p:cNvPr id="265232" name="Freeform 16"/>
            <p:cNvSpPr>
              <a:spLocks/>
            </p:cNvSpPr>
            <p:nvPr/>
          </p:nvSpPr>
          <p:spPr bwMode="auto">
            <a:xfrm>
              <a:off x="1434" y="2573"/>
              <a:ext cx="174" cy="49"/>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9525">
              <a:solidFill>
                <a:schemeClr val="bg1"/>
              </a:solidFill>
              <a:round/>
              <a:headEnd/>
              <a:tailEnd/>
            </a:ln>
          </p:spPr>
          <p:txBody>
            <a:bodyPr/>
            <a:lstStyle/>
            <a:p>
              <a:endParaRPr lang="de-DE"/>
            </a:p>
          </p:txBody>
        </p:sp>
        <p:sp>
          <p:nvSpPr>
            <p:cNvPr id="265233" name="Freeform 17"/>
            <p:cNvSpPr>
              <a:spLocks/>
            </p:cNvSpPr>
            <p:nvPr/>
          </p:nvSpPr>
          <p:spPr bwMode="auto">
            <a:xfrm>
              <a:off x="1608" y="2627"/>
              <a:ext cx="108" cy="30"/>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9525">
              <a:solidFill>
                <a:schemeClr val="bg1"/>
              </a:solidFill>
              <a:round/>
              <a:headEnd/>
              <a:tailEnd/>
            </a:ln>
          </p:spPr>
          <p:txBody>
            <a:bodyPr/>
            <a:lstStyle/>
            <a:p>
              <a:endParaRPr lang="de-DE"/>
            </a:p>
          </p:txBody>
        </p:sp>
        <p:sp>
          <p:nvSpPr>
            <p:cNvPr id="265234" name="Freeform 18"/>
            <p:cNvSpPr>
              <a:spLocks/>
            </p:cNvSpPr>
            <p:nvPr/>
          </p:nvSpPr>
          <p:spPr bwMode="auto">
            <a:xfrm>
              <a:off x="3021" y="2286"/>
              <a:ext cx="49" cy="29"/>
            </a:xfrm>
            <a:custGeom>
              <a:avLst/>
              <a:gdLst>
                <a:gd name="T0" fmla="*/ 0 w 60"/>
                <a:gd name="T1" fmla="*/ 12 h 36"/>
                <a:gd name="T2" fmla="*/ 36 w 60"/>
                <a:gd name="T3" fmla="*/ 0 h 36"/>
                <a:gd name="T4" fmla="*/ 60 w 60"/>
                <a:gd name="T5" fmla="*/ 6 h 36"/>
                <a:gd name="T6" fmla="*/ 60 w 60"/>
                <a:gd name="T7" fmla="*/ 18 h 36"/>
                <a:gd name="T8" fmla="*/ 54 w 60"/>
                <a:gd name="T9" fmla="*/ 36 h 36"/>
                <a:gd name="T10" fmla="*/ 30 w 60"/>
                <a:gd name="T11" fmla="*/ 24 h 36"/>
                <a:gd name="T12" fmla="*/ 0 w 60"/>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w="9525">
              <a:solidFill>
                <a:schemeClr val="bg1"/>
              </a:solidFill>
              <a:round/>
              <a:headEnd/>
              <a:tailEnd/>
            </a:ln>
          </p:spPr>
          <p:txBody>
            <a:bodyPr/>
            <a:lstStyle/>
            <a:p>
              <a:endParaRPr lang="de-DE"/>
            </a:p>
          </p:txBody>
        </p:sp>
        <p:sp>
          <p:nvSpPr>
            <p:cNvPr id="265235" name="Freeform 19"/>
            <p:cNvSpPr>
              <a:spLocks/>
            </p:cNvSpPr>
            <p:nvPr/>
          </p:nvSpPr>
          <p:spPr bwMode="auto">
            <a:xfrm>
              <a:off x="2966" y="2231"/>
              <a:ext cx="20" cy="39"/>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Lst>
              <a:ahLst/>
              <a:cxnLst>
                <a:cxn ang="0">
                  <a:pos x="T0" y="T1"/>
                </a:cxn>
                <a:cxn ang="0">
                  <a:pos x="T2" y="T3"/>
                </a:cxn>
                <a:cxn ang="0">
                  <a:pos x="T4" y="T5"/>
                </a:cxn>
                <a:cxn ang="0">
                  <a:pos x="T6" y="T7"/>
                </a:cxn>
                <a:cxn ang="0">
                  <a:pos x="T8" y="T9"/>
                </a:cxn>
                <a:cxn ang="0">
                  <a:pos x="T10" y="T11"/>
                </a:cxn>
              </a:cxnLst>
              <a:rect l="0" t="0" r="r" b="b"/>
              <a:pathLst>
                <a:path w="24" h="48">
                  <a:moveTo>
                    <a:pt x="0" y="48"/>
                  </a:moveTo>
                  <a:lnTo>
                    <a:pt x="6" y="6"/>
                  </a:lnTo>
                  <a:lnTo>
                    <a:pt x="18" y="0"/>
                  </a:lnTo>
                  <a:lnTo>
                    <a:pt x="24" y="24"/>
                  </a:lnTo>
                  <a:lnTo>
                    <a:pt x="24" y="48"/>
                  </a:lnTo>
                  <a:lnTo>
                    <a:pt x="0" y="48"/>
                  </a:lnTo>
                  <a:close/>
                </a:path>
              </a:pathLst>
            </a:custGeom>
            <a:grpFill/>
            <a:ln w="9525">
              <a:solidFill>
                <a:schemeClr val="bg1"/>
              </a:solidFill>
              <a:round/>
              <a:headEnd/>
              <a:tailEnd/>
            </a:ln>
          </p:spPr>
          <p:txBody>
            <a:bodyPr/>
            <a:lstStyle/>
            <a:p>
              <a:endParaRPr lang="de-DE"/>
            </a:p>
          </p:txBody>
        </p:sp>
        <p:sp>
          <p:nvSpPr>
            <p:cNvPr id="265236" name="Freeform 20"/>
            <p:cNvSpPr>
              <a:spLocks/>
            </p:cNvSpPr>
            <p:nvPr/>
          </p:nvSpPr>
          <p:spPr bwMode="auto">
            <a:xfrm>
              <a:off x="2961" y="2191"/>
              <a:ext cx="25" cy="30"/>
            </a:xfrm>
            <a:custGeom>
              <a:avLst/>
              <a:gdLst>
                <a:gd name="T0" fmla="*/ 0 w 30"/>
                <a:gd name="T1" fmla="*/ 12 h 37"/>
                <a:gd name="T2" fmla="*/ 24 w 30"/>
                <a:gd name="T3" fmla="*/ 0 h 37"/>
                <a:gd name="T4" fmla="*/ 30 w 30"/>
                <a:gd name="T5" fmla="*/ 24 h 37"/>
                <a:gd name="T6" fmla="*/ 24 w 30"/>
                <a:gd name="T7" fmla="*/ 37 h 37"/>
                <a:gd name="T8" fmla="*/ 0 w 30"/>
                <a:gd name="T9" fmla="*/ 12 h 37"/>
              </a:gdLst>
              <a:ahLst/>
              <a:cxnLst>
                <a:cxn ang="0">
                  <a:pos x="T0" y="T1"/>
                </a:cxn>
                <a:cxn ang="0">
                  <a:pos x="T2" y="T3"/>
                </a:cxn>
                <a:cxn ang="0">
                  <a:pos x="T4" y="T5"/>
                </a:cxn>
                <a:cxn ang="0">
                  <a:pos x="T6" y="T7"/>
                </a:cxn>
                <a:cxn ang="0">
                  <a:pos x="T8" y="T9"/>
                </a:cxn>
              </a:cxnLst>
              <a:rect l="0" t="0" r="r" b="b"/>
              <a:pathLst>
                <a:path w="30" h="37">
                  <a:moveTo>
                    <a:pt x="0" y="12"/>
                  </a:moveTo>
                  <a:lnTo>
                    <a:pt x="24" y="0"/>
                  </a:lnTo>
                  <a:lnTo>
                    <a:pt x="30" y="24"/>
                  </a:lnTo>
                  <a:lnTo>
                    <a:pt x="24" y="37"/>
                  </a:lnTo>
                  <a:lnTo>
                    <a:pt x="0" y="12"/>
                  </a:lnTo>
                  <a:close/>
                </a:path>
              </a:pathLst>
            </a:custGeom>
            <a:grpFill/>
            <a:ln w="9525">
              <a:solidFill>
                <a:schemeClr val="bg1"/>
              </a:solidFill>
              <a:round/>
              <a:headEnd/>
              <a:tailEnd/>
            </a:ln>
          </p:spPr>
          <p:txBody>
            <a:bodyPr/>
            <a:lstStyle/>
            <a:p>
              <a:endParaRPr lang="de-DE"/>
            </a:p>
          </p:txBody>
        </p:sp>
        <p:sp>
          <p:nvSpPr>
            <p:cNvPr id="265237" name="Freeform 21"/>
            <p:cNvSpPr>
              <a:spLocks/>
            </p:cNvSpPr>
            <p:nvPr/>
          </p:nvSpPr>
          <p:spPr bwMode="auto">
            <a:xfrm>
              <a:off x="3476" y="2310"/>
              <a:ext cx="25" cy="5"/>
            </a:xfrm>
            <a:custGeom>
              <a:avLst/>
              <a:gdLst>
                <a:gd name="T0" fmla="*/ 24 w 30"/>
                <a:gd name="T1" fmla="*/ 0 h 6"/>
                <a:gd name="T2" fmla="*/ 30 w 30"/>
                <a:gd name="T3" fmla="*/ 0 h 6"/>
                <a:gd name="T4" fmla="*/ 0 w 30"/>
                <a:gd name="T5" fmla="*/ 6 h 6"/>
                <a:gd name="T6" fmla="*/ 24 w 30"/>
                <a:gd name="T7" fmla="*/ 0 h 6"/>
              </a:gdLst>
              <a:ahLst/>
              <a:cxnLst>
                <a:cxn ang="0">
                  <a:pos x="T0" y="T1"/>
                </a:cxn>
                <a:cxn ang="0">
                  <a:pos x="T2" y="T3"/>
                </a:cxn>
                <a:cxn ang="0">
                  <a:pos x="T4" y="T5"/>
                </a:cxn>
                <a:cxn ang="0">
                  <a:pos x="T6" y="T7"/>
                </a:cxn>
              </a:cxnLst>
              <a:rect l="0" t="0" r="r" b="b"/>
              <a:pathLst>
                <a:path w="30" h="6">
                  <a:moveTo>
                    <a:pt x="24" y="0"/>
                  </a:moveTo>
                  <a:lnTo>
                    <a:pt x="30" y="0"/>
                  </a:lnTo>
                  <a:lnTo>
                    <a:pt x="0" y="6"/>
                  </a:lnTo>
                  <a:lnTo>
                    <a:pt x="24" y="0"/>
                  </a:lnTo>
                  <a:close/>
                </a:path>
              </a:pathLst>
            </a:custGeom>
            <a:grpFill/>
            <a:ln w="9525">
              <a:solidFill>
                <a:schemeClr val="bg1"/>
              </a:solidFill>
              <a:round/>
              <a:headEnd/>
              <a:tailEnd/>
            </a:ln>
          </p:spPr>
          <p:txBody>
            <a:bodyPr/>
            <a:lstStyle/>
            <a:p>
              <a:endParaRPr lang="de-DE"/>
            </a:p>
          </p:txBody>
        </p:sp>
        <p:sp>
          <p:nvSpPr>
            <p:cNvPr id="265238" name="Rectangle 22"/>
            <p:cNvSpPr>
              <a:spLocks noChangeArrowheads="1"/>
            </p:cNvSpPr>
            <p:nvPr/>
          </p:nvSpPr>
          <p:spPr bwMode="auto">
            <a:xfrm>
              <a:off x="3388" y="2456"/>
              <a:ext cx="0" cy="2"/>
            </a:xfrm>
            <a:prstGeom prst="rect">
              <a:avLst/>
            </a:prstGeom>
            <a:grpFill/>
            <a:ln w="9525">
              <a:solidFill>
                <a:schemeClr val="bg1"/>
              </a:solidFill>
              <a:miter lim="800000"/>
              <a:headEnd/>
              <a:tailEnd/>
            </a:ln>
          </p:spPr>
          <p:txBody>
            <a:bodyPr/>
            <a:lstStyle/>
            <a:p>
              <a:endParaRPr lang="de-DE"/>
            </a:p>
          </p:txBody>
        </p:sp>
        <p:sp>
          <p:nvSpPr>
            <p:cNvPr id="265239" name="Freeform 23"/>
            <p:cNvSpPr>
              <a:spLocks/>
            </p:cNvSpPr>
            <p:nvPr/>
          </p:nvSpPr>
          <p:spPr bwMode="auto">
            <a:xfrm>
              <a:off x="3243" y="2216"/>
              <a:ext cx="292" cy="113"/>
            </a:xfrm>
            <a:custGeom>
              <a:avLst/>
              <a:gdLst>
                <a:gd name="T0" fmla="*/ 34 w 59"/>
                <a:gd name="T1" fmla="*/ 20 h 23"/>
                <a:gd name="T2" fmla="*/ 36 w 59"/>
                <a:gd name="T3" fmla="*/ 21 h 23"/>
                <a:gd name="T4" fmla="*/ 47 w 59"/>
                <a:gd name="T5" fmla="*/ 20 h 23"/>
                <a:gd name="T6" fmla="*/ 52 w 59"/>
                <a:gd name="T7" fmla="*/ 19 h 23"/>
                <a:gd name="T8" fmla="*/ 57 w 59"/>
                <a:gd name="T9" fmla="*/ 18 h 23"/>
                <a:gd name="T10" fmla="*/ 59 w 59"/>
                <a:gd name="T11" fmla="*/ 19 h 23"/>
                <a:gd name="T12" fmla="*/ 58 w 59"/>
                <a:gd name="T13" fmla="*/ 16 h 23"/>
                <a:gd name="T14" fmla="*/ 58 w 59"/>
                <a:gd name="T15" fmla="*/ 9 h 23"/>
                <a:gd name="T16" fmla="*/ 59 w 59"/>
                <a:gd name="T17" fmla="*/ 8 h 23"/>
                <a:gd name="T18" fmla="*/ 55 w 59"/>
                <a:gd name="T19" fmla="*/ 3 h 23"/>
                <a:gd name="T20" fmla="*/ 53 w 59"/>
                <a:gd name="T21" fmla="*/ 1 h 23"/>
                <a:gd name="T22" fmla="*/ 50 w 59"/>
                <a:gd name="T23" fmla="*/ 1 h 23"/>
                <a:gd name="T24" fmla="*/ 49 w 59"/>
                <a:gd name="T25" fmla="*/ 0 h 23"/>
                <a:gd name="T26" fmla="*/ 49 w 59"/>
                <a:gd name="T27" fmla="*/ 0 h 23"/>
                <a:gd name="T28" fmla="*/ 45 w 59"/>
                <a:gd name="T29" fmla="*/ 3 h 23"/>
                <a:gd name="T30" fmla="*/ 40 w 59"/>
                <a:gd name="T31" fmla="*/ 3 h 23"/>
                <a:gd name="T32" fmla="*/ 39 w 59"/>
                <a:gd name="T33" fmla="*/ 3 h 23"/>
                <a:gd name="T34" fmla="*/ 39 w 59"/>
                <a:gd name="T35" fmla="*/ 3 h 23"/>
                <a:gd name="T36" fmla="*/ 35 w 59"/>
                <a:gd name="T37" fmla="*/ 1 h 23"/>
                <a:gd name="T38" fmla="*/ 32 w 59"/>
                <a:gd name="T39" fmla="*/ 0 h 23"/>
                <a:gd name="T40" fmla="*/ 24 w 59"/>
                <a:gd name="T41" fmla="*/ 0 h 23"/>
                <a:gd name="T42" fmla="*/ 22 w 59"/>
                <a:gd name="T43" fmla="*/ 0 h 23"/>
                <a:gd name="T44" fmla="*/ 19 w 59"/>
                <a:gd name="T45" fmla="*/ 1 h 23"/>
                <a:gd name="T46" fmla="*/ 17 w 59"/>
                <a:gd name="T47" fmla="*/ 3 h 23"/>
                <a:gd name="T48" fmla="*/ 12 w 59"/>
                <a:gd name="T49" fmla="*/ 4 h 23"/>
                <a:gd name="T50" fmla="*/ 11 w 59"/>
                <a:gd name="T51" fmla="*/ 3 h 23"/>
                <a:gd name="T52" fmla="*/ 10 w 59"/>
                <a:gd name="T53" fmla="*/ 3 h 23"/>
                <a:gd name="T54" fmla="*/ 8 w 59"/>
                <a:gd name="T55" fmla="*/ 6 h 23"/>
                <a:gd name="T56" fmla="*/ 4 w 59"/>
                <a:gd name="T57" fmla="*/ 6 h 23"/>
                <a:gd name="T58" fmla="*/ 0 w 59"/>
                <a:gd name="T59" fmla="*/ 9 h 23"/>
                <a:gd name="T60" fmla="*/ 2 w 59"/>
                <a:gd name="T61" fmla="*/ 12 h 23"/>
                <a:gd name="T62" fmla="*/ 4 w 59"/>
                <a:gd name="T63" fmla="*/ 17 h 23"/>
                <a:gd name="T64" fmla="*/ 6 w 59"/>
                <a:gd name="T65" fmla="*/ 20 h 23"/>
                <a:gd name="T66" fmla="*/ 15 w 59"/>
                <a:gd name="T67" fmla="*/ 21 h 23"/>
                <a:gd name="T68" fmla="*/ 16 w 59"/>
                <a:gd name="T69" fmla="*/ 21 h 23"/>
                <a:gd name="T70" fmla="*/ 23 w 59"/>
                <a:gd name="T71" fmla="*/ 23 h 23"/>
                <a:gd name="T72" fmla="*/ 27 w 59"/>
                <a:gd name="T73" fmla="*/ 21 h 23"/>
                <a:gd name="T74" fmla="*/ 31 w 59"/>
                <a:gd name="T75" fmla="*/ 23 h 23"/>
                <a:gd name="T76" fmla="*/ 31 w 59"/>
                <a:gd name="T77" fmla="*/ 23 h 23"/>
                <a:gd name="T78" fmla="*/ 31 w 59"/>
                <a:gd name="T79" fmla="*/ 23 h 23"/>
                <a:gd name="T80" fmla="*/ 34 w 59"/>
                <a:gd name="T8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9525">
              <a:solidFill>
                <a:schemeClr val="bg1"/>
              </a:solidFill>
              <a:round/>
              <a:headEnd/>
              <a:tailEnd/>
            </a:ln>
          </p:spPr>
          <p:txBody>
            <a:bodyPr/>
            <a:lstStyle/>
            <a:p>
              <a:endParaRPr lang="de-DE"/>
            </a:p>
          </p:txBody>
        </p:sp>
        <p:sp>
          <p:nvSpPr>
            <p:cNvPr id="265240" name="Freeform 24"/>
            <p:cNvSpPr>
              <a:spLocks/>
            </p:cNvSpPr>
            <p:nvPr/>
          </p:nvSpPr>
          <p:spPr bwMode="auto">
            <a:xfrm>
              <a:off x="3381" y="2310"/>
              <a:ext cx="114" cy="92"/>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grpFill/>
            <a:ln w="9525">
              <a:solidFill>
                <a:schemeClr val="bg1"/>
              </a:solidFill>
              <a:round/>
              <a:headEnd/>
              <a:tailEnd/>
            </a:ln>
          </p:spPr>
          <p:txBody>
            <a:bodyPr/>
            <a:lstStyle/>
            <a:p>
              <a:endParaRPr lang="de-DE"/>
            </a:p>
          </p:txBody>
        </p:sp>
        <p:sp>
          <p:nvSpPr>
            <p:cNvPr id="265241" name="Freeform 25"/>
            <p:cNvSpPr>
              <a:spLocks/>
            </p:cNvSpPr>
            <p:nvPr/>
          </p:nvSpPr>
          <p:spPr bwMode="auto">
            <a:xfrm>
              <a:off x="3366" y="2383"/>
              <a:ext cx="80" cy="73"/>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grpFill/>
            <a:ln w="9525">
              <a:solidFill>
                <a:schemeClr val="bg1"/>
              </a:solidFill>
              <a:round/>
              <a:headEnd/>
              <a:tailEnd/>
            </a:ln>
          </p:spPr>
          <p:txBody>
            <a:bodyPr/>
            <a:lstStyle/>
            <a:p>
              <a:endParaRPr lang="de-DE"/>
            </a:p>
          </p:txBody>
        </p:sp>
        <p:sp>
          <p:nvSpPr>
            <p:cNvPr id="265242" name="Freeform 26"/>
            <p:cNvSpPr>
              <a:spLocks/>
            </p:cNvSpPr>
            <p:nvPr/>
          </p:nvSpPr>
          <p:spPr bwMode="auto">
            <a:xfrm>
              <a:off x="3366" y="2383"/>
              <a:ext cx="80" cy="73"/>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grpFill/>
            <a:ln w="9525">
              <a:solidFill>
                <a:schemeClr val="bg1"/>
              </a:solidFill>
              <a:round/>
              <a:headEnd/>
              <a:tailEnd/>
            </a:ln>
          </p:spPr>
          <p:txBody>
            <a:bodyPr/>
            <a:lstStyle/>
            <a:p>
              <a:endParaRPr lang="de-DE"/>
            </a:p>
          </p:txBody>
        </p:sp>
        <p:sp>
          <p:nvSpPr>
            <p:cNvPr id="265243" name="Freeform 27"/>
            <p:cNvSpPr>
              <a:spLocks/>
            </p:cNvSpPr>
            <p:nvPr/>
          </p:nvSpPr>
          <p:spPr bwMode="auto">
            <a:xfrm>
              <a:off x="3643" y="2521"/>
              <a:ext cx="75" cy="49"/>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9525">
              <a:solidFill>
                <a:schemeClr val="bg1"/>
              </a:solidFill>
              <a:round/>
              <a:headEnd/>
              <a:tailEnd/>
            </a:ln>
          </p:spPr>
          <p:txBody>
            <a:bodyPr/>
            <a:lstStyle/>
            <a:p>
              <a:endParaRPr lang="de-DE"/>
            </a:p>
          </p:txBody>
        </p:sp>
        <p:sp>
          <p:nvSpPr>
            <p:cNvPr id="265244" name="Freeform 28"/>
            <p:cNvSpPr>
              <a:spLocks/>
            </p:cNvSpPr>
            <p:nvPr/>
          </p:nvSpPr>
          <p:spPr bwMode="auto">
            <a:xfrm>
              <a:off x="3654" y="2540"/>
              <a:ext cx="118" cy="137"/>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9525">
              <a:solidFill>
                <a:schemeClr val="bg1"/>
              </a:solidFill>
              <a:round/>
              <a:headEnd/>
              <a:tailEnd/>
            </a:ln>
          </p:spPr>
          <p:txBody>
            <a:bodyPr/>
            <a:lstStyle/>
            <a:p>
              <a:endParaRPr lang="de-DE"/>
            </a:p>
          </p:txBody>
        </p:sp>
        <p:sp>
          <p:nvSpPr>
            <p:cNvPr id="265245" name="Freeform 29"/>
            <p:cNvSpPr>
              <a:spLocks/>
            </p:cNvSpPr>
            <p:nvPr/>
          </p:nvSpPr>
          <p:spPr bwMode="auto">
            <a:xfrm>
              <a:off x="3506" y="2628"/>
              <a:ext cx="167" cy="104"/>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9525">
              <a:solidFill>
                <a:schemeClr val="bg1"/>
              </a:solidFill>
              <a:round/>
              <a:headEnd/>
              <a:tailEnd/>
            </a:ln>
          </p:spPr>
          <p:txBody>
            <a:bodyPr/>
            <a:lstStyle/>
            <a:p>
              <a:endParaRPr lang="de-DE"/>
            </a:p>
          </p:txBody>
        </p:sp>
        <p:sp>
          <p:nvSpPr>
            <p:cNvPr id="265246" name="Freeform 30"/>
            <p:cNvSpPr>
              <a:spLocks/>
            </p:cNvSpPr>
            <p:nvPr/>
          </p:nvSpPr>
          <p:spPr bwMode="auto">
            <a:xfrm>
              <a:off x="3388" y="2402"/>
              <a:ext cx="310" cy="266"/>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9525">
              <a:solidFill>
                <a:schemeClr val="bg1"/>
              </a:solidFill>
              <a:round/>
              <a:headEnd/>
              <a:tailEnd/>
            </a:ln>
          </p:spPr>
          <p:txBody>
            <a:bodyPr/>
            <a:lstStyle/>
            <a:p>
              <a:endParaRPr lang="de-DE"/>
            </a:p>
          </p:txBody>
        </p:sp>
        <p:sp>
          <p:nvSpPr>
            <p:cNvPr id="265247" name="Freeform 31"/>
            <p:cNvSpPr>
              <a:spLocks/>
            </p:cNvSpPr>
            <p:nvPr/>
          </p:nvSpPr>
          <p:spPr bwMode="auto">
            <a:xfrm>
              <a:off x="3654" y="2570"/>
              <a:ext cx="49" cy="58"/>
            </a:xfrm>
            <a:custGeom>
              <a:avLst/>
              <a:gdLst>
                <a:gd name="T0" fmla="*/ 0 w 10"/>
                <a:gd name="T1" fmla="*/ 12 h 12"/>
                <a:gd name="T2" fmla="*/ 4 w 10"/>
                <a:gd name="T3" fmla="*/ 11 h 12"/>
                <a:gd name="T4" fmla="*/ 9 w 10"/>
                <a:gd name="T5" fmla="*/ 7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9525">
              <a:solidFill>
                <a:schemeClr val="bg1"/>
              </a:solidFill>
              <a:round/>
              <a:headEnd/>
              <a:tailEnd/>
            </a:ln>
          </p:spPr>
          <p:txBody>
            <a:bodyPr/>
            <a:lstStyle/>
            <a:p>
              <a:endParaRPr lang="de-DE"/>
            </a:p>
          </p:txBody>
        </p:sp>
        <p:sp>
          <p:nvSpPr>
            <p:cNvPr id="265248" name="Freeform 32"/>
            <p:cNvSpPr>
              <a:spLocks/>
            </p:cNvSpPr>
            <p:nvPr/>
          </p:nvSpPr>
          <p:spPr bwMode="auto">
            <a:xfrm>
              <a:off x="3441" y="2304"/>
              <a:ext cx="157" cy="158"/>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9525">
              <a:solidFill>
                <a:schemeClr val="bg1"/>
              </a:solidFill>
              <a:round/>
              <a:headEnd/>
              <a:tailEnd/>
            </a:ln>
          </p:spPr>
          <p:txBody>
            <a:bodyPr/>
            <a:lstStyle/>
            <a:p>
              <a:endParaRPr lang="de-DE"/>
            </a:p>
          </p:txBody>
        </p:sp>
        <p:sp>
          <p:nvSpPr>
            <p:cNvPr id="265249" name="Freeform 33"/>
            <p:cNvSpPr>
              <a:spLocks/>
            </p:cNvSpPr>
            <p:nvPr/>
          </p:nvSpPr>
          <p:spPr bwMode="auto">
            <a:xfrm>
              <a:off x="3531" y="2261"/>
              <a:ext cx="296" cy="269"/>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9525">
              <a:solidFill>
                <a:schemeClr val="bg1"/>
              </a:solidFill>
              <a:round/>
              <a:headEnd/>
              <a:tailEnd/>
            </a:ln>
          </p:spPr>
          <p:txBody>
            <a:bodyPr/>
            <a:lstStyle/>
            <a:p>
              <a:endParaRPr lang="de-DE"/>
            </a:p>
          </p:txBody>
        </p:sp>
        <p:sp>
          <p:nvSpPr>
            <p:cNvPr id="265250" name="Freeform 34"/>
            <p:cNvSpPr>
              <a:spLocks/>
            </p:cNvSpPr>
            <p:nvPr/>
          </p:nvSpPr>
          <p:spPr bwMode="auto">
            <a:xfrm>
              <a:off x="3792" y="2315"/>
              <a:ext cx="257" cy="240"/>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9525">
              <a:solidFill>
                <a:schemeClr val="bg1"/>
              </a:solidFill>
              <a:round/>
              <a:headEnd/>
              <a:tailEnd/>
            </a:ln>
          </p:spPr>
          <p:txBody>
            <a:bodyPr/>
            <a:lstStyle/>
            <a:p>
              <a:endParaRPr lang="de-DE"/>
            </a:p>
          </p:txBody>
        </p:sp>
        <p:sp>
          <p:nvSpPr>
            <p:cNvPr id="265251" name="Freeform 35"/>
            <p:cNvSpPr>
              <a:spLocks/>
            </p:cNvSpPr>
            <p:nvPr/>
          </p:nvSpPr>
          <p:spPr bwMode="auto">
            <a:xfrm>
              <a:off x="3900" y="2339"/>
              <a:ext cx="456" cy="468"/>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9525">
              <a:solidFill>
                <a:schemeClr val="bg1"/>
              </a:solidFill>
              <a:round/>
              <a:headEnd/>
              <a:tailEnd/>
            </a:ln>
          </p:spPr>
          <p:txBody>
            <a:bodyPr/>
            <a:lstStyle/>
            <a:p>
              <a:endParaRPr lang="de-DE"/>
            </a:p>
          </p:txBody>
        </p:sp>
        <p:sp>
          <p:nvSpPr>
            <p:cNvPr id="265252" name="Freeform 36"/>
            <p:cNvSpPr>
              <a:spLocks/>
            </p:cNvSpPr>
            <p:nvPr/>
          </p:nvSpPr>
          <p:spPr bwMode="auto">
            <a:xfrm>
              <a:off x="3783" y="2286"/>
              <a:ext cx="227" cy="166"/>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9525">
              <a:solidFill>
                <a:schemeClr val="bg1"/>
              </a:solidFill>
              <a:round/>
              <a:headEnd/>
              <a:tailEnd/>
            </a:ln>
          </p:spPr>
          <p:txBody>
            <a:bodyPr/>
            <a:lstStyle/>
            <a:p>
              <a:endParaRPr lang="de-DE"/>
            </a:p>
          </p:txBody>
        </p:sp>
        <p:sp>
          <p:nvSpPr>
            <p:cNvPr id="265253" name="Freeform 37"/>
            <p:cNvSpPr>
              <a:spLocks/>
            </p:cNvSpPr>
            <p:nvPr/>
          </p:nvSpPr>
          <p:spPr bwMode="auto">
            <a:xfrm>
              <a:off x="3158" y="1867"/>
              <a:ext cx="100" cy="68"/>
            </a:xfrm>
            <a:custGeom>
              <a:avLst/>
              <a:gdLst>
                <a:gd name="T0" fmla="*/ 19 w 20"/>
                <a:gd name="T1" fmla="*/ 4 h 14"/>
                <a:gd name="T2" fmla="*/ 17 w 20"/>
                <a:gd name="T3" fmla="*/ 2 h 14"/>
                <a:gd name="T4" fmla="*/ 15 w 20"/>
                <a:gd name="T5" fmla="*/ 0 h 14"/>
                <a:gd name="T6" fmla="*/ 13 w 20"/>
                <a:gd name="T7" fmla="*/ 1 h 14"/>
                <a:gd name="T8" fmla="*/ 9 w 20"/>
                <a:gd name="T9" fmla="*/ 0 h 14"/>
                <a:gd name="T10" fmla="*/ 5 w 20"/>
                <a:gd name="T11" fmla="*/ 0 h 14"/>
                <a:gd name="T12" fmla="*/ 1 w 20"/>
                <a:gd name="T13" fmla="*/ 1 h 14"/>
                <a:gd name="T14" fmla="*/ 1 w 20"/>
                <a:gd name="T15" fmla="*/ 5 h 14"/>
                <a:gd name="T16" fmla="*/ 0 w 20"/>
                <a:gd name="T17" fmla="*/ 6 h 14"/>
                <a:gd name="T18" fmla="*/ 2 w 20"/>
                <a:gd name="T19" fmla="*/ 6 h 14"/>
                <a:gd name="T20" fmla="*/ 4 w 20"/>
                <a:gd name="T21" fmla="*/ 7 h 14"/>
                <a:gd name="T22" fmla="*/ 6 w 20"/>
                <a:gd name="T23" fmla="*/ 8 h 14"/>
                <a:gd name="T24" fmla="*/ 7 w 20"/>
                <a:gd name="T25" fmla="*/ 10 h 14"/>
                <a:gd name="T26" fmla="*/ 6 w 20"/>
                <a:gd name="T27" fmla="*/ 12 h 14"/>
                <a:gd name="T28" fmla="*/ 7 w 20"/>
                <a:gd name="T29" fmla="*/ 12 h 14"/>
                <a:gd name="T30" fmla="*/ 9 w 20"/>
                <a:gd name="T31" fmla="*/ 14 h 14"/>
                <a:gd name="T32" fmla="*/ 11 w 20"/>
                <a:gd name="T33" fmla="*/ 13 h 14"/>
                <a:gd name="T34" fmla="*/ 13 w 20"/>
                <a:gd name="T35" fmla="*/ 12 h 14"/>
                <a:gd name="T36" fmla="*/ 16 w 20"/>
                <a:gd name="T37" fmla="*/ 12 h 14"/>
                <a:gd name="T38" fmla="*/ 16 w 20"/>
                <a:gd name="T39" fmla="*/ 9 h 14"/>
                <a:gd name="T40" fmla="*/ 18 w 20"/>
                <a:gd name="T41" fmla="*/ 7 h 14"/>
                <a:gd name="T42" fmla="*/ 20 w 20"/>
                <a:gd name="T43" fmla="*/ 4 h 14"/>
                <a:gd name="T44" fmla="*/ 19 w 20"/>
                <a:gd name="T4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9525">
              <a:solidFill>
                <a:schemeClr val="bg1"/>
              </a:solidFill>
              <a:round/>
              <a:headEnd/>
              <a:tailEnd/>
            </a:ln>
          </p:spPr>
          <p:txBody>
            <a:bodyPr/>
            <a:lstStyle/>
            <a:p>
              <a:endParaRPr lang="de-DE"/>
            </a:p>
          </p:txBody>
        </p:sp>
        <p:sp>
          <p:nvSpPr>
            <p:cNvPr id="265254" name="Freeform 38"/>
            <p:cNvSpPr>
              <a:spLocks/>
            </p:cNvSpPr>
            <p:nvPr/>
          </p:nvSpPr>
          <p:spPr bwMode="auto">
            <a:xfrm>
              <a:off x="3202" y="1773"/>
              <a:ext cx="75" cy="64"/>
            </a:xfrm>
            <a:custGeom>
              <a:avLst/>
              <a:gdLst>
                <a:gd name="T0" fmla="*/ 54 w 90"/>
                <a:gd name="T1" fmla="*/ 66 h 78"/>
                <a:gd name="T2" fmla="*/ 78 w 90"/>
                <a:gd name="T3" fmla="*/ 78 h 78"/>
                <a:gd name="T4" fmla="*/ 84 w 90"/>
                <a:gd name="T5" fmla="*/ 42 h 78"/>
                <a:gd name="T6" fmla="*/ 84 w 90"/>
                <a:gd name="T7" fmla="*/ 30 h 78"/>
                <a:gd name="T8" fmla="*/ 90 w 90"/>
                <a:gd name="T9" fmla="*/ 6 h 78"/>
                <a:gd name="T10" fmla="*/ 84 w 90"/>
                <a:gd name="T11" fmla="*/ 0 h 78"/>
                <a:gd name="T12" fmla="*/ 72 w 90"/>
                <a:gd name="T13" fmla="*/ 0 h 78"/>
                <a:gd name="T14" fmla="*/ 36 w 90"/>
                <a:gd name="T15" fmla="*/ 0 h 78"/>
                <a:gd name="T16" fmla="*/ 0 w 90"/>
                <a:gd name="T17" fmla="*/ 18 h 78"/>
                <a:gd name="T18" fmla="*/ 0 w 90"/>
                <a:gd name="T19" fmla="*/ 30 h 78"/>
                <a:gd name="T20" fmla="*/ 6 w 90"/>
                <a:gd name="T21" fmla="*/ 42 h 78"/>
                <a:gd name="T22" fmla="*/ 12 w 90"/>
                <a:gd name="T23" fmla="*/ 48 h 78"/>
                <a:gd name="T24" fmla="*/ 18 w 90"/>
                <a:gd name="T25" fmla="*/ 54 h 78"/>
                <a:gd name="T26" fmla="*/ 12 w 90"/>
                <a:gd name="T27" fmla="*/ 60 h 78"/>
                <a:gd name="T28" fmla="*/ 36 w 90"/>
                <a:gd name="T29" fmla="*/ 54 h 78"/>
                <a:gd name="T30" fmla="*/ 54 w 90"/>
                <a:gd name="T31"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9525">
              <a:solidFill>
                <a:schemeClr val="bg1"/>
              </a:solidFill>
              <a:round/>
              <a:headEnd/>
              <a:tailEnd/>
            </a:ln>
          </p:spPr>
          <p:txBody>
            <a:bodyPr/>
            <a:lstStyle/>
            <a:p>
              <a:endParaRPr lang="de-DE"/>
            </a:p>
          </p:txBody>
        </p:sp>
        <p:sp>
          <p:nvSpPr>
            <p:cNvPr id="265255" name="Freeform 39"/>
            <p:cNvSpPr>
              <a:spLocks/>
            </p:cNvSpPr>
            <p:nvPr/>
          </p:nvSpPr>
          <p:spPr bwMode="auto">
            <a:xfrm>
              <a:off x="3199" y="1872"/>
              <a:ext cx="147" cy="133"/>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9525">
              <a:solidFill>
                <a:schemeClr val="bg1"/>
              </a:solidFill>
              <a:round/>
              <a:headEnd/>
              <a:tailEnd/>
            </a:ln>
          </p:spPr>
          <p:txBody>
            <a:bodyPr/>
            <a:lstStyle/>
            <a:p>
              <a:endParaRPr lang="de-DE"/>
            </a:p>
          </p:txBody>
        </p:sp>
        <p:sp>
          <p:nvSpPr>
            <p:cNvPr id="265256" name="Freeform 40"/>
            <p:cNvSpPr>
              <a:spLocks/>
            </p:cNvSpPr>
            <p:nvPr/>
          </p:nvSpPr>
          <p:spPr bwMode="auto">
            <a:xfrm>
              <a:off x="3163" y="1818"/>
              <a:ext cx="120" cy="6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9525">
              <a:solidFill>
                <a:schemeClr val="bg1"/>
              </a:solidFill>
              <a:round/>
              <a:headEnd/>
              <a:tailEnd/>
            </a:ln>
          </p:spPr>
          <p:txBody>
            <a:bodyPr/>
            <a:lstStyle/>
            <a:p>
              <a:endParaRPr lang="de-DE"/>
            </a:p>
          </p:txBody>
        </p:sp>
        <p:sp>
          <p:nvSpPr>
            <p:cNvPr id="265257" name="Freeform 41"/>
            <p:cNvSpPr>
              <a:spLocks/>
            </p:cNvSpPr>
            <p:nvPr/>
          </p:nvSpPr>
          <p:spPr bwMode="auto">
            <a:xfrm>
              <a:off x="2595" y="2732"/>
              <a:ext cx="119" cy="89"/>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9525">
              <a:solidFill>
                <a:schemeClr val="bg1"/>
              </a:solidFill>
              <a:round/>
              <a:headEnd/>
              <a:tailEnd/>
            </a:ln>
          </p:spPr>
          <p:txBody>
            <a:bodyPr/>
            <a:lstStyle/>
            <a:p>
              <a:endParaRPr lang="de-DE"/>
            </a:p>
          </p:txBody>
        </p:sp>
        <p:sp>
          <p:nvSpPr>
            <p:cNvPr id="265258" name="Freeform 42"/>
            <p:cNvSpPr>
              <a:spLocks/>
            </p:cNvSpPr>
            <p:nvPr/>
          </p:nvSpPr>
          <p:spPr bwMode="auto">
            <a:xfrm>
              <a:off x="2566" y="2668"/>
              <a:ext cx="93" cy="70"/>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9525">
              <a:solidFill>
                <a:schemeClr val="bg1"/>
              </a:solidFill>
              <a:round/>
              <a:headEnd/>
              <a:tailEnd/>
            </a:ln>
          </p:spPr>
          <p:txBody>
            <a:bodyPr/>
            <a:lstStyle/>
            <a:p>
              <a:endParaRPr lang="de-DE"/>
            </a:p>
          </p:txBody>
        </p:sp>
        <p:sp>
          <p:nvSpPr>
            <p:cNvPr id="265259" name="Freeform 43"/>
            <p:cNvSpPr>
              <a:spLocks/>
            </p:cNvSpPr>
            <p:nvPr/>
          </p:nvSpPr>
          <p:spPr bwMode="auto">
            <a:xfrm>
              <a:off x="2571" y="2497"/>
              <a:ext cx="188" cy="201"/>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9525">
              <a:solidFill>
                <a:schemeClr val="bg1"/>
              </a:solidFill>
              <a:round/>
              <a:headEnd/>
              <a:tailEnd/>
            </a:ln>
          </p:spPr>
          <p:txBody>
            <a:bodyPr/>
            <a:lstStyle/>
            <a:p>
              <a:endParaRPr lang="de-DE"/>
            </a:p>
          </p:txBody>
        </p:sp>
        <p:sp>
          <p:nvSpPr>
            <p:cNvPr id="265260" name="Freeform 44"/>
            <p:cNvSpPr>
              <a:spLocks/>
            </p:cNvSpPr>
            <p:nvPr/>
          </p:nvSpPr>
          <p:spPr bwMode="auto">
            <a:xfrm>
              <a:off x="3218" y="2413"/>
              <a:ext cx="178" cy="172"/>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9525">
              <a:solidFill>
                <a:schemeClr val="bg1"/>
              </a:solidFill>
              <a:round/>
              <a:headEnd/>
              <a:tailEnd/>
            </a:ln>
          </p:spPr>
          <p:txBody>
            <a:bodyPr/>
            <a:lstStyle/>
            <a:p>
              <a:endParaRPr lang="de-DE"/>
            </a:p>
          </p:txBody>
        </p:sp>
        <p:sp>
          <p:nvSpPr>
            <p:cNvPr id="265261" name="Freeform 45"/>
            <p:cNvSpPr>
              <a:spLocks/>
            </p:cNvSpPr>
            <p:nvPr/>
          </p:nvSpPr>
          <p:spPr bwMode="auto">
            <a:xfrm>
              <a:off x="2975" y="2383"/>
              <a:ext cx="258" cy="245"/>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9525">
              <a:solidFill>
                <a:schemeClr val="bg1"/>
              </a:solidFill>
              <a:round/>
              <a:headEnd/>
              <a:tailEnd/>
            </a:ln>
          </p:spPr>
          <p:txBody>
            <a:bodyPr/>
            <a:lstStyle/>
            <a:p>
              <a:endParaRPr lang="de-DE"/>
            </a:p>
          </p:txBody>
        </p:sp>
        <p:sp>
          <p:nvSpPr>
            <p:cNvPr id="265262" name="Freeform 46"/>
            <p:cNvSpPr>
              <a:spLocks/>
            </p:cNvSpPr>
            <p:nvPr/>
          </p:nvSpPr>
          <p:spPr bwMode="auto">
            <a:xfrm>
              <a:off x="2950" y="2310"/>
              <a:ext cx="65" cy="122"/>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9525">
              <a:solidFill>
                <a:schemeClr val="bg1"/>
              </a:solidFill>
              <a:round/>
              <a:headEnd/>
              <a:tailEnd/>
            </a:ln>
          </p:spPr>
          <p:txBody>
            <a:bodyPr/>
            <a:lstStyle/>
            <a:p>
              <a:endParaRPr lang="de-DE"/>
            </a:p>
          </p:txBody>
        </p:sp>
        <p:sp>
          <p:nvSpPr>
            <p:cNvPr id="265263" name="Freeform 47"/>
            <p:cNvSpPr>
              <a:spLocks/>
            </p:cNvSpPr>
            <p:nvPr/>
          </p:nvSpPr>
          <p:spPr bwMode="auto">
            <a:xfrm>
              <a:off x="2631" y="2339"/>
              <a:ext cx="187" cy="143"/>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9525">
              <a:solidFill>
                <a:schemeClr val="bg1"/>
              </a:solidFill>
              <a:round/>
              <a:headEnd/>
              <a:tailEnd/>
            </a:ln>
          </p:spPr>
          <p:txBody>
            <a:bodyPr/>
            <a:lstStyle/>
            <a:p>
              <a:endParaRPr lang="de-DE"/>
            </a:p>
          </p:txBody>
        </p:sp>
        <p:sp>
          <p:nvSpPr>
            <p:cNvPr id="265264" name="Freeform 48"/>
            <p:cNvSpPr>
              <a:spLocks/>
            </p:cNvSpPr>
            <p:nvPr/>
          </p:nvSpPr>
          <p:spPr bwMode="auto">
            <a:xfrm>
              <a:off x="2575" y="2482"/>
              <a:ext cx="129" cy="112"/>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9525">
              <a:solidFill>
                <a:schemeClr val="bg1"/>
              </a:solidFill>
              <a:round/>
              <a:headEnd/>
              <a:tailEnd/>
            </a:ln>
          </p:spPr>
          <p:txBody>
            <a:bodyPr/>
            <a:lstStyle/>
            <a:p>
              <a:endParaRPr lang="de-DE"/>
            </a:p>
          </p:txBody>
        </p:sp>
        <p:sp>
          <p:nvSpPr>
            <p:cNvPr id="265265" name="Freeform 49"/>
            <p:cNvSpPr>
              <a:spLocks/>
            </p:cNvSpPr>
            <p:nvPr/>
          </p:nvSpPr>
          <p:spPr bwMode="auto">
            <a:xfrm>
              <a:off x="2581" y="2732"/>
              <a:ext cx="39" cy="30"/>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9525">
              <a:solidFill>
                <a:schemeClr val="bg1"/>
              </a:solidFill>
              <a:round/>
              <a:headEnd/>
              <a:tailEnd/>
            </a:ln>
          </p:spPr>
          <p:txBody>
            <a:bodyPr/>
            <a:lstStyle/>
            <a:p>
              <a:endParaRPr lang="de-DE"/>
            </a:p>
          </p:txBody>
        </p:sp>
        <p:sp>
          <p:nvSpPr>
            <p:cNvPr id="265266" name="Freeform 50"/>
            <p:cNvSpPr>
              <a:spLocks/>
            </p:cNvSpPr>
            <p:nvPr/>
          </p:nvSpPr>
          <p:spPr bwMode="auto">
            <a:xfrm>
              <a:off x="3179" y="2561"/>
              <a:ext cx="256" cy="314"/>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9525">
              <a:solidFill>
                <a:schemeClr val="bg1"/>
              </a:solidFill>
              <a:round/>
              <a:headEnd/>
              <a:tailEnd/>
            </a:ln>
          </p:spPr>
          <p:txBody>
            <a:bodyPr/>
            <a:lstStyle/>
            <a:p>
              <a:endParaRPr lang="de-DE"/>
            </a:p>
          </p:txBody>
        </p:sp>
        <p:sp>
          <p:nvSpPr>
            <p:cNvPr id="265267" name="Freeform 51"/>
            <p:cNvSpPr>
              <a:spLocks/>
            </p:cNvSpPr>
            <p:nvPr/>
          </p:nvSpPr>
          <p:spPr bwMode="auto">
            <a:xfrm>
              <a:off x="2704" y="2767"/>
              <a:ext cx="94" cy="93"/>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9525">
              <a:solidFill>
                <a:schemeClr val="bg1"/>
              </a:solidFill>
              <a:round/>
              <a:headEnd/>
              <a:tailEnd/>
            </a:ln>
          </p:spPr>
          <p:txBody>
            <a:bodyPr/>
            <a:lstStyle/>
            <a:p>
              <a:endParaRPr lang="de-DE"/>
            </a:p>
          </p:txBody>
        </p:sp>
        <p:sp>
          <p:nvSpPr>
            <p:cNvPr id="265268" name="Freeform 52"/>
            <p:cNvSpPr>
              <a:spLocks/>
            </p:cNvSpPr>
            <p:nvPr/>
          </p:nvSpPr>
          <p:spPr bwMode="auto">
            <a:xfrm>
              <a:off x="2656" y="2802"/>
              <a:ext cx="67" cy="58"/>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9525">
              <a:solidFill>
                <a:schemeClr val="bg1"/>
              </a:solidFill>
              <a:round/>
              <a:headEnd/>
              <a:tailEnd/>
            </a:ln>
          </p:spPr>
          <p:txBody>
            <a:bodyPr/>
            <a:lstStyle/>
            <a:p>
              <a:endParaRPr lang="de-DE"/>
            </a:p>
          </p:txBody>
        </p:sp>
        <p:sp>
          <p:nvSpPr>
            <p:cNvPr id="265269" name="Freeform 53"/>
            <p:cNvSpPr>
              <a:spLocks/>
            </p:cNvSpPr>
            <p:nvPr/>
          </p:nvSpPr>
          <p:spPr bwMode="auto">
            <a:xfrm>
              <a:off x="2625" y="2782"/>
              <a:ext cx="50" cy="44"/>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9525">
              <a:solidFill>
                <a:schemeClr val="bg1"/>
              </a:solidFill>
              <a:round/>
              <a:headEnd/>
              <a:tailEnd/>
            </a:ln>
          </p:spPr>
          <p:txBody>
            <a:bodyPr/>
            <a:lstStyle/>
            <a:p>
              <a:endParaRPr lang="de-DE"/>
            </a:p>
          </p:txBody>
        </p:sp>
        <p:sp>
          <p:nvSpPr>
            <p:cNvPr id="265270" name="Rectangle 54"/>
            <p:cNvSpPr>
              <a:spLocks noChangeArrowheads="1"/>
            </p:cNvSpPr>
            <p:nvPr/>
          </p:nvSpPr>
          <p:spPr bwMode="auto">
            <a:xfrm>
              <a:off x="2698" y="2482"/>
              <a:ext cx="6" cy="15"/>
            </a:xfrm>
            <a:prstGeom prst="rect">
              <a:avLst/>
            </a:prstGeom>
            <a:grpFill/>
            <a:ln w="9525">
              <a:solidFill>
                <a:schemeClr val="bg1"/>
              </a:solidFill>
              <a:miter lim="800000"/>
              <a:headEnd/>
              <a:tailEnd/>
            </a:ln>
          </p:spPr>
          <p:txBody>
            <a:bodyPr/>
            <a:lstStyle/>
            <a:p>
              <a:endParaRPr lang="de-DE"/>
            </a:p>
          </p:txBody>
        </p:sp>
        <p:sp>
          <p:nvSpPr>
            <p:cNvPr id="265271" name="Freeform 55"/>
            <p:cNvSpPr>
              <a:spLocks/>
            </p:cNvSpPr>
            <p:nvPr/>
          </p:nvSpPr>
          <p:spPr bwMode="auto">
            <a:xfrm>
              <a:off x="2698" y="2310"/>
              <a:ext cx="323" cy="318"/>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9525">
              <a:solidFill>
                <a:schemeClr val="bg1"/>
              </a:solidFill>
              <a:round/>
              <a:headEnd/>
              <a:tailEnd/>
            </a:ln>
          </p:spPr>
          <p:txBody>
            <a:bodyPr/>
            <a:lstStyle/>
            <a:p>
              <a:endParaRPr lang="de-DE"/>
            </a:p>
          </p:txBody>
        </p:sp>
        <p:sp>
          <p:nvSpPr>
            <p:cNvPr id="265272" name="Freeform 56"/>
            <p:cNvSpPr>
              <a:spLocks/>
            </p:cNvSpPr>
            <p:nvPr/>
          </p:nvSpPr>
          <p:spPr bwMode="auto">
            <a:xfrm>
              <a:off x="2698" y="2310"/>
              <a:ext cx="323" cy="318"/>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9525">
              <a:solidFill>
                <a:schemeClr val="bg1"/>
              </a:solidFill>
              <a:round/>
              <a:headEnd/>
              <a:tailEnd/>
            </a:ln>
          </p:spPr>
          <p:txBody>
            <a:bodyPr/>
            <a:lstStyle/>
            <a:p>
              <a:endParaRPr lang="de-DE"/>
            </a:p>
          </p:txBody>
        </p:sp>
        <p:sp>
          <p:nvSpPr>
            <p:cNvPr id="265273" name="Freeform 57"/>
            <p:cNvSpPr>
              <a:spLocks/>
            </p:cNvSpPr>
            <p:nvPr/>
          </p:nvSpPr>
          <p:spPr bwMode="auto">
            <a:xfrm>
              <a:off x="2723" y="2286"/>
              <a:ext cx="6" cy="3"/>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grpFill/>
            <a:ln w="9525">
              <a:solidFill>
                <a:schemeClr val="bg1"/>
              </a:solidFill>
              <a:round/>
              <a:headEnd/>
              <a:tailEnd/>
            </a:ln>
          </p:spPr>
          <p:txBody>
            <a:bodyPr/>
            <a:lstStyle/>
            <a:p>
              <a:endParaRPr lang="de-DE"/>
            </a:p>
          </p:txBody>
        </p:sp>
        <p:sp>
          <p:nvSpPr>
            <p:cNvPr id="265274" name="Freeform 58"/>
            <p:cNvSpPr>
              <a:spLocks/>
            </p:cNvSpPr>
            <p:nvPr/>
          </p:nvSpPr>
          <p:spPr bwMode="auto">
            <a:xfrm>
              <a:off x="2734" y="2216"/>
              <a:ext cx="5" cy="5"/>
            </a:xfrm>
            <a:custGeom>
              <a:avLst/>
              <a:gdLst>
                <a:gd name="T0" fmla="*/ 0 w 6"/>
                <a:gd name="T1" fmla="*/ 0 h 6"/>
                <a:gd name="T2" fmla="*/ 0 w 6"/>
                <a:gd name="T3" fmla="*/ 0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0" y="0"/>
                  </a:lnTo>
                  <a:lnTo>
                    <a:pt x="6" y="6"/>
                  </a:lnTo>
                  <a:lnTo>
                    <a:pt x="0" y="0"/>
                  </a:lnTo>
                  <a:close/>
                </a:path>
              </a:pathLst>
            </a:custGeom>
            <a:grpFill/>
            <a:ln w="9525">
              <a:solidFill>
                <a:schemeClr val="bg1"/>
              </a:solidFill>
              <a:round/>
              <a:headEnd/>
              <a:tailEnd/>
            </a:ln>
          </p:spPr>
          <p:txBody>
            <a:bodyPr/>
            <a:lstStyle/>
            <a:p>
              <a:endParaRPr lang="de-DE"/>
            </a:p>
          </p:txBody>
        </p:sp>
        <p:sp>
          <p:nvSpPr>
            <p:cNvPr id="265275" name="Freeform 59"/>
            <p:cNvSpPr>
              <a:spLocks/>
            </p:cNvSpPr>
            <p:nvPr/>
          </p:nvSpPr>
          <p:spPr bwMode="auto">
            <a:xfrm>
              <a:off x="2689" y="2175"/>
              <a:ext cx="194" cy="149"/>
            </a:xfrm>
            <a:custGeom>
              <a:avLst/>
              <a:gdLst>
                <a:gd name="T0" fmla="*/ 34 w 39"/>
                <a:gd name="T1" fmla="*/ 5 h 30"/>
                <a:gd name="T2" fmla="*/ 32 w 39"/>
                <a:gd name="T3" fmla="*/ 5 h 30"/>
                <a:gd name="T4" fmla="*/ 29 w 39"/>
                <a:gd name="T5" fmla="*/ 4 h 30"/>
                <a:gd name="T6" fmla="*/ 27 w 39"/>
                <a:gd name="T7" fmla="*/ 4 h 30"/>
                <a:gd name="T8" fmla="*/ 26 w 39"/>
                <a:gd name="T9" fmla="*/ 4 h 30"/>
                <a:gd name="T10" fmla="*/ 25 w 39"/>
                <a:gd name="T11" fmla="*/ 2 h 30"/>
                <a:gd name="T12" fmla="*/ 13 w 39"/>
                <a:gd name="T13" fmla="*/ 0 h 30"/>
                <a:gd name="T14" fmla="*/ 7 w 39"/>
                <a:gd name="T15" fmla="*/ 1 h 30"/>
                <a:gd name="T16" fmla="*/ 5 w 39"/>
                <a:gd name="T17" fmla="*/ 0 h 30"/>
                <a:gd name="T18" fmla="*/ 3 w 39"/>
                <a:gd name="T19" fmla="*/ 1 h 30"/>
                <a:gd name="T20" fmla="*/ 0 w 39"/>
                <a:gd name="T21" fmla="*/ 3 h 30"/>
                <a:gd name="T22" fmla="*/ 2 w 39"/>
                <a:gd name="T23" fmla="*/ 8 h 30"/>
                <a:gd name="T24" fmla="*/ 4 w 39"/>
                <a:gd name="T25" fmla="*/ 6 h 30"/>
                <a:gd name="T26" fmla="*/ 8 w 39"/>
                <a:gd name="T27" fmla="*/ 7 h 30"/>
                <a:gd name="T28" fmla="*/ 9 w 39"/>
                <a:gd name="T29" fmla="*/ 8 h 30"/>
                <a:gd name="T30" fmla="*/ 9 w 39"/>
                <a:gd name="T31" fmla="*/ 8 h 30"/>
                <a:gd name="T32" fmla="*/ 10 w 39"/>
                <a:gd name="T33" fmla="*/ 9 h 30"/>
                <a:gd name="T34" fmla="*/ 9 w 39"/>
                <a:gd name="T35" fmla="*/ 12 h 30"/>
                <a:gd name="T36" fmla="*/ 8 w 39"/>
                <a:gd name="T37" fmla="*/ 17 h 30"/>
                <a:gd name="T38" fmla="*/ 7 w 39"/>
                <a:gd name="T39" fmla="*/ 20 h 30"/>
                <a:gd name="T40" fmla="*/ 7 w 39"/>
                <a:gd name="T41" fmla="*/ 22 h 30"/>
                <a:gd name="T42" fmla="*/ 8 w 39"/>
                <a:gd name="T43" fmla="*/ 22 h 30"/>
                <a:gd name="T44" fmla="*/ 7 w 39"/>
                <a:gd name="T45" fmla="*/ 23 h 30"/>
                <a:gd name="T46" fmla="*/ 7 w 39"/>
                <a:gd name="T47" fmla="*/ 24 h 30"/>
                <a:gd name="T48" fmla="*/ 6 w 39"/>
                <a:gd name="T49" fmla="*/ 27 h 30"/>
                <a:gd name="T50" fmla="*/ 8 w 39"/>
                <a:gd name="T51" fmla="*/ 27 h 30"/>
                <a:gd name="T52" fmla="*/ 12 w 39"/>
                <a:gd name="T53" fmla="*/ 30 h 30"/>
                <a:gd name="T54" fmla="*/ 18 w 39"/>
                <a:gd name="T55" fmla="*/ 28 h 30"/>
                <a:gd name="T56" fmla="*/ 24 w 39"/>
                <a:gd name="T57" fmla="*/ 27 h 30"/>
                <a:gd name="T58" fmla="*/ 27 w 39"/>
                <a:gd name="T59" fmla="*/ 23 h 30"/>
                <a:gd name="T60" fmla="*/ 30 w 39"/>
                <a:gd name="T61" fmla="*/ 19 h 30"/>
                <a:gd name="T62" fmla="*/ 30 w 39"/>
                <a:gd name="T63" fmla="*/ 17 h 30"/>
                <a:gd name="T64" fmla="*/ 33 w 39"/>
                <a:gd name="T65" fmla="*/ 11 h 30"/>
                <a:gd name="T66" fmla="*/ 39 w 39"/>
                <a:gd name="T67" fmla="*/ 7 h 30"/>
                <a:gd name="T68" fmla="*/ 39 w 39"/>
                <a:gd name="T69" fmla="*/ 6 h 30"/>
                <a:gd name="T70" fmla="*/ 37 w 39"/>
                <a:gd name="T71" fmla="*/ 6 h 30"/>
                <a:gd name="T72" fmla="*/ 34 w 39"/>
                <a:gd name="T7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9525">
              <a:solidFill>
                <a:schemeClr val="bg1"/>
              </a:solidFill>
              <a:round/>
              <a:headEnd/>
              <a:tailEnd/>
            </a:ln>
          </p:spPr>
          <p:txBody>
            <a:bodyPr/>
            <a:lstStyle/>
            <a:p>
              <a:endParaRPr lang="de-DE"/>
            </a:p>
          </p:txBody>
        </p:sp>
        <p:sp>
          <p:nvSpPr>
            <p:cNvPr id="265276" name="Freeform 60"/>
            <p:cNvSpPr>
              <a:spLocks/>
            </p:cNvSpPr>
            <p:nvPr/>
          </p:nvSpPr>
          <p:spPr bwMode="auto">
            <a:xfrm>
              <a:off x="2689" y="2205"/>
              <a:ext cx="50" cy="105"/>
            </a:xfrm>
            <a:custGeom>
              <a:avLst/>
              <a:gdLst>
                <a:gd name="T0" fmla="*/ 42 w 60"/>
                <a:gd name="T1" fmla="*/ 103 h 127"/>
                <a:gd name="T2" fmla="*/ 42 w 60"/>
                <a:gd name="T3" fmla="*/ 97 h 127"/>
                <a:gd name="T4" fmla="*/ 42 w 60"/>
                <a:gd name="T5" fmla="*/ 97 h 127"/>
                <a:gd name="T6" fmla="*/ 42 w 60"/>
                <a:gd name="T7" fmla="*/ 85 h 127"/>
                <a:gd name="T8" fmla="*/ 48 w 60"/>
                <a:gd name="T9" fmla="*/ 73 h 127"/>
                <a:gd name="T10" fmla="*/ 48 w 60"/>
                <a:gd name="T11" fmla="*/ 67 h 127"/>
                <a:gd name="T12" fmla="*/ 48 w 60"/>
                <a:gd name="T13" fmla="*/ 49 h 127"/>
                <a:gd name="T14" fmla="*/ 54 w 60"/>
                <a:gd name="T15" fmla="*/ 43 h 127"/>
                <a:gd name="T16" fmla="*/ 54 w 60"/>
                <a:gd name="T17" fmla="*/ 31 h 127"/>
                <a:gd name="T18" fmla="*/ 60 w 60"/>
                <a:gd name="T19" fmla="*/ 19 h 127"/>
                <a:gd name="T20" fmla="*/ 54 w 60"/>
                <a:gd name="T21" fmla="*/ 13 h 127"/>
                <a:gd name="T22" fmla="*/ 48 w 60"/>
                <a:gd name="T23" fmla="*/ 6 h 127"/>
                <a:gd name="T24" fmla="*/ 30 w 60"/>
                <a:gd name="T25" fmla="*/ 0 h 127"/>
                <a:gd name="T26" fmla="*/ 18 w 60"/>
                <a:gd name="T27" fmla="*/ 6 h 127"/>
                <a:gd name="T28" fmla="*/ 12 w 60"/>
                <a:gd name="T29" fmla="*/ 13 h 127"/>
                <a:gd name="T30" fmla="*/ 12 w 60"/>
                <a:gd name="T31" fmla="*/ 13 h 127"/>
                <a:gd name="T32" fmla="*/ 6 w 60"/>
                <a:gd name="T33" fmla="*/ 13 h 127"/>
                <a:gd name="T34" fmla="*/ 12 w 60"/>
                <a:gd name="T35" fmla="*/ 37 h 127"/>
                <a:gd name="T36" fmla="*/ 12 w 60"/>
                <a:gd name="T37" fmla="*/ 61 h 127"/>
                <a:gd name="T38" fmla="*/ 0 w 60"/>
                <a:gd name="T39" fmla="*/ 91 h 127"/>
                <a:gd name="T40" fmla="*/ 12 w 60"/>
                <a:gd name="T41" fmla="*/ 97 h 127"/>
                <a:gd name="T42" fmla="*/ 12 w 60"/>
                <a:gd name="T43" fmla="*/ 127 h 127"/>
                <a:gd name="T44" fmla="*/ 36 w 60"/>
                <a:gd name="T45" fmla="*/ 127 h 127"/>
                <a:gd name="T46" fmla="*/ 42 w 60"/>
                <a:gd name="T47" fmla="*/ 115 h 127"/>
                <a:gd name="T48" fmla="*/ 42 w 60"/>
                <a:gd name="T49" fmla="*/ 10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9525">
              <a:solidFill>
                <a:schemeClr val="bg1"/>
              </a:solidFill>
              <a:round/>
              <a:headEnd/>
              <a:tailEnd/>
            </a:ln>
          </p:spPr>
          <p:txBody>
            <a:bodyPr/>
            <a:lstStyle/>
            <a:p>
              <a:endParaRPr lang="de-DE"/>
            </a:p>
          </p:txBody>
        </p:sp>
        <p:sp>
          <p:nvSpPr>
            <p:cNvPr id="265277" name="Freeform 61"/>
            <p:cNvSpPr>
              <a:spLocks/>
            </p:cNvSpPr>
            <p:nvPr/>
          </p:nvSpPr>
          <p:spPr bwMode="auto">
            <a:xfrm>
              <a:off x="2729" y="2221"/>
              <a:ext cx="10" cy="4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24"/>
                  </a:moveTo>
                  <a:lnTo>
                    <a:pt x="0" y="30"/>
                  </a:lnTo>
                  <a:lnTo>
                    <a:pt x="0" y="48"/>
                  </a:lnTo>
                  <a:lnTo>
                    <a:pt x="6" y="18"/>
                  </a:lnTo>
                  <a:lnTo>
                    <a:pt x="12" y="0"/>
                  </a:lnTo>
                  <a:lnTo>
                    <a:pt x="6" y="12"/>
                  </a:lnTo>
                  <a:lnTo>
                    <a:pt x="6" y="24"/>
                  </a:lnTo>
                  <a:close/>
                </a:path>
              </a:pathLst>
            </a:custGeom>
            <a:grpFill/>
            <a:ln w="9525">
              <a:solidFill>
                <a:schemeClr val="bg1"/>
              </a:solidFill>
              <a:round/>
              <a:headEnd/>
              <a:tailEnd/>
            </a:ln>
          </p:spPr>
          <p:txBody>
            <a:bodyPr/>
            <a:lstStyle/>
            <a:p>
              <a:endParaRPr lang="de-DE"/>
            </a:p>
          </p:txBody>
        </p:sp>
        <p:sp>
          <p:nvSpPr>
            <p:cNvPr id="265278" name="Freeform 62"/>
            <p:cNvSpPr>
              <a:spLocks/>
            </p:cNvSpPr>
            <p:nvPr/>
          </p:nvSpPr>
          <p:spPr bwMode="auto">
            <a:xfrm>
              <a:off x="2720" y="2289"/>
              <a:ext cx="3" cy="21"/>
            </a:xfrm>
            <a:custGeom>
              <a:avLst/>
              <a:gdLst>
                <a:gd name="T0" fmla="*/ 6 w 6"/>
                <a:gd name="T1" fmla="*/ 0 h 24"/>
                <a:gd name="T2" fmla="*/ 6 w 6"/>
                <a:gd name="T3" fmla="*/ 12 h 24"/>
                <a:gd name="T4" fmla="*/ 0 w 6"/>
                <a:gd name="T5" fmla="*/ 24 h 24"/>
                <a:gd name="T6" fmla="*/ 6 w 6"/>
                <a:gd name="T7" fmla="*/ 6 h 24"/>
                <a:gd name="T8" fmla="*/ 6 w 6"/>
                <a:gd name="T9" fmla="*/ 0 h 24"/>
              </a:gdLst>
              <a:ahLst/>
              <a:cxnLst>
                <a:cxn ang="0">
                  <a:pos x="T0" y="T1"/>
                </a:cxn>
                <a:cxn ang="0">
                  <a:pos x="T2" y="T3"/>
                </a:cxn>
                <a:cxn ang="0">
                  <a:pos x="T4" y="T5"/>
                </a:cxn>
                <a:cxn ang="0">
                  <a:pos x="T6" y="T7"/>
                </a:cxn>
                <a:cxn ang="0">
                  <a:pos x="T8" y="T9"/>
                </a:cxn>
              </a:cxnLst>
              <a:rect l="0" t="0" r="r" b="b"/>
              <a:pathLst>
                <a:path w="6" h="24">
                  <a:moveTo>
                    <a:pt x="6" y="0"/>
                  </a:moveTo>
                  <a:lnTo>
                    <a:pt x="6" y="12"/>
                  </a:lnTo>
                  <a:lnTo>
                    <a:pt x="0" y="24"/>
                  </a:lnTo>
                  <a:lnTo>
                    <a:pt x="6" y="6"/>
                  </a:lnTo>
                  <a:lnTo>
                    <a:pt x="6" y="0"/>
                  </a:lnTo>
                  <a:close/>
                </a:path>
              </a:pathLst>
            </a:custGeom>
            <a:grpFill/>
            <a:ln w="9525">
              <a:solidFill>
                <a:schemeClr val="bg1"/>
              </a:solidFill>
              <a:round/>
              <a:headEnd/>
              <a:tailEnd/>
            </a:ln>
          </p:spPr>
          <p:txBody>
            <a:bodyPr/>
            <a:lstStyle/>
            <a:p>
              <a:endParaRPr lang="de-DE"/>
            </a:p>
          </p:txBody>
        </p:sp>
        <p:sp>
          <p:nvSpPr>
            <p:cNvPr id="265279" name="Freeform 63"/>
            <p:cNvSpPr>
              <a:spLocks/>
            </p:cNvSpPr>
            <p:nvPr/>
          </p:nvSpPr>
          <p:spPr bwMode="auto">
            <a:xfrm>
              <a:off x="2723" y="2261"/>
              <a:ext cx="6" cy="14"/>
            </a:xfrm>
            <a:custGeom>
              <a:avLst/>
              <a:gdLst>
                <a:gd name="T0" fmla="*/ 0 w 6"/>
                <a:gd name="T1" fmla="*/ 18 h 18"/>
                <a:gd name="T2" fmla="*/ 6 w 6"/>
                <a:gd name="T3" fmla="*/ 0 h 18"/>
                <a:gd name="T4" fmla="*/ 6 w 6"/>
                <a:gd name="T5" fmla="*/ 12 h 18"/>
                <a:gd name="T6" fmla="*/ 0 w 6"/>
                <a:gd name="T7" fmla="*/ 18 h 18"/>
              </a:gdLst>
              <a:ahLst/>
              <a:cxnLst>
                <a:cxn ang="0">
                  <a:pos x="T0" y="T1"/>
                </a:cxn>
                <a:cxn ang="0">
                  <a:pos x="T2" y="T3"/>
                </a:cxn>
                <a:cxn ang="0">
                  <a:pos x="T4" y="T5"/>
                </a:cxn>
                <a:cxn ang="0">
                  <a:pos x="T6" y="T7"/>
                </a:cxn>
              </a:cxnLst>
              <a:rect l="0" t="0" r="r" b="b"/>
              <a:pathLst>
                <a:path w="6" h="18">
                  <a:moveTo>
                    <a:pt x="0" y="18"/>
                  </a:moveTo>
                  <a:lnTo>
                    <a:pt x="6" y="0"/>
                  </a:lnTo>
                  <a:lnTo>
                    <a:pt x="6" y="12"/>
                  </a:lnTo>
                  <a:lnTo>
                    <a:pt x="0" y="18"/>
                  </a:lnTo>
                  <a:close/>
                </a:path>
              </a:pathLst>
            </a:custGeom>
            <a:grpFill/>
            <a:ln w="9525">
              <a:solidFill>
                <a:schemeClr val="bg1"/>
              </a:solidFill>
              <a:round/>
              <a:headEnd/>
              <a:tailEnd/>
            </a:ln>
          </p:spPr>
          <p:txBody>
            <a:bodyPr/>
            <a:lstStyle/>
            <a:p>
              <a:endParaRPr lang="de-DE"/>
            </a:p>
          </p:txBody>
        </p:sp>
        <p:sp>
          <p:nvSpPr>
            <p:cNvPr id="265280" name="Freeform 64"/>
            <p:cNvSpPr>
              <a:spLocks/>
            </p:cNvSpPr>
            <p:nvPr/>
          </p:nvSpPr>
          <p:spPr bwMode="auto">
            <a:xfrm>
              <a:off x="2723" y="2275"/>
              <a:ext cx="0" cy="11"/>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9525">
              <a:solidFill>
                <a:schemeClr val="bg1"/>
              </a:solidFill>
              <a:round/>
              <a:headEnd/>
              <a:tailEnd/>
            </a:ln>
          </p:spPr>
          <p:txBody>
            <a:bodyPr/>
            <a:lstStyle/>
            <a:p>
              <a:endParaRPr lang="de-DE"/>
            </a:p>
          </p:txBody>
        </p:sp>
        <p:sp>
          <p:nvSpPr>
            <p:cNvPr id="265281" name="Freeform 65"/>
            <p:cNvSpPr>
              <a:spLocks/>
            </p:cNvSpPr>
            <p:nvPr/>
          </p:nvSpPr>
          <p:spPr bwMode="auto">
            <a:xfrm>
              <a:off x="3618" y="2304"/>
              <a:ext cx="16" cy="11"/>
            </a:xfrm>
            <a:custGeom>
              <a:avLst/>
              <a:gdLst>
                <a:gd name="T0" fmla="*/ 0 w 18"/>
                <a:gd name="T1" fmla="*/ 0 h 12"/>
                <a:gd name="T2" fmla="*/ 18 w 18"/>
                <a:gd name="T3" fmla="*/ 12 h 12"/>
                <a:gd name="T4" fmla="*/ 18 w 18"/>
                <a:gd name="T5" fmla="*/ 12 h 12"/>
                <a:gd name="T6" fmla="*/ 6 w 18"/>
                <a:gd name="T7" fmla="*/ 0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18" y="12"/>
                  </a:lnTo>
                  <a:lnTo>
                    <a:pt x="18" y="12"/>
                  </a:lnTo>
                  <a:lnTo>
                    <a:pt x="6" y="0"/>
                  </a:lnTo>
                  <a:lnTo>
                    <a:pt x="0" y="0"/>
                  </a:lnTo>
                  <a:close/>
                </a:path>
              </a:pathLst>
            </a:custGeom>
            <a:grpFill/>
            <a:ln w="9525">
              <a:solidFill>
                <a:schemeClr val="bg1"/>
              </a:solidFill>
              <a:round/>
              <a:headEnd/>
              <a:tailEnd/>
            </a:ln>
          </p:spPr>
          <p:txBody>
            <a:bodyPr/>
            <a:lstStyle/>
            <a:p>
              <a:endParaRPr lang="de-DE"/>
            </a:p>
          </p:txBody>
        </p:sp>
        <p:sp>
          <p:nvSpPr>
            <p:cNvPr id="265282" name="Freeform 66"/>
            <p:cNvSpPr>
              <a:spLocks/>
            </p:cNvSpPr>
            <p:nvPr/>
          </p:nvSpPr>
          <p:spPr bwMode="auto">
            <a:xfrm>
              <a:off x="3595" y="2280"/>
              <a:ext cx="9" cy="15"/>
            </a:xfrm>
            <a:custGeom>
              <a:avLst/>
              <a:gdLst>
                <a:gd name="T0" fmla="*/ 0 w 12"/>
                <a:gd name="T1" fmla="*/ 0 h 18"/>
                <a:gd name="T2" fmla="*/ 12 w 12"/>
                <a:gd name="T3" fmla="*/ 18 h 18"/>
                <a:gd name="T4" fmla="*/ 12 w 12"/>
                <a:gd name="T5" fmla="*/ 12 h 18"/>
                <a:gd name="T6" fmla="*/ 0 w 12"/>
                <a:gd name="T7" fmla="*/ 0 h 18"/>
              </a:gdLst>
              <a:ahLst/>
              <a:cxnLst>
                <a:cxn ang="0">
                  <a:pos x="T0" y="T1"/>
                </a:cxn>
                <a:cxn ang="0">
                  <a:pos x="T2" y="T3"/>
                </a:cxn>
                <a:cxn ang="0">
                  <a:pos x="T4" y="T5"/>
                </a:cxn>
                <a:cxn ang="0">
                  <a:pos x="T6" y="T7"/>
                </a:cxn>
              </a:cxnLst>
              <a:rect l="0" t="0" r="r" b="b"/>
              <a:pathLst>
                <a:path w="12" h="18">
                  <a:moveTo>
                    <a:pt x="0" y="0"/>
                  </a:moveTo>
                  <a:lnTo>
                    <a:pt x="12" y="18"/>
                  </a:lnTo>
                  <a:lnTo>
                    <a:pt x="12" y="12"/>
                  </a:lnTo>
                  <a:lnTo>
                    <a:pt x="0" y="0"/>
                  </a:lnTo>
                  <a:close/>
                </a:path>
              </a:pathLst>
            </a:custGeom>
            <a:grpFill/>
            <a:ln w="9525">
              <a:solidFill>
                <a:schemeClr val="bg1"/>
              </a:solidFill>
              <a:round/>
              <a:headEnd/>
              <a:tailEnd/>
            </a:ln>
          </p:spPr>
          <p:txBody>
            <a:bodyPr/>
            <a:lstStyle/>
            <a:p>
              <a:endParaRPr lang="de-DE"/>
            </a:p>
          </p:txBody>
        </p:sp>
        <p:sp>
          <p:nvSpPr>
            <p:cNvPr id="265283" name="Freeform 67"/>
            <p:cNvSpPr>
              <a:spLocks/>
            </p:cNvSpPr>
            <p:nvPr/>
          </p:nvSpPr>
          <p:spPr bwMode="auto">
            <a:xfrm>
              <a:off x="3158" y="1390"/>
              <a:ext cx="168" cy="369"/>
            </a:xfrm>
            <a:custGeom>
              <a:avLst/>
              <a:gdLst>
                <a:gd name="T0" fmla="*/ 34 w 34"/>
                <a:gd name="T1" fmla="*/ 55 h 75"/>
                <a:gd name="T2" fmla="*/ 32 w 34"/>
                <a:gd name="T3" fmla="*/ 54 h 75"/>
                <a:gd name="T4" fmla="*/ 30 w 34"/>
                <a:gd name="T5" fmla="*/ 52 h 75"/>
                <a:gd name="T6" fmla="*/ 31 w 34"/>
                <a:gd name="T7" fmla="*/ 47 h 75"/>
                <a:gd name="T8" fmla="*/ 30 w 34"/>
                <a:gd name="T9" fmla="*/ 45 h 75"/>
                <a:gd name="T10" fmla="*/ 30 w 34"/>
                <a:gd name="T11" fmla="*/ 43 h 75"/>
                <a:gd name="T12" fmla="*/ 29 w 34"/>
                <a:gd name="T13" fmla="*/ 42 h 75"/>
                <a:gd name="T14" fmla="*/ 29 w 34"/>
                <a:gd name="T15" fmla="*/ 40 h 75"/>
                <a:gd name="T16" fmla="*/ 28 w 34"/>
                <a:gd name="T17" fmla="*/ 38 h 75"/>
                <a:gd name="T18" fmla="*/ 30 w 34"/>
                <a:gd name="T19" fmla="*/ 36 h 75"/>
                <a:gd name="T20" fmla="*/ 27 w 34"/>
                <a:gd name="T21" fmla="*/ 27 h 75"/>
                <a:gd name="T22" fmla="*/ 30 w 34"/>
                <a:gd name="T23" fmla="*/ 21 h 75"/>
                <a:gd name="T24" fmla="*/ 28 w 34"/>
                <a:gd name="T25" fmla="*/ 17 h 75"/>
                <a:gd name="T26" fmla="*/ 25 w 34"/>
                <a:gd name="T27" fmla="*/ 15 h 75"/>
                <a:gd name="T28" fmla="*/ 25 w 34"/>
                <a:gd name="T29" fmla="*/ 14 h 75"/>
                <a:gd name="T30" fmla="*/ 25 w 34"/>
                <a:gd name="T31" fmla="*/ 10 h 75"/>
                <a:gd name="T32" fmla="*/ 25 w 34"/>
                <a:gd name="T33" fmla="*/ 10 h 75"/>
                <a:gd name="T34" fmla="*/ 26 w 34"/>
                <a:gd name="T35" fmla="*/ 9 h 75"/>
                <a:gd name="T36" fmla="*/ 26 w 34"/>
                <a:gd name="T37" fmla="*/ 8 h 75"/>
                <a:gd name="T38" fmla="*/ 27 w 34"/>
                <a:gd name="T39" fmla="*/ 6 h 75"/>
                <a:gd name="T40" fmla="*/ 27 w 34"/>
                <a:gd name="T41" fmla="*/ 3 h 75"/>
                <a:gd name="T42" fmla="*/ 24 w 34"/>
                <a:gd name="T43" fmla="*/ 0 h 75"/>
                <a:gd name="T44" fmla="*/ 19 w 34"/>
                <a:gd name="T45" fmla="*/ 1 h 75"/>
                <a:gd name="T46" fmla="*/ 17 w 34"/>
                <a:gd name="T47" fmla="*/ 3 h 75"/>
                <a:gd name="T48" fmla="*/ 15 w 34"/>
                <a:gd name="T49" fmla="*/ 8 h 75"/>
                <a:gd name="T50" fmla="*/ 12 w 34"/>
                <a:gd name="T51" fmla="*/ 11 h 75"/>
                <a:gd name="T52" fmla="*/ 11 w 34"/>
                <a:gd name="T53" fmla="*/ 10 h 75"/>
                <a:gd name="T54" fmla="*/ 8 w 34"/>
                <a:gd name="T55" fmla="*/ 11 h 75"/>
                <a:gd name="T56" fmla="*/ 5 w 34"/>
                <a:gd name="T57" fmla="*/ 10 h 75"/>
                <a:gd name="T58" fmla="*/ 3 w 34"/>
                <a:gd name="T59" fmla="*/ 8 h 75"/>
                <a:gd name="T60" fmla="*/ 2 w 34"/>
                <a:gd name="T61" fmla="*/ 6 h 75"/>
                <a:gd name="T62" fmla="*/ 1 w 34"/>
                <a:gd name="T63" fmla="*/ 8 h 75"/>
                <a:gd name="T64" fmla="*/ 0 w 34"/>
                <a:gd name="T65" fmla="*/ 8 h 75"/>
                <a:gd name="T66" fmla="*/ 1 w 34"/>
                <a:gd name="T67" fmla="*/ 10 h 75"/>
                <a:gd name="T68" fmla="*/ 4 w 34"/>
                <a:gd name="T69" fmla="*/ 13 h 75"/>
                <a:gd name="T70" fmla="*/ 6 w 34"/>
                <a:gd name="T71" fmla="*/ 14 h 75"/>
                <a:gd name="T72" fmla="*/ 7 w 34"/>
                <a:gd name="T73" fmla="*/ 14 h 75"/>
                <a:gd name="T74" fmla="*/ 9 w 34"/>
                <a:gd name="T75" fmla="*/ 19 h 75"/>
                <a:gd name="T76" fmla="*/ 9 w 34"/>
                <a:gd name="T77" fmla="*/ 23 h 75"/>
                <a:gd name="T78" fmla="*/ 9 w 34"/>
                <a:gd name="T79" fmla="*/ 26 h 75"/>
                <a:gd name="T80" fmla="*/ 10 w 34"/>
                <a:gd name="T81" fmla="*/ 29 h 75"/>
                <a:gd name="T82" fmla="*/ 10 w 34"/>
                <a:gd name="T83" fmla="*/ 30 h 75"/>
                <a:gd name="T84" fmla="*/ 10 w 34"/>
                <a:gd name="T85" fmla="*/ 35 h 75"/>
                <a:gd name="T86" fmla="*/ 10 w 34"/>
                <a:gd name="T87" fmla="*/ 36 h 75"/>
                <a:gd name="T88" fmla="*/ 12 w 34"/>
                <a:gd name="T89" fmla="*/ 36 h 75"/>
                <a:gd name="T90" fmla="*/ 14 w 34"/>
                <a:gd name="T91" fmla="*/ 40 h 75"/>
                <a:gd name="T92" fmla="*/ 9 w 34"/>
                <a:gd name="T93" fmla="*/ 49 h 75"/>
                <a:gd name="T94" fmla="*/ 4 w 34"/>
                <a:gd name="T95" fmla="*/ 53 h 75"/>
                <a:gd name="T96" fmla="*/ 1 w 34"/>
                <a:gd name="T97" fmla="*/ 58 h 75"/>
                <a:gd name="T98" fmla="*/ 2 w 34"/>
                <a:gd name="T99" fmla="*/ 66 h 75"/>
                <a:gd name="T100" fmla="*/ 3 w 34"/>
                <a:gd name="T101" fmla="*/ 71 h 75"/>
                <a:gd name="T102" fmla="*/ 5 w 34"/>
                <a:gd name="T103" fmla="*/ 73 h 75"/>
                <a:gd name="T104" fmla="*/ 7 w 34"/>
                <a:gd name="T105" fmla="*/ 75 h 75"/>
                <a:gd name="T106" fmla="*/ 12 w 34"/>
                <a:gd name="T107" fmla="*/ 75 h 75"/>
                <a:gd name="T108" fmla="*/ 20 w 34"/>
                <a:gd name="T109" fmla="*/ 72 h 75"/>
                <a:gd name="T110" fmla="*/ 22 w 34"/>
                <a:gd name="T111" fmla="*/ 72 h 75"/>
                <a:gd name="T112" fmla="*/ 34 w 34"/>
                <a:gd name="T113" fmla="*/ 58 h 75"/>
                <a:gd name="T114" fmla="*/ 34 w 34"/>
                <a:gd name="T115"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9525">
              <a:solidFill>
                <a:schemeClr val="bg1"/>
              </a:solidFill>
              <a:round/>
              <a:headEnd/>
              <a:tailEnd/>
            </a:ln>
          </p:spPr>
          <p:txBody>
            <a:bodyPr/>
            <a:lstStyle/>
            <a:p>
              <a:endParaRPr lang="de-DE"/>
            </a:p>
          </p:txBody>
        </p:sp>
        <p:sp>
          <p:nvSpPr>
            <p:cNvPr id="265284" name="Freeform 68"/>
            <p:cNvSpPr>
              <a:spLocks/>
            </p:cNvSpPr>
            <p:nvPr/>
          </p:nvSpPr>
          <p:spPr bwMode="auto">
            <a:xfrm>
              <a:off x="3331" y="1975"/>
              <a:ext cx="10" cy="5"/>
            </a:xfrm>
            <a:custGeom>
              <a:avLst/>
              <a:gdLst>
                <a:gd name="T0" fmla="*/ 12 w 12"/>
                <a:gd name="T1" fmla="*/ 6 h 6"/>
                <a:gd name="T2" fmla="*/ 0 w 12"/>
                <a:gd name="T3" fmla="*/ 0 h 6"/>
                <a:gd name="T4" fmla="*/ 0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6"/>
                  </a:lnTo>
                  <a:lnTo>
                    <a:pt x="12" y="6"/>
                  </a:lnTo>
                  <a:close/>
                </a:path>
              </a:pathLst>
            </a:custGeom>
            <a:grpFill/>
            <a:ln w="9525">
              <a:solidFill>
                <a:schemeClr val="bg1"/>
              </a:solidFill>
              <a:round/>
              <a:headEnd/>
              <a:tailEnd/>
            </a:ln>
          </p:spPr>
          <p:txBody>
            <a:bodyPr/>
            <a:lstStyle/>
            <a:p>
              <a:endParaRPr lang="de-DE"/>
            </a:p>
          </p:txBody>
        </p:sp>
        <p:sp>
          <p:nvSpPr>
            <p:cNvPr id="265285" name="Freeform 69"/>
            <p:cNvSpPr>
              <a:spLocks/>
            </p:cNvSpPr>
            <p:nvPr/>
          </p:nvSpPr>
          <p:spPr bwMode="auto">
            <a:xfrm>
              <a:off x="3267" y="976"/>
              <a:ext cx="2389" cy="1279"/>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9525">
              <a:solidFill>
                <a:schemeClr val="bg1"/>
              </a:solidFill>
              <a:round/>
              <a:headEnd/>
              <a:tailEnd/>
            </a:ln>
          </p:spPr>
          <p:txBody>
            <a:bodyPr/>
            <a:lstStyle/>
            <a:p>
              <a:endParaRPr lang="de-DE"/>
            </a:p>
          </p:txBody>
        </p:sp>
        <p:sp>
          <p:nvSpPr>
            <p:cNvPr id="265286" name="Freeform 70"/>
            <p:cNvSpPr>
              <a:spLocks/>
            </p:cNvSpPr>
            <p:nvPr/>
          </p:nvSpPr>
          <p:spPr bwMode="auto">
            <a:xfrm>
              <a:off x="3634" y="2310"/>
              <a:ext cx="45" cy="5"/>
            </a:xfrm>
            <a:custGeom>
              <a:avLst/>
              <a:gdLst>
                <a:gd name="T0" fmla="*/ 6 w 54"/>
                <a:gd name="T1" fmla="*/ 6 h 6"/>
                <a:gd name="T2" fmla="*/ 30 w 54"/>
                <a:gd name="T3" fmla="*/ 6 h 6"/>
                <a:gd name="T4" fmla="*/ 54 w 54"/>
                <a:gd name="T5" fmla="*/ 0 h 6"/>
                <a:gd name="T6" fmla="*/ 0 w 54"/>
                <a:gd name="T7" fmla="*/ 6 h 6"/>
                <a:gd name="T8" fmla="*/ 6 w 54"/>
                <a:gd name="T9" fmla="*/ 6 h 6"/>
              </a:gdLst>
              <a:ahLst/>
              <a:cxnLst>
                <a:cxn ang="0">
                  <a:pos x="T0" y="T1"/>
                </a:cxn>
                <a:cxn ang="0">
                  <a:pos x="T2" y="T3"/>
                </a:cxn>
                <a:cxn ang="0">
                  <a:pos x="T4" y="T5"/>
                </a:cxn>
                <a:cxn ang="0">
                  <a:pos x="T6" y="T7"/>
                </a:cxn>
                <a:cxn ang="0">
                  <a:pos x="T8" y="T9"/>
                </a:cxn>
              </a:cxnLst>
              <a:rect l="0" t="0" r="r" b="b"/>
              <a:pathLst>
                <a:path w="54" h="6">
                  <a:moveTo>
                    <a:pt x="6" y="6"/>
                  </a:moveTo>
                  <a:lnTo>
                    <a:pt x="30" y="6"/>
                  </a:lnTo>
                  <a:lnTo>
                    <a:pt x="54" y="0"/>
                  </a:lnTo>
                  <a:lnTo>
                    <a:pt x="0" y="6"/>
                  </a:lnTo>
                  <a:lnTo>
                    <a:pt x="6" y="6"/>
                  </a:lnTo>
                  <a:close/>
                </a:path>
              </a:pathLst>
            </a:custGeom>
            <a:grpFill/>
            <a:ln w="9525">
              <a:solidFill>
                <a:schemeClr val="bg1"/>
              </a:solidFill>
              <a:round/>
              <a:headEnd/>
              <a:tailEnd/>
            </a:ln>
          </p:spPr>
          <p:txBody>
            <a:bodyPr/>
            <a:lstStyle/>
            <a:p>
              <a:endParaRPr lang="de-DE"/>
            </a:p>
          </p:txBody>
        </p:sp>
        <p:sp>
          <p:nvSpPr>
            <p:cNvPr id="265287" name="Freeform 71"/>
            <p:cNvSpPr>
              <a:spLocks/>
            </p:cNvSpPr>
            <p:nvPr/>
          </p:nvSpPr>
          <p:spPr bwMode="auto">
            <a:xfrm>
              <a:off x="3565" y="1896"/>
              <a:ext cx="637" cy="447"/>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9525">
              <a:solidFill>
                <a:schemeClr val="bg1"/>
              </a:solidFill>
              <a:round/>
              <a:headEnd/>
              <a:tailEnd/>
            </a:ln>
          </p:spPr>
          <p:txBody>
            <a:bodyPr/>
            <a:lstStyle/>
            <a:p>
              <a:endParaRPr lang="de-DE"/>
            </a:p>
          </p:txBody>
        </p:sp>
        <p:sp>
          <p:nvSpPr>
            <p:cNvPr id="265288" name="Freeform 72"/>
            <p:cNvSpPr>
              <a:spLocks/>
            </p:cNvSpPr>
            <p:nvPr/>
          </p:nvSpPr>
          <p:spPr bwMode="auto">
            <a:xfrm>
              <a:off x="3604" y="2295"/>
              <a:ext cx="14" cy="9"/>
            </a:xfrm>
            <a:custGeom>
              <a:avLst/>
              <a:gdLst>
                <a:gd name="T0" fmla="*/ 0 w 18"/>
                <a:gd name="T1" fmla="*/ 0 h 12"/>
                <a:gd name="T2" fmla="*/ 0 w 18"/>
                <a:gd name="T3" fmla="*/ 12 h 12"/>
                <a:gd name="T4" fmla="*/ 18 w 18"/>
                <a:gd name="T5" fmla="*/ 12 h 12"/>
                <a:gd name="T6" fmla="*/ 12 w 18"/>
                <a:gd name="T7" fmla="*/ 12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0" y="12"/>
                  </a:lnTo>
                  <a:lnTo>
                    <a:pt x="18" y="12"/>
                  </a:lnTo>
                  <a:lnTo>
                    <a:pt x="12" y="12"/>
                  </a:lnTo>
                  <a:lnTo>
                    <a:pt x="0" y="0"/>
                  </a:lnTo>
                  <a:close/>
                </a:path>
              </a:pathLst>
            </a:custGeom>
            <a:grpFill/>
            <a:ln w="9525">
              <a:solidFill>
                <a:schemeClr val="bg1"/>
              </a:solidFill>
              <a:round/>
              <a:headEnd/>
              <a:tailEnd/>
            </a:ln>
          </p:spPr>
          <p:txBody>
            <a:bodyPr/>
            <a:lstStyle/>
            <a:p>
              <a:endParaRPr lang="de-DE"/>
            </a:p>
          </p:txBody>
        </p:sp>
        <p:sp>
          <p:nvSpPr>
            <p:cNvPr id="265289" name="Rectangle 73"/>
            <p:cNvSpPr>
              <a:spLocks noChangeArrowheads="1"/>
            </p:cNvSpPr>
            <p:nvPr/>
          </p:nvSpPr>
          <p:spPr bwMode="auto">
            <a:xfrm>
              <a:off x="3089" y="2063"/>
              <a:ext cx="6" cy="1"/>
            </a:xfrm>
            <a:prstGeom prst="rect">
              <a:avLst/>
            </a:prstGeom>
            <a:grpFill/>
            <a:ln w="9525">
              <a:solidFill>
                <a:schemeClr val="bg1"/>
              </a:solidFill>
              <a:miter lim="800000"/>
              <a:headEnd/>
              <a:tailEnd/>
            </a:ln>
          </p:spPr>
          <p:txBody>
            <a:bodyPr/>
            <a:lstStyle/>
            <a:p>
              <a:endParaRPr lang="de-DE"/>
            </a:p>
          </p:txBody>
        </p:sp>
        <p:sp>
          <p:nvSpPr>
            <p:cNvPr id="265290" name="Freeform 74"/>
            <p:cNvSpPr>
              <a:spLocks/>
            </p:cNvSpPr>
            <p:nvPr/>
          </p:nvSpPr>
          <p:spPr bwMode="auto">
            <a:xfrm>
              <a:off x="2981" y="2058"/>
              <a:ext cx="118" cy="54"/>
            </a:xfrm>
            <a:custGeom>
              <a:avLst/>
              <a:gdLst>
                <a:gd name="T0" fmla="*/ 23 w 24"/>
                <a:gd name="T1" fmla="*/ 6 h 11"/>
                <a:gd name="T2" fmla="*/ 24 w 24"/>
                <a:gd name="T3" fmla="*/ 4 h 11"/>
                <a:gd name="T4" fmla="*/ 24 w 24"/>
                <a:gd name="T5" fmla="*/ 4 h 11"/>
                <a:gd name="T6" fmla="*/ 23 w 24"/>
                <a:gd name="T7" fmla="*/ 2 h 11"/>
                <a:gd name="T8" fmla="*/ 23 w 24"/>
                <a:gd name="T9" fmla="*/ 1 h 11"/>
                <a:gd name="T10" fmla="*/ 22 w 24"/>
                <a:gd name="T11" fmla="*/ 1 h 11"/>
                <a:gd name="T12" fmla="*/ 18 w 24"/>
                <a:gd name="T13" fmla="*/ 0 h 11"/>
                <a:gd name="T14" fmla="*/ 17 w 24"/>
                <a:gd name="T15" fmla="*/ 1 h 11"/>
                <a:gd name="T16" fmla="*/ 14 w 24"/>
                <a:gd name="T17" fmla="*/ 1 h 11"/>
                <a:gd name="T18" fmla="*/ 13 w 24"/>
                <a:gd name="T19" fmla="*/ 2 h 11"/>
                <a:gd name="T20" fmla="*/ 11 w 24"/>
                <a:gd name="T21" fmla="*/ 3 h 11"/>
                <a:gd name="T22" fmla="*/ 12 w 24"/>
                <a:gd name="T23" fmla="*/ 5 h 11"/>
                <a:gd name="T24" fmla="*/ 11 w 24"/>
                <a:gd name="T25" fmla="*/ 6 h 11"/>
                <a:gd name="T26" fmla="*/ 10 w 24"/>
                <a:gd name="T27" fmla="*/ 6 h 11"/>
                <a:gd name="T28" fmla="*/ 6 w 24"/>
                <a:gd name="T29" fmla="*/ 7 h 11"/>
                <a:gd name="T30" fmla="*/ 4 w 24"/>
                <a:gd name="T31" fmla="*/ 7 h 11"/>
                <a:gd name="T32" fmla="*/ 2 w 24"/>
                <a:gd name="T33" fmla="*/ 7 h 11"/>
                <a:gd name="T34" fmla="*/ 1 w 24"/>
                <a:gd name="T35" fmla="*/ 7 h 11"/>
                <a:gd name="T36" fmla="*/ 0 w 24"/>
                <a:gd name="T37" fmla="*/ 7 h 11"/>
                <a:gd name="T38" fmla="*/ 1 w 24"/>
                <a:gd name="T39" fmla="*/ 8 h 11"/>
                <a:gd name="T40" fmla="*/ 3 w 24"/>
                <a:gd name="T41" fmla="*/ 10 h 11"/>
                <a:gd name="T42" fmla="*/ 4 w 24"/>
                <a:gd name="T43" fmla="*/ 11 h 11"/>
                <a:gd name="T44" fmla="*/ 5 w 24"/>
                <a:gd name="T45" fmla="*/ 10 h 11"/>
                <a:gd name="T46" fmla="*/ 9 w 24"/>
                <a:gd name="T47" fmla="*/ 10 h 11"/>
                <a:gd name="T48" fmla="*/ 13 w 24"/>
                <a:gd name="T49" fmla="*/ 11 h 11"/>
                <a:gd name="T50" fmla="*/ 14 w 24"/>
                <a:gd name="T51" fmla="*/ 11 h 11"/>
                <a:gd name="T52" fmla="*/ 18 w 24"/>
                <a:gd name="T53" fmla="*/ 11 h 11"/>
                <a:gd name="T54" fmla="*/ 21 w 24"/>
                <a:gd name="T55" fmla="*/ 9 h 11"/>
                <a:gd name="T56" fmla="*/ 22 w 24"/>
                <a:gd name="T57" fmla="*/ 9 h 11"/>
                <a:gd name="T58" fmla="*/ 23 w 24"/>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9525">
              <a:solidFill>
                <a:schemeClr val="bg1"/>
              </a:solidFill>
              <a:round/>
              <a:headEnd/>
              <a:tailEnd/>
            </a:ln>
          </p:spPr>
          <p:txBody>
            <a:bodyPr/>
            <a:lstStyle/>
            <a:p>
              <a:endParaRPr lang="de-DE"/>
            </a:p>
          </p:txBody>
        </p:sp>
        <p:sp>
          <p:nvSpPr>
            <p:cNvPr id="265291" name="Freeform 75"/>
            <p:cNvSpPr>
              <a:spLocks/>
            </p:cNvSpPr>
            <p:nvPr/>
          </p:nvSpPr>
          <p:spPr bwMode="auto">
            <a:xfrm>
              <a:off x="2763" y="2005"/>
              <a:ext cx="198" cy="200"/>
            </a:xfrm>
            <a:custGeom>
              <a:avLst/>
              <a:gdLst>
                <a:gd name="T0" fmla="*/ 36 w 40"/>
                <a:gd name="T1" fmla="*/ 29 h 41"/>
                <a:gd name="T2" fmla="*/ 37 w 40"/>
                <a:gd name="T3" fmla="*/ 27 h 41"/>
                <a:gd name="T4" fmla="*/ 37 w 40"/>
                <a:gd name="T5" fmla="*/ 25 h 41"/>
                <a:gd name="T6" fmla="*/ 37 w 40"/>
                <a:gd name="T7" fmla="*/ 25 h 41"/>
                <a:gd name="T8" fmla="*/ 36 w 40"/>
                <a:gd name="T9" fmla="*/ 23 h 41"/>
                <a:gd name="T10" fmla="*/ 34 w 40"/>
                <a:gd name="T11" fmla="*/ 23 h 41"/>
                <a:gd name="T12" fmla="*/ 34 w 40"/>
                <a:gd name="T13" fmla="*/ 21 h 41"/>
                <a:gd name="T14" fmla="*/ 37 w 40"/>
                <a:gd name="T15" fmla="*/ 18 h 41"/>
                <a:gd name="T16" fmla="*/ 38 w 40"/>
                <a:gd name="T17" fmla="*/ 17 h 41"/>
                <a:gd name="T18" fmla="*/ 38 w 40"/>
                <a:gd name="T19" fmla="*/ 17 h 41"/>
                <a:gd name="T20" fmla="*/ 38 w 40"/>
                <a:gd name="T21" fmla="*/ 13 h 41"/>
                <a:gd name="T22" fmla="*/ 40 w 40"/>
                <a:gd name="T23" fmla="*/ 11 h 41"/>
                <a:gd name="T24" fmla="*/ 37 w 40"/>
                <a:gd name="T25" fmla="*/ 10 h 41"/>
                <a:gd name="T26" fmla="*/ 35 w 40"/>
                <a:gd name="T27" fmla="*/ 9 h 41"/>
                <a:gd name="T28" fmla="*/ 32 w 40"/>
                <a:gd name="T29" fmla="*/ 8 h 41"/>
                <a:gd name="T30" fmla="*/ 31 w 40"/>
                <a:gd name="T31" fmla="*/ 7 h 41"/>
                <a:gd name="T32" fmla="*/ 29 w 40"/>
                <a:gd name="T33" fmla="*/ 6 h 41"/>
                <a:gd name="T34" fmla="*/ 27 w 40"/>
                <a:gd name="T35" fmla="*/ 5 h 41"/>
                <a:gd name="T36" fmla="*/ 26 w 40"/>
                <a:gd name="T37" fmla="*/ 3 h 41"/>
                <a:gd name="T38" fmla="*/ 24 w 40"/>
                <a:gd name="T39" fmla="*/ 2 h 41"/>
                <a:gd name="T40" fmla="*/ 23 w 40"/>
                <a:gd name="T41" fmla="*/ 0 h 41"/>
                <a:gd name="T42" fmla="*/ 21 w 40"/>
                <a:gd name="T43" fmla="*/ 1 h 41"/>
                <a:gd name="T44" fmla="*/ 19 w 40"/>
                <a:gd name="T45" fmla="*/ 5 h 41"/>
                <a:gd name="T46" fmla="*/ 18 w 40"/>
                <a:gd name="T47" fmla="*/ 6 h 41"/>
                <a:gd name="T48" fmla="*/ 16 w 40"/>
                <a:gd name="T49" fmla="*/ 9 h 41"/>
                <a:gd name="T50" fmla="*/ 12 w 40"/>
                <a:gd name="T51" fmla="*/ 9 h 41"/>
                <a:gd name="T52" fmla="*/ 11 w 40"/>
                <a:gd name="T53" fmla="*/ 8 h 41"/>
                <a:gd name="T54" fmla="*/ 9 w 40"/>
                <a:gd name="T55" fmla="*/ 8 h 41"/>
                <a:gd name="T56" fmla="*/ 9 w 40"/>
                <a:gd name="T57" fmla="*/ 10 h 41"/>
                <a:gd name="T58" fmla="*/ 10 w 40"/>
                <a:gd name="T59" fmla="*/ 12 h 41"/>
                <a:gd name="T60" fmla="*/ 7 w 40"/>
                <a:gd name="T61" fmla="*/ 12 h 41"/>
                <a:gd name="T62" fmla="*/ 6 w 40"/>
                <a:gd name="T63" fmla="*/ 12 h 41"/>
                <a:gd name="T64" fmla="*/ 3 w 40"/>
                <a:gd name="T65" fmla="*/ 12 h 41"/>
                <a:gd name="T66" fmla="*/ 0 w 40"/>
                <a:gd name="T67" fmla="*/ 13 h 41"/>
                <a:gd name="T68" fmla="*/ 0 w 40"/>
                <a:gd name="T69" fmla="*/ 14 h 41"/>
                <a:gd name="T70" fmla="*/ 0 w 40"/>
                <a:gd name="T71" fmla="*/ 16 h 41"/>
                <a:gd name="T72" fmla="*/ 4 w 40"/>
                <a:gd name="T73" fmla="*/ 18 h 41"/>
                <a:gd name="T74" fmla="*/ 7 w 40"/>
                <a:gd name="T75" fmla="*/ 18 h 41"/>
                <a:gd name="T76" fmla="*/ 8 w 40"/>
                <a:gd name="T77" fmla="*/ 19 h 41"/>
                <a:gd name="T78" fmla="*/ 8 w 40"/>
                <a:gd name="T79" fmla="*/ 20 h 41"/>
                <a:gd name="T80" fmla="*/ 9 w 40"/>
                <a:gd name="T81" fmla="*/ 22 h 41"/>
                <a:gd name="T82" fmla="*/ 10 w 40"/>
                <a:gd name="T83" fmla="*/ 25 h 41"/>
                <a:gd name="T84" fmla="*/ 11 w 40"/>
                <a:gd name="T85" fmla="*/ 26 h 41"/>
                <a:gd name="T86" fmla="*/ 11 w 40"/>
                <a:gd name="T87" fmla="*/ 29 h 41"/>
                <a:gd name="T88" fmla="*/ 10 w 40"/>
                <a:gd name="T89" fmla="*/ 37 h 41"/>
                <a:gd name="T90" fmla="*/ 10 w 40"/>
                <a:gd name="T91" fmla="*/ 37 h 41"/>
                <a:gd name="T92" fmla="*/ 11 w 40"/>
                <a:gd name="T93" fmla="*/ 39 h 41"/>
                <a:gd name="T94" fmla="*/ 12 w 40"/>
                <a:gd name="T95" fmla="*/ 39 h 41"/>
                <a:gd name="T96" fmla="*/ 14 w 40"/>
                <a:gd name="T97" fmla="*/ 39 h 41"/>
                <a:gd name="T98" fmla="*/ 17 w 40"/>
                <a:gd name="T99" fmla="*/ 40 h 41"/>
                <a:gd name="T100" fmla="*/ 19 w 40"/>
                <a:gd name="T101" fmla="*/ 40 h 41"/>
                <a:gd name="T102" fmla="*/ 22 w 40"/>
                <a:gd name="T103" fmla="*/ 41 h 41"/>
                <a:gd name="T104" fmla="*/ 24 w 40"/>
                <a:gd name="T105" fmla="*/ 41 h 41"/>
                <a:gd name="T106" fmla="*/ 25 w 40"/>
                <a:gd name="T107" fmla="*/ 38 h 41"/>
                <a:gd name="T108" fmla="*/ 28 w 40"/>
                <a:gd name="T109" fmla="*/ 37 h 41"/>
                <a:gd name="T110" fmla="*/ 32 w 40"/>
                <a:gd name="T111" fmla="*/ 38 h 41"/>
                <a:gd name="T112" fmla="*/ 38 w 40"/>
                <a:gd name="T113" fmla="*/ 34 h 41"/>
                <a:gd name="T114" fmla="*/ 39 w 40"/>
                <a:gd name="T115" fmla="*/ 34 h 41"/>
                <a:gd name="T116" fmla="*/ 37 w 40"/>
                <a:gd name="T117" fmla="*/ 32 h 41"/>
                <a:gd name="T118" fmla="*/ 36 w 40"/>
                <a:gd name="T11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9525">
              <a:solidFill>
                <a:schemeClr val="bg1"/>
              </a:solidFill>
              <a:round/>
              <a:headEnd/>
              <a:tailEnd/>
            </a:ln>
          </p:spPr>
          <p:txBody>
            <a:bodyPr/>
            <a:lstStyle/>
            <a:p>
              <a:endParaRPr lang="de-DE"/>
            </a:p>
          </p:txBody>
        </p:sp>
        <p:sp>
          <p:nvSpPr>
            <p:cNvPr id="265292" name="Freeform 76"/>
            <p:cNvSpPr>
              <a:spLocks/>
            </p:cNvSpPr>
            <p:nvPr/>
          </p:nvSpPr>
          <p:spPr bwMode="auto">
            <a:xfrm>
              <a:off x="2941" y="2107"/>
              <a:ext cx="183" cy="185"/>
            </a:xfrm>
            <a:custGeom>
              <a:avLst/>
              <a:gdLst>
                <a:gd name="T0" fmla="*/ 87 w 154"/>
                <a:gd name="T1" fmla="*/ 4 h 154"/>
                <a:gd name="T2" fmla="*/ 71 w 154"/>
                <a:gd name="T3" fmla="*/ 0 h 154"/>
                <a:gd name="T4" fmla="*/ 54 w 154"/>
                <a:gd name="T5" fmla="*/ 0 h 154"/>
                <a:gd name="T6" fmla="*/ 50 w 154"/>
                <a:gd name="T7" fmla="*/ 4 h 154"/>
                <a:gd name="T8" fmla="*/ 46 w 154"/>
                <a:gd name="T9" fmla="*/ 4 h 154"/>
                <a:gd name="T10" fmla="*/ 37 w 154"/>
                <a:gd name="T11" fmla="*/ 8 h 154"/>
                <a:gd name="T12" fmla="*/ 25 w 154"/>
                <a:gd name="T13" fmla="*/ 12 h 154"/>
                <a:gd name="T14" fmla="*/ 21 w 154"/>
                <a:gd name="T15" fmla="*/ 8 h 154"/>
                <a:gd name="T16" fmla="*/ 8 w 154"/>
                <a:gd name="T17" fmla="*/ 16 h 154"/>
                <a:gd name="T18" fmla="*/ 4 w 154"/>
                <a:gd name="T19" fmla="*/ 16 h 154"/>
                <a:gd name="T20" fmla="*/ 4 w 154"/>
                <a:gd name="T21" fmla="*/ 25 h 154"/>
                <a:gd name="T22" fmla="*/ 0 w 154"/>
                <a:gd name="T23" fmla="*/ 33 h 154"/>
                <a:gd name="T24" fmla="*/ 4 w 154"/>
                <a:gd name="T25" fmla="*/ 45 h 154"/>
                <a:gd name="T26" fmla="*/ 12 w 154"/>
                <a:gd name="T27" fmla="*/ 54 h 154"/>
                <a:gd name="T28" fmla="*/ 21 w 154"/>
                <a:gd name="T29" fmla="*/ 45 h 154"/>
                <a:gd name="T30" fmla="*/ 42 w 154"/>
                <a:gd name="T31" fmla="*/ 54 h 154"/>
                <a:gd name="T32" fmla="*/ 54 w 154"/>
                <a:gd name="T33" fmla="*/ 78 h 154"/>
                <a:gd name="T34" fmla="*/ 67 w 154"/>
                <a:gd name="T35" fmla="*/ 95 h 154"/>
                <a:gd name="T36" fmla="*/ 96 w 154"/>
                <a:gd name="T37" fmla="*/ 112 h 154"/>
                <a:gd name="T38" fmla="*/ 114 w 154"/>
                <a:gd name="T39" fmla="*/ 126 h 154"/>
                <a:gd name="T40" fmla="*/ 106 w 154"/>
                <a:gd name="T41" fmla="*/ 154 h 154"/>
                <a:gd name="T42" fmla="*/ 133 w 154"/>
                <a:gd name="T43" fmla="*/ 133 h 154"/>
                <a:gd name="T44" fmla="*/ 133 w 154"/>
                <a:gd name="T45" fmla="*/ 120 h 154"/>
                <a:gd name="T46" fmla="*/ 146 w 154"/>
                <a:gd name="T47" fmla="*/ 124 h 154"/>
                <a:gd name="T48" fmla="*/ 154 w 154"/>
                <a:gd name="T49" fmla="*/ 124 h 154"/>
                <a:gd name="T50" fmla="*/ 133 w 154"/>
                <a:gd name="T51" fmla="*/ 104 h 154"/>
                <a:gd name="T52" fmla="*/ 117 w 154"/>
                <a:gd name="T53" fmla="*/ 91 h 154"/>
                <a:gd name="T54" fmla="*/ 104 w 154"/>
                <a:gd name="T55" fmla="*/ 87 h 154"/>
                <a:gd name="T56" fmla="*/ 87 w 154"/>
                <a:gd name="T57" fmla="*/ 58 h 154"/>
                <a:gd name="T58" fmla="*/ 79 w 154"/>
                <a:gd name="T59" fmla="*/ 41 h 154"/>
                <a:gd name="T60" fmla="*/ 83 w 154"/>
                <a:gd name="T61" fmla="*/ 25 h 154"/>
                <a:gd name="T62" fmla="*/ 87 w 154"/>
                <a:gd name="T63" fmla="*/ 25 h 154"/>
                <a:gd name="T64" fmla="*/ 87 w 154"/>
                <a:gd name="T65" fmla="*/ 16 h 154"/>
                <a:gd name="T66" fmla="*/ 87 w 154"/>
                <a:gd name="T67"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9525">
              <a:solidFill>
                <a:schemeClr val="bg1"/>
              </a:solidFill>
              <a:round/>
              <a:headEnd/>
              <a:tailEnd/>
            </a:ln>
          </p:spPr>
          <p:txBody>
            <a:bodyPr/>
            <a:lstStyle/>
            <a:p>
              <a:endParaRPr lang="de-DE"/>
            </a:p>
          </p:txBody>
        </p:sp>
        <p:sp>
          <p:nvSpPr>
            <p:cNvPr id="265293" name="Freeform 77"/>
            <p:cNvSpPr>
              <a:spLocks/>
            </p:cNvSpPr>
            <p:nvPr/>
          </p:nvSpPr>
          <p:spPr bwMode="auto">
            <a:xfrm>
              <a:off x="2922" y="1906"/>
              <a:ext cx="143" cy="191"/>
            </a:xfrm>
            <a:custGeom>
              <a:avLst/>
              <a:gdLst>
                <a:gd name="T0" fmla="*/ 5 w 29"/>
                <a:gd name="T1" fmla="*/ 10 h 39"/>
                <a:gd name="T2" fmla="*/ 4 w 29"/>
                <a:gd name="T3" fmla="*/ 12 h 39"/>
                <a:gd name="T4" fmla="*/ 4 w 29"/>
                <a:gd name="T5" fmla="*/ 15 h 39"/>
                <a:gd name="T6" fmla="*/ 2 w 29"/>
                <a:gd name="T7" fmla="*/ 17 h 39"/>
                <a:gd name="T8" fmla="*/ 2 w 29"/>
                <a:gd name="T9" fmla="*/ 20 h 39"/>
                <a:gd name="T10" fmla="*/ 1 w 29"/>
                <a:gd name="T11" fmla="*/ 22 h 39"/>
                <a:gd name="T12" fmla="*/ 1 w 29"/>
                <a:gd name="T13" fmla="*/ 22 h 39"/>
                <a:gd name="T14" fmla="*/ 2 w 29"/>
                <a:gd name="T15" fmla="*/ 24 h 39"/>
                <a:gd name="T16" fmla="*/ 1 w 29"/>
                <a:gd name="T17" fmla="*/ 26 h 39"/>
                <a:gd name="T18" fmla="*/ 0 w 29"/>
                <a:gd name="T19" fmla="*/ 28 h 39"/>
                <a:gd name="T20" fmla="*/ 3 w 29"/>
                <a:gd name="T21" fmla="*/ 29 h 39"/>
                <a:gd name="T22" fmla="*/ 5 w 29"/>
                <a:gd name="T23" fmla="*/ 30 h 39"/>
                <a:gd name="T24" fmla="*/ 8 w 29"/>
                <a:gd name="T25" fmla="*/ 31 h 39"/>
                <a:gd name="T26" fmla="*/ 6 w 29"/>
                <a:gd name="T27" fmla="*/ 33 h 39"/>
                <a:gd name="T28" fmla="*/ 6 w 29"/>
                <a:gd name="T29" fmla="*/ 37 h 39"/>
                <a:gd name="T30" fmla="*/ 7 w 29"/>
                <a:gd name="T31" fmla="*/ 38 h 39"/>
                <a:gd name="T32" fmla="*/ 10 w 29"/>
                <a:gd name="T33" fmla="*/ 37 h 39"/>
                <a:gd name="T34" fmla="*/ 12 w 29"/>
                <a:gd name="T35" fmla="*/ 38 h 39"/>
                <a:gd name="T36" fmla="*/ 13 w 29"/>
                <a:gd name="T37" fmla="*/ 38 h 39"/>
                <a:gd name="T38" fmla="*/ 14 w 29"/>
                <a:gd name="T39" fmla="*/ 38 h 39"/>
                <a:gd name="T40" fmla="*/ 16 w 29"/>
                <a:gd name="T41" fmla="*/ 38 h 39"/>
                <a:gd name="T42" fmla="*/ 18 w 29"/>
                <a:gd name="T43" fmla="*/ 38 h 39"/>
                <a:gd name="T44" fmla="*/ 22 w 29"/>
                <a:gd name="T45" fmla="*/ 37 h 39"/>
                <a:gd name="T46" fmla="*/ 23 w 29"/>
                <a:gd name="T47" fmla="*/ 37 h 39"/>
                <a:gd name="T48" fmla="*/ 24 w 29"/>
                <a:gd name="T49" fmla="*/ 36 h 39"/>
                <a:gd name="T50" fmla="*/ 23 w 29"/>
                <a:gd name="T51" fmla="*/ 34 h 39"/>
                <a:gd name="T52" fmla="*/ 25 w 29"/>
                <a:gd name="T53" fmla="*/ 33 h 39"/>
                <a:gd name="T54" fmla="*/ 26 w 29"/>
                <a:gd name="T55" fmla="*/ 32 h 39"/>
                <a:gd name="T56" fmla="*/ 26 w 29"/>
                <a:gd name="T57" fmla="*/ 32 h 39"/>
                <a:gd name="T58" fmla="*/ 25 w 29"/>
                <a:gd name="T59" fmla="*/ 31 h 39"/>
                <a:gd name="T60" fmla="*/ 23 w 29"/>
                <a:gd name="T61" fmla="*/ 28 h 39"/>
                <a:gd name="T62" fmla="*/ 21 w 29"/>
                <a:gd name="T63" fmla="*/ 26 h 39"/>
                <a:gd name="T64" fmla="*/ 20 w 29"/>
                <a:gd name="T65" fmla="*/ 25 h 39"/>
                <a:gd name="T66" fmla="*/ 22 w 29"/>
                <a:gd name="T67" fmla="*/ 24 h 39"/>
                <a:gd name="T68" fmla="*/ 24 w 29"/>
                <a:gd name="T69" fmla="*/ 23 h 39"/>
                <a:gd name="T70" fmla="*/ 26 w 29"/>
                <a:gd name="T71" fmla="*/ 22 h 39"/>
                <a:gd name="T72" fmla="*/ 27 w 29"/>
                <a:gd name="T73" fmla="*/ 21 h 39"/>
                <a:gd name="T74" fmla="*/ 29 w 29"/>
                <a:gd name="T75" fmla="*/ 22 h 39"/>
                <a:gd name="T76" fmla="*/ 29 w 29"/>
                <a:gd name="T77" fmla="*/ 21 h 39"/>
                <a:gd name="T78" fmla="*/ 29 w 29"/>
                <a:gd name="T79" fmla="*/ 18 h 39"/>
                <a:gd name="T80" fmla="*/ 28 w 29"/>
                <a:gd name="T81" fmla="*/ 14 h 39"/>
                <a:gd name="T82" fmla="*/ 28 w 29"/>
                <a:gd name="T83" fmla="*/ 11 h 39"/>
                <a:gd name="T84" fmla="*/ 28 w 29"/>
                <a:gd name="T85" fmla="*/ 10 h 39"/>
                <a:gd name="T86" fmla="*/ 27 w 29"/>
                <a:gd name="T87" fmla="*/ 7 h 39"/>
                <a:gd name="T88" fmla="*/ 27 w 29"/>
                <a:gd name="T89" fmla="*/ 5 h 39"/>
                <a:gd name="T90" fmla="*/ 23 w 29"/>
                <a:gd name="T91" fmla="*/ 3 h 39"/>
                <a:gd name="T92" fmla="*/ 19 w 29"/>
                <a:gd name="T93" fmla="*/ 5 h 39"/>
                <a:gd name="T94" fmla="*/ 17 w 29"/>
                <a:gd name="T95" fmla="*/ 4 h 39"/>
                <a:gd name="T96" fmla="*/ 17 w 29"/>
                <a:gd name="T97" fmla="*/ 2 h 39"/>
                <a:gd name="T98" fmla="*/ 14 w 29"/>
                <a:gd name="T99" fmla="*/ 1 h 39"/>
                <a:gd name="T100" fmla="*/ 14 w 29"/>
                <a:gd name="T101" fmla="*/ 1 h 39"/>
                <a:gd name="T102" fmla="*/ 12 w 29"/>
                <a:gd name="T103" fmla="*/ 0 h 39"/>
                <a:gd name="T104" fmla="*/ 11 w 29"/>
                <a:gd name="T105" fmla="*/ 1 h 39"/>
                <a:gd name="T106" fmla="*/ 11 w 29"/>
                <a:gd name="T107" fmla="*/ 1 h 39"/>
                <a:gd name="T108" fmla="*/ 10 w 29"/>
                <a:gd name="T109" fmla="*/ 5 h 39"/>
                <a:gd name="T110" fmla="*/ 9 w 29"/>
                <a:gd name="T111" fmla="*/ 7 h 39"/>
                <a:gd name="T112" fmla="*/ 7 w 29"/>
                <a:gd name="T113" fmla="*/ 7 h 39"/>
                <a:gd name="T114" fmla="*/ 5 w 29"/>
                <a:gd name="T115" fmla="*/ 7 h 39"/>
                <a:gd name="T116" fmla="*/ 5 w 29"/>
                <a:gd name="T117" fmla="*/ 8 h 39"/>
                <a:gd name="T118" fmla="*/ 5 w 29"/>
                <a:gd name="T11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9525">
              <a:solidFill>
                <a:schemeClr val="bg1"/>
              </a:solidFill>
              <a:round/>
              <a:headEnd/>
              <a:tailEnd/>
            </a:ln>
          </p:spPr>
          <p:txBody>
            <a:bodyPr/>
            <a:lstStyle/>
            <a:p>
              <a:endParaRPr lang="de-DE"/>
            </a:p>
          </p:txBody>
        </p:sp>
        <p:sp>
          <p:nvSpPr>
            <p:cNvPr id="265294" name="Freeform 78"/>
            <p:cNvSpPr>
              <a:spLocks/>
            </p:cNvSpPr>
            <p:nvPr/>
          </p:nvSpPr>
          <p:spPr bwMode="auto">
            <a:xfrm>
              <a:off x="2892" y="1940"/>
              <a:ext cx="55" cy="73"/>
            </a:xfrm>
            <a:custGeom>
              <a:avLst/>
              <a:gdLst>
                <a:gd name="T0" fmla="*/ 18 w 66"/>
                <a:gd name="T1" fmla="*/ 72 h 90"/>
                <a:gd name="T2" fmla="*/ 30 w 66"/>
                <a:gd name="T3" fmla="*/ 78 h 90"/>
                <a:gd name="T4" fmla="*/ 36 w 66"/>
                <a:gd name="T5" fmla="*/ 84 h 90"/>
                <a:gd name="T6" fmla="*/ 42 w 66"/>
                <a:gd name="T7" fmla="*/ 90 h 90"/>
                <a:gd name="T8" fmla="*/ 48 w 66"/>
                <a:gd name="T9" fmla="*/ 78 h 90"/>
                <a:gd name="T10" fmla="*/ 48 w 66"/>
                <a:gd name="T11" fmla="*/ 60 h 90"/>
                <a:gd name="T12" fmla="*/ 60 w 66"/>
                <a:gd name="T13" fmla="*/ 48 h 90"/>
                <a:gd name="T14" fmla="*/ 60 w 66"/>
                <a:gd name="T15" fmla="*/ 30 h 90"/>
                <a:gd name="T16" fmla="*/ 66 w 66"/>
                <a:gd name="T17" fmla="*/ 18 h 90"/>
                <a:gd name="T18" fmla="*/ 66 w 66"/>
                <a:gd name="T19" fmla="*/ 6 h 90"/>
                <a:gd name="T20" fmla="*/ 66 w 66"/>
                <a:gd name="T21" fmla="*/ 0 h 90"/>
                <a:gd name="T22" fmla="*/ 54 w 66"/>
                <a:gd name="T23" fmla="*/ 6 h 90"/>
                <a:gd name="T24" fmla="*/ 36 w 66"/>
                <a:gd name="T25" fmla="*/ 12 h 90"/>
                <a:gd name="T26" fmla="*/ 36 w 66"/>
                <a:gd name="T27" fmla="*/ 30 h 90"/>
                <a:gd name="T28" fmla="*/ 24 w 66"/>
                <a:gd name="T29" fmla="*/ 18 h 90"/>
                <a:gd name="T30" fmla="*/ 12 w 66"/>
                <a:gd name="T31" fmla="*/ 54 h 90"/>
                <a:gd name="T32" fmla="*/ 0 w 66"/>
                <a:gd name="T33" fmla="*/ 66 h 90"/>
                <a:gd name="T34" fmla="*/ 6 w 66"/>
                <a:gd name="T35" fmla="*/ 72 h 90"/>
                <a:gd name="T36" fmla="*/ 18 w 66"/>
                <a:gd name="T37"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9525">
              <a:solidFill>
                <a:schemeClr val="bg1"/>
              </a:solidFill>
              <a:round/>
              <a:headEnd/>
              <a:tailEnd/>
            </a:ln>
          </p:spPr>
          <p:txBody>
            <a:bodyPr/>
            <a:lstStyle/>
            <a:p>
              <a:endParaRPr lang="de-DE"/>
            </a:p>
          </p:txBody>
        </p:sp>
        <p:sp>
          <p:nvSpPr>
            <p:cNvPr id="265295" name="Freeform 79"/>
            <p:cNvSpPr>
              <a:spLocks/>
            </p:cNvSpPr>
            <p:nvPr/>
          </p:nvSpPr>
          <p:spPr bwMode="auto">
            <a:xfrm>
              <a:off x="3149" y="2221"/>
              <a:ext cx="99" cy="97"/>
            </a:xfrm>
            <a:custGeom>
              <a:avLst/>
              <a:gdLst>
                <a:gd name="T0" fmla="*/ 120 w 120"/>
                <a:gd name="T1" fmla="*/ 6 h 120"/>
                <a:gd name="T2" fmla="*/ 120 w 120"/>
                <a:gd name="T3" fmla="*/ 0 h 120"/>
                <a:gd name="T4" fmla="*/ 114 w 120"/>
                <a:gd name="T5" fmla="*/ 6 h 120"/>
                <a:gd name="T6" fmla="*/ 96 w 120"/>
                <a:gd name="T7" fmla="*/ 6 h 120"/>
                <a:gd name="T8" fmla="*/ 60 w 120"/>
                <a:gd name="T9" fmla="*/ 6 h 120"/>
                <a:gd name="T10" fmla="*/ 60 w 120"/>
                <a:gd name="T11" fmla="*/ 6 h 120"/>
                <a:gd name="T12" fmla="*/ 42 w 120"/>
                <a:gd name="T13" fmla="*/ 12 h 120"/>
                <a:gd name="T14" fmla="*/ 18 w 120"/>
                <a:gd name="T15" fmla="*/ 18 h 120"/>
                <a:gd name="T16" fmla="*/ 18 w 120"/>
                <a:gd name="T17" fmla="*/ 24 h 120"/>
                <a:gd name="T18" fmla="*/ 12 w 120"/>
                <a:gd name="T19" fmla="*/ 36 h 120"/>
                <a:gd name="T20" fmla="*/ 0 w 120"/>
                <a:gd name="T21" fmla="*/ 48 h 120"/>
                <a:gd name="T22" fmla="*/ 12 w 120"/>
                <a:gd name="T23" fmla="*/ 66 h 120"/>
                <a:gd name="T24" fmla="*/ 36 w 120"/>
                <a:gd name="T25" fmla="*/ 72 h 120"/>
                <a:gd name="T26" fmla="*/ 24 w 120"/>
                <a:gd name="T27" fmla="*/ 84 h 120"/>
                <a:gd name="T28" fmla="*/ 24 w 120"/>
                <a:gd name="T29" fmla="*/ 108 h 120"/>
                <a:gd name="T30" fmla="*/ 48 w 120"/>
                <a:gd name="T31" fmla="*/ 120 h 120"/>
                <a:gd name="T32" fmla="*/ 60 w 120"/>
                <a:gd name="T33" fmla="*/ 108 h 120"/>
                <a:gd name="T34" fmla="*/ 60 w 120"/>
                <a:gd name="T35" fmla="*/ 96 h 120"/>
                <a:gd name="T36" fmla="*/ 84 w 120"/>
                <a:gd name="T37" fmla="*/ 84 h 120"/>
                <a:gd name="T38" fmla="*/ 60 w 120"/>
                <a:gd name="T39" fmla="*/ 60 h 120"/>
                <a:gd name="T40" fmla="*/ 60 w 120"/>
                <a:gd name="T41" fmla="*/ 48 h 120"/>
                <a:gd name="T42" fmla="*/ 48 w 120"/>
                <a:gd name="T43" fmla="*/ 30 h 120"/>
                <a:gd name="T44" fmla="*/ 84 w 120"/>
                <a:gd name="T45" fmla="*/ 24 h 120"/>
                <a:gd name="T46" fmla="*/ 108 w 120"/>
                <a:gd name="T47" fmla="*/ 18 h 120"/>
                <a:gd name="T48" fmla="*/ 108 w 120"/>
                <a:gd name="T49" fmla="*/ 24 h 120"/>
                <a:gd name="T50" fmla="*/ 114 w 120"/>
                <a:gd name="T51" fmla="*/ 18 h 120"/>
                <a:gd name="T52" fmla="*/ 120 w 120"/>
                <a:gd name="T5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9525">
              <a:solidFill>
                <a:schemeClr val="bg1"/>
              </a:solidFill>
              <a:round/>
              <a:headEnd/>
              <a:tailEnd/>
            </a:ln>
          </p:spPr>
          <p:txBody>
            <a:bodyPr/>
            <a:lstStyle/>
            <a:p>
              <a:endParaRPr lang="de-DE"/>
            </a:p>
          </p:txBody>
        </p:sp>
        <p:sp>
          <p:nvSpPr>
            <p:cNvPr id="265296" name="Freeform 80"/>
            <p:cNvSpPr>
              <a:spLocks/>
            </p:cNvSpPr>
            <p:nvPr/>
          </p:nvSpPr>
          <p:spPr bwMode="auto">
            <a:xfrm>
              <a:off x="2908" y="1335"/>
              <a:ext cx="409" cy="483"/>
            </a:xfrm>
            <a:custGeom>
              <a:avLst/>
              <a:gdLst>
                <a:gd name="T0" fmla="*/ 24 w 83"/>
                <a:gd name="T1" fmla="*/ 86 h 98"/>
                <a:gd name="T2" fmla="*/ 24 w 83"/>
                <a:gd name="T3" fmla="*/ 80 h 98"/>
                <a:gd name="T4" fmla="*/ 24 w 83"/>
                <a:gd name="T5" fmla="*/ 75 h 98"/>
                <a:gd name="T6" fmla="*/ 24 w 83"/>
                <a:gd name="T7" fmla="*/ 65 h 98"/>
                <a:gd name="T8" fmla="*/ 26 w 83"/>
                <a:gd name="T9" fmla="*/ 60 h 98"/>
                <a:gd name="T10" fmla="*/ 30 w 83"/>
                <a:gd name="T11" fmla="*/ 56 h 98"/>
                <a:gd name="T12" fmla="*/ 31 w 83"/>
                <a:gd name="T13" fmla="*/ 50 h 98"/>
                <a:gd name="T14" fmla="*/ 34 w 83"/>
                <a:gd name="T15" fmla="*/ 43 h 98"/>
                <a:gd name="T16" fmla="*/ 38 w 83"/>
                <a:gd name="T17" fmla="*/ 35 h 98"/>
                <a:gd name="T18" fmla="*/ 38 w 83"/>
                <a:gd name="T19" fmla="*/ 30 h 98"/>
                <a:gd name="T20" fmla="*/ 42 w 83"/>
                <a:gd name="T21" fmla="*/ 28 h 98"/>
                <a:gd name="T22" fmla="*/ 47 w 83"/>
                <a:gd name="T23" fmla="*/ 24 h 98"/>
                <a:gd name="T24" fmla="*/ 49 w 83"/>
                <a:gd name="T25" fmla="*/ 22 h 98"/>
                <a:gd name="T26" fmla="*/ 51 w 83"/>
                <a:gd name="T27" fmla="*/ 19 h 98"/>
                <a:gd name="T28" fmla="*/ 53 w 83"/>
                <a:gd name="T29" fmla="*/ 17 h 98"/>
                <a:gd name="T30" fmla="*/ 56 w 83"/>
                <a:gd name="T31" fmla="*/ 21 h 98"/>
                <a:gd name="T32" fmla="*/ 62 w 83"/>
                <a:gd name="T33" fmla="*/ 21 h 98"/>
                <a:gd name="T34" fmla="*/ 66 w 83"/>
                <a:gd name="T35" fmla="*/ 19 h 98"/>
                <a:gd name="T36" fmla="*/ 70 w 83"/>
                <a:gd name="T37" fmla="*/ 12 h 98"/>
                <a:gd name="T38" fmla="*/ 78 w 83"/>
                <a:gd name="T39" fmla="*/ 14 h 98"/>
                <a:gd name="T40" fmla="*/ 77 w 83"/>
                <a:gd name="T41" fmla="*/ 19 h 98"/>
                <a:gd name="T42" fmla="*/ 77 w 83"/>
                <a:gd name="T43" fmla="*/ 19 h 98"/>
                <a:gd name="T44" fmla="*/ 81 w 83"/>
                <a:gd name="T45" fmla="*/ 15 h 98"/>
                <a:gd name="T46" fmla="*/ 81 w 83"/>
                <a:gd name="T47" fmla="*/ 12 h 98"/>
                <a:gd name="T48" fmla="*/ 83 w 83"/>
                <a:gd name="T49" fmla="*/ 6 h 98"/>
                <a:gd name="T50" fmla="*/ 76 w 83"/>
                <a:gd name="T51" fmla="*/ 0 h 98"/>
                <a:gd name="T52" fmla="*/ 69 w 83"/>
                <a:gd name="T53" fmla="*/ 2 h 98"/>
                <a:gd name="T54" fmla="*/ 66 w 83"/>
                <a:gd name="T55" fmla="*/ 1 h 98"/>
                <a:gd name="T56" fmla="*/ 59 w 83"/>
                <a:gd name="T57" fmla="*/ 5 h 98"/>
                <a:gd name="T58" fmla="*/ 55 w 83"/>
                <a:gd name="T59" fmla="*/ 6 h 98"/>
                <a:gd name="T60" fmla="*/ 50 w 83"/>
                <a:gd name="T61" fmla="*/ 8 h 98"/>
                <a:gd name="T62" fmla="*/ 43 w 83"/>
                <a:gd name="T63" fmla="*/ 14 h 98"/>
                <a:gd name="T64" fmla="*/ 40 w 83"/>
                <a:gd name="T65" fmla="*/ 22 h 98"/>
                <a:gd name="T66" fmla="*/ 32 w 83"/>
                <a:gd name="T67" fmla="*/ 28 h 98"/>
                <a:gd name="T68" fmla="*/ 28 w 83"/>
                <a:gd name="T69" fmla="*/ 38 h 98"/>
                <a:gd name="T70" fmla="*/ 25 w 83"/>
                <a:gd name="T71" fmla="*/ 46 h 98"/>
                <a:gd name="T72" fmla="*/ 17 w 83"/>
                <a:gd name="T73" fmla="*/ 60 h 98"/>
                <a:gd name="T74" fmla="*/ 8 w 83"/>
                <a:gd name="T75" fmla="*/ 65 h 98"/>
                <a:gd name="T76" fmla="*/ 4 w 83"/>
                <a:gd name="T77" fmla="*/ 71 h 98"/>
                <a:gd name="T78" fmla="*/ 2 w 83"/>
                <a:gd name="T79" fmla="*/ 76 h 98"/>
                <a:gd name="T80" fmla="*/ 1 w 83"/>
                <a:gd name="T81" fmla="*/ 84 h 98"/>
                <a:gd name="T82" fmla="*/ 3 w 83"/>
                <a:gd name="T83" fmla="*/ 91 h 98"/>
                <a:gd name="T84" fmla="*/ 7 w 83"/>
                <a:gd name="T85" fmla="*/ 98 h 98"/>
                <a:gd name="T86" fmla="*/ 16 w 83"/>
                <a:gd name="T87" fmla="*/ 93 h 98"/>
                <a:gd name="T88" fmla="*/ 20 w 83"/>
                <a:gd name="T89" fmla="*/ 92 h 98"/>
                <a:gd name="T90" fmla="*/ 21 w 83"/>
                <a:gd name="T91"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9525">
              <a:solidFill>
                <a:schemeClr val="bg1"/>
              </a:solidFill>
              <a:round/>
              <a:headEnd/>
              <a:tailEnd/>
            </a:ln>
          </p:spPr>
          <p:txBody>
            <a:bodyPr/>
            <a:lstStyle/>
            <a:p>
              <a:endParaRPr lang="de-DE"/>
            </a:p>
          </p:txBody>
        </p:sp>
        <p:sp>
          <p:nvSpPr>
            <p:cNvPr id="265297" name="Freeform 81"/>
            <p:cNvSpPr>
              <a:spLocks/>
            </p:cNvSpPr>
            <p:nvPr/>
          </p:nvSpPr>
          <p:spPr bwMode="auto">
            <a:xfrm>
              <a:off x="3006" y="1429"/>
              <a:ext cx="202" cy="467"/>
            </a:xfrm>
            <a:custGeom>
              <a:avLst/>
              <a:gdLst>
                <a:gd name="T0" fmla="*/ 41 w 41"/>
                <a:gd name="T1" fmla="*/ 21 h 95"/>
                <a:gd name="T2" fmla="*/ 40 w 41"/>
                <a:gd name="T3" fmla="*/ 15 h 95"/>
                <a:gd name="T4" fmla="*/ 38 w 41"/>
                <a:gd name="T5" fmla="*/ 6 h 95"/>
                <a:gd name="T6" fmla="*/ 35 w 41"/>
                <a:gd name="T7" fmla="*/ 5 h 95"/>
                <a:gd name="T8" fmla="*/ 31 w 41"/>
                <a:gd name="T9" fmla="*/ 0 h 95"/>
                <a:gd name="T10" fmla="*/ 29 w 41"/>
                <a:gd name="T11" fmla="*/ 3 h 95"/>
                <a:gd name="T12" fmla="*/ 27 w 41"/>
                <a:gd name="T13" fmla="*/ 5 h 95"/>
                <a:gd name="T14" fmla="*/ 22 w 41"/>
                <a:gd name="T15" fmla="*/ 9 h 95"/>
                <a:gd name="T16" fmla="*/ 18 w 41"/>
                <a:gd name="T17" fmla="*/ 11 h 95"/>
                <a:gd name="T18" fmla="*/ 18 w 41"/>
                <a:gd name="T19" fmla="*/ 16 h 95"/>
                <a:gd name="T20" fmla="*/ 14 w 41"/>
                <a:gd name="T21" fmla="*/ 24 h 95"/>
                <a:gd name="T22" fmla="*/ 11 w 41"/>
                <a:gd name="T23" fmla="*/ 31 h 95"/>
                <a:gd name="T24" fmla="*/ 10 w 41"/>
                <a:gd name="T25" fmla="*/ 37 h 95"/>
                <a:gd name="T26" fmla="*/ 6 w 41"/>
                <a:gd name="T27" fmla="*/ 41 h 95"/>
                <a:gd name="T28" fmla="*/ 4 w 41"/>
                <a:gd name="T29" fmla="*/ 46 h 95"/>
                <a:gd name="T30" fmla="*/ 4 w 41"/>
                <a:gd name="T31" fmla="*/ 56 h 95"/>
                <a:gd name="T32" fmla="*/ 4 w 41"/>
                <a:gd name="T33" fmla="*/ 61 h 95"/>
                <a:gd name="T34" fmla="*/ 4 w 41"/>
                <a:gd name="T35" fmla="*/ 67 h 95"/>
                <a:gd name="T36" fmla="*/ 1 w 41"/>
                <a:gd name="T37" fmla="*/ 73 h 95"/>
                <a:gd name="T38" fmla="*/ 2 w 41"/>
                <a:gd name="T39" fmla="*/ 79 h 95"/>
                <a:gd name="T40" fmla="*/ 5 w 41"/>
                <a:gd name="T41" fmla="*/ 88 h 95"/>
                <a:gd name="T42" fmla="*/ 6 w 41"/>
                <a:gd name="T43" fmla="*/ 93 h 95"/>
                <a:gd name="T44" fmla="*/ 10 w 41"/>
                <a:gd name="T45" fmla="*/ 94 h 95"/>
                <a:gd name="T46" fmla="*/ 13 w 41"/>
                <a:gd name="T47" fmla="*/ 90 h 95"/>
                <a:gd name="T48" fmla="*/ 18 w 41"/>
                <a:gd name="T49" fmla="*/ 86 h 95"/>
                <a:gd name="T50" fmla="*/ 19 w 41"/>
                <a:gd name="T51" fmla="*/ 75 h 95"/>
                <a:gd name="T52" fmla="*/ 24 w 41"/>
                <a:gd name="T53" fmla="*/ 73 h 95"/>
                <a:gd name="T54" fmla="*/ 23 w 41"/>
                <a:gd name="T55" fmla="*/ 65 h 95"/>
                <a:gd name="T56" fmla="*/ 21 w 41"/>
                <a:gd name="T57" fmla="*/ 56 h 95"/>
                <a:gd name="T58" fmla="*/ 24 w 41"/>
                <a:gd name="T59" fmla="*/ 46 h 95"/>
                <a:gd name="T60" fmla="*/ 33 w 41"/>
                <a:gd name="T61" fmla="*/ 40 h 95"/>
                <a:gd name="T62" fmla="*/ 33 w 41"/>
                <a:gd name="T63" fmla="*/ 34 h 95"/>
                <a:gd name="T64" fmla="*/ 38 w 41"/>
                <a:gd name="T65" fmla="*/ 27 h 95"/>
                <a:gd name="T66" fmla="*/ 41 w 41"/>
                <a:gd name="T67" fmla="*/ 2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9525">
              <a:solidFill>
                <a:schemeClr val="bg1"/>
              </a:solidFill>
              <a:round/>
              <a:headEnd/>
              <a:tailEnd/>
            </a:ln>
          </p:spPr>
          <p:txBody>
            <a:bodyPr/>
            <a:lstStyle/>
            <a:p>
              <a:endParaRPr lang="de-DE"/>
            </a:p>
          </p:txBody>
        </p:sp>
        <p:sp>
          <p:nvSpPr>
            <p:cNvPr id="265298" name="Freeform 82"/>
            <p:cNvSpPr>
              <a:spLocks/>
            </p:cNvSpPr>
            <p:nvPr/>
          </p:nvSpPr>
          <p:spPr bwMode="auto">
            <a:xfrm>
              <a:off x="3179" y="1975"/>
              <a:ext cx="281" cy="181"/>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9525">
              <a:solidFill>
                <a:schemeClr val="bg1"/>
              </a:solidFill>
              <a:round/>
              <a:headEnd/>
              <a:tailEnd/>
            </a:ln>
          </p:spPr>
          <p:txBody>
            <a:bodyPr/>
            <a:lstStyle/>
            <a:p>
              <a:endParaRPr lang="de-DE"/>
            </a:p>
          </p:txBody>
        </p:sp>
        <p:sp>
          <p:nvSpPr>
            <p:cNvPr id="265299" name="Freeform 83"/>
            <p:cNvSpPr>
              <a:spLocks/>
            </p:cNvSpPr>
            <p:nvPr/>
          </p:nvSpPr>
          <p:spPr bwMode="auto">
            <a:xfrm>
              <a:off x="3341" y="1975"/>
              <a:ext cx="35" cy="19"/>
            </a:xfrm>
            <a:custGeom>
              <a:avLst/>
              <a:gdLst>
                <a:gd name="T0" fmla="*/ 36 w 42"/>
                <a:gd name="T1" fmla="*/ 24 h 24"/>
                <a:gd name="T2" fmla="*/ 18 w 42"/>
                <a:gd name="T3" fmla="*/ 0 h 24"/>
                <a:gd name="T4" fmla="*/ 0 w 42"/>
                <a:gd name="T5" fmla="*/ 6 h 24"/>
                <a:gd name="T6" fmla="*/ 42 w 42"/>
                <a:gd name="T7" fmla="*/ 24 h 24"/>
                <a:gd name="T8" fmla="*/ 36 w 42"/>
                <a:gd name="T9" fmla="*/ 24 h 24"/>
              </a:gdLst>
              <a:ahLst/>
              <a:cxnLst>
                <a:cxn ang="0">
                  <a:pos x="T0" y="T1"/>
                </a:cxn>
                <a:cxn ang="0">
                  <a:pos x="T2" y="T3"/>
                </a:cxn>
                <a:cxn ang="0">
                  <a:pos x="T4" y="T5"/>
                </a:cxn>
                <a:cxn ang="0">
                  <a:pos x="T6" y="T7"/>
                </a:cxn>
                <a:cxn ang="0">
                  <a:pos x="T8" y="T9"/>
                </a:cxn>
              </a:cxnLst>
              <a:rect l="0" t="0" r="r" b="b"/>
              <a:pathLst>
                <a:path w="42" h="24">
                  <a:moveTo>
                    <a:pt x="36" y="24"/>
                  </a:moveTo>
                  <a:lnTo>
                    <a:pt x="18" y="0"/>
                  </a:lnTo>
                  <a:lnTo>
                    <a:pt x="0" y="6"/>
                  </a:lnTo>
                  <a:lnTo>
                    <a:pt x="42" y="24"/>
                  </a:lnTo>
                  <a:lnTo>
                    <a:pt x="36" y="24"/>
                  </a:lnTo>
                  <a:close/>
                </a:path>
              </a:pathLst>
            </a:custGeom>
            <a:grpFill/>
            <a:ln w="9525">
              <a:solidFill>
                <a:schemeClr val="bg1"/>
              </a:solidFill>
              <a:round/>
              <a:headEnd/>
              <a:tailEnd/>
            </a:ln>
          </p:spPr>
          <p:txBody>
            <a:bodyPr/>
            <a:lstStyle/>
            <a:p>
              <a:endParaRPr lang="de-DE"/>
            </a:p>
          </p:txBody>
        </p:sp>
        <p:sp>
          <p:nvSpPr>
            <p:cNvPr id="265300" name="Freeform 84"/>
            <p:cNvSpPr>
              <a:spLocks/>
            </p:cNvSpPr>
            <p:nvPr/>
          </p:nvSpPr>
          <p:spPr bwMode="auto">
            <a:xfrm>
              <a:off x="3149" y="2073"/>
              <a:ext cx="158" cy="102"/>
            </a:xfrm>
            <a:custGeom>
              <a:avLst/>
              <a:gdLst>
                <a:gd name="T0" fmla="*/ 28 w 32"/>
                <a:gd name="T1" fmla="*/ 10 h 21"/>
                <a:gd name="T2" fmla="*/ 31 w 32"/>
                <a:gd name="T3" fmla="*/ 8 h 21"/>
                <a:gd name="T4" fmla="*/ 30 w 32"/>
                <a:gd name="T5" fmla="*/ 4 h 21"/>
                <a:gd name="T6" fmla="*/ 24 w 32"/>
                <a:gd name="T7" fmla="*/ 0 h 21"/>
                <a:gd name="T8" fmla="*/ 18 w 32"/>
                <a:gd name="T9" fmla="*/ 0 h 21"/>
                <a:gd name="T10" fmla="*/ 9 w 32"/>
                <a:gd name="T11" fmla="*/ 1 h 21"/>
                <a:gd name="T12" fmla="*/ 8 w 32"/>
                <a:gd name="T13" fmla="*/ 0 h 21"/>
                <a:gd name="T14" fmla="*/ 5 w 32"/>
                <a:gd name="T15" fmla="*/ 5 h 21"/>
                <a:gd name="T16" fmla="*/ 3 w 32"/>
                <a:gd name="T17" fmla="*/ 9 h 21"/>
                <a:gd name="T18" fmla="*/ 0 w 32"/>
                <a:gd name="T19" fmla="*/ 10 h 21"/>
                <a:gd name="T20" fmla="*/ 0 w 32"/>
                <a:gd name="T21" fmla="*/ 10 h 21"/>
                <a:gd name="T22" fmla="*/ 8 w 32"/>
                <a:gd name="T23" fmla="*/ 19 h 21"/>
                <a:gd name="T24" fmla="*/ 10 w 32"/>
                <a:gd name="T25" fmla="*/ 20 h 21"/>
                <a:gd name="T26" fmla="*/ 16 w 32"/>
                <a:gd name="T27" fmla="*/ 20 h 21"/>
                <a:gd name="T28" fmla="*/ 21 w 32"/>
                <a:gd name="T29" fmla="*/ 19 h 21"/>
                <a:gd name="T30" fmla="*/ 27 w 32"/>
                <a:gd name="T31" fmla="*/ 21 h 21"/>
                <a:gd name="T32" fmla="*/ 28 w 32"/>
                <a:gd name="T33" fmla="*/ 15 h 21"/>
                <a:gd name="T34" fmla="*/ 30 w 32"/>
                <a:gd name="T35" fmla="*/ 14 h 21"/>
                <a:gd name="T36" fmla="*/ 27 w 32"/>
                <a:gd name="T37" fmla="*/ 13 h 21"/>
                <a:gd name="T38" fmla="*/ 28 w 32"/>
                <a:gd name="T3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9525">
              <a:solidFill>
                <a:schemeClr val="bg1"/>
              </a:solidFill>
              <a:round/>
              <a:headEnd/>
              <a:tailEnd/>
            </a:ln>
          </p:spPr>
          <p:txBody>
            <a:bodyPr/>
            <a:lstStyle/>
            <a:p>
              <a:endParaRPr lang="de-DE"/>
            </a:p>
          </p:txBody>
        </p:sp>
        <p:sp>
          <p:nvSpPr>
            <p:cNvPr id="265301" name="Freeform 85"/>
            <p:cNvSpPr>
              <a:spLocks/>
            </p:cNvSpPr>
            <p:nvPr/>
          </p:nvSpPr>
          <p:spPr bwMode="auto">
            <a:xfrm>
              <a:off x="3149" y="2123"/>
              <a:ext cx="39" cy="44"/>
            </a:xfrm>
            <a:custGeom>
              <a:avLst/>
              <a:gdLst>
                <a:gd name="T0" fmla="*/ 42 w 48"/>
                <a:gd name="T1" fmla="*/ 42 h 54"/>
                <a:gd name="T2" fmla="*/ 48 w 48"/>
                <a:gd name="T3" fmla="*/ 54 h 54"/>
                <a:gd name="T4" fmla="*/ 0 w 48"/>
                <a:gd name="T5" fmla="*/ 0 h 54"/>
                <a:gd name="T6" fmla="*/ 12 w 48"/>
                <a:gd name="T7" fmla="*/ 18 h 54"/>
                <a:gd name="T8" fmla="*/ 42 w 48"/>
                <a:gd name="T9" fmla="*/ 42 h 54"/>
              </a:gdLst>
              <a:ahLst/>
              <a:cxnLst>
                <a:cxn ang="0">
                  <a:pos x="T0" y="T1"/>
                </a:cxn>
                <a:cxn ang="0">
                  <a:pos x="T2" y="T3"/>
                </a:cxn>
                <a:cxn ang="0">
                  <a:pos x="T4" y="T5"/>
                </a:cxn>
                <a:cxn ang="0">
                  <a:pos x="T6" y="T7"/>
                </a:cxn>
                <a:cxn ang="0">
                  <a:pos x="T8" y="T9"/>
                </a:cxn>
              </a:cxnLst>
              <a:rect l="0" t="0" r="r" b="b"/>
              <a:pathLst>
                <a:path w="48" h="54">
                  <a:moveTo>
                    <a:pt x="42" y="42"/>
                  </a:moveTo>
                  <a:lnTo>
                    <a:pt x="48" y="54"/>
                  </a:lnTo>
                  <a:lnTo>
                    <a:pt x="0" y="0"/>
                  </a:lnTo>
                  <a:lnTo>
                    <a:pt x="12" y="18"/>
                  </a:lnTo>
                  <a:lnTo>
                    <a:pt x="42" y="42"/>
                  </a:lnTo>
                  <a:close/>
                </a:path>
              </a:pathLst>
            </a:custGeom>
            <a:grpFill/>
            <a:ln w="9525">
              <a:solidFill>
                <a:schemeClr val="bg1"/>
              </a:solidFill>
              <a:round/>
              <a:headEnd/>
              <a:tailEnd/>
            </a:ln>
          </p:spPr>
          <p:txBody>
            <a:bodyPr/>
            <a:lstStyle/>
            <a:p>
              <a:endParaRPr lang="de-DE"/>
            </a:p>
          </p:txBody>
        </p:sp>
        <p:sp>
          <p:nvSpPr>
            <p:cNvPr id="265302" name="Freeform 86"/>
            <p:cNvSpPr>
              <a:spLocks/>
            </p:cNvSpPr>
            <p:nvPr/>
          </p:nvSpPr>
          <p:spPr bwMode="auto">
            <a:xfrm>
              <a:off x="3021" y="2010"/>
              <a:ext cx="108" cy="59"/>
            </a:xfrm>
            <a:custGeom>
              <a:avLst/>
              <a:gdLst>
                <a:gd name="T0" fmla="*/ 10 w 22"/>
                <a:gd name="T1" fmla="*/ 10 h 12"/>
                <a:gd name="T2" fmla="*/ 14 w 22"/>
                <a:gd name="T3" fmla="*/ 11 h 12"/>
                <a:gd name="T4" fmla="*/ 15 w 22"/>
                <a:gd name="T5" fmla="*/ 11 h 12"/>
                <a:gd name="T6" fmla="*/ 15 w 22"/>
                <a:gd name="T7" fmla="*/ 11 h 12"/>
                <a:gd name="T8" fmla="*/ 15 w 22"/>
                <a:gd name="T9" fmla="*/ 12 h 12"/>
                <a:gd name="T10" fmla="*/ 19 w 22"/>
                <a:gd name="T11" fmla="*/ 10 h 12"/>
                <a:gd name="T12" fmla="*/ 20 w 22"/>
                <a:gd name="T13" fmla="*/ 8 h 12"/>
                <a:gd name="T14" fmla="*/ 22 w 22"/>
                <a:gd name="T15" fmla="*/ 6 h 12"/>
                <a:gd name="T16" fmla="*/ 17 w 22"/>
                <a:gd name="T17" fmla="*/ 4 h 12"/>
                <a:gd name="T18" fmla="*/ 13 w 22"/>
                <a:gd name="T19" fmla="*/ 2 h 12"/>
                <a:gd name="T20" fmla="*/ 9 w 22"/>
                <a:gd name="T21" fmla="*/ 0 h 12"/>
                <a:gd name="T22" fmla="*/ 9 w 22"/>
                <a:gd name="T23" fmla="*/ 1 h 12"/>
                <a:gd name="T24" fmla="*/ 7 w 22"/>
                <a:gd name="T25" fmla="*/ 0 h 12"/>
                <a:gd name="T26" fmla="*/ 6 w 22"/>
                <a:gd name="T27" fmla="*/ 1 h 12"/>
                <a:gd name="T28" fmla="*/ 4 w 22"/>
                <a:gd name="T29" fmla="*/ 2 h 12"/>
                <a:gd name="T30" fmla="*/ 2 w 22"/>
                <a:gd name="T31" fmla="*/ 3 h 12"/>
                <a:gd name="T32" fmla="*/ 0 w 22"/>
                <a:gd name="T33" fmla="*/ 4 h 12"/>
                <a:gd name="T34" fmla="*/ 1 w 22"/>
                <a:gd name="T35" fmla="*/ 5 h 12"/>
                <a:gd name="T36" fmla="*/ 3 w 22"/>
                <a:gd name="T37" fmla="*/ 7 h 12"/>
                <a:gd name="T38" fmla="*/ 5 w 22"/>
                <a:gd name="T39" fmla="*/ 10 h 12"/>
                <a:gd name="T40" fmla="*/ 6 w 22"/>
                <a:gd name="T41" fmla="*/ 11 h 12"/>
                <a:gd name="T42" fmla="*/ 6 w 22"/>
                <a:gd name="T43" fmla="*/ 11 h 12"/>
                <a:gd name="T44" fmla="*/ 9 w 22"/>
                <a:gd name="T45" fmla="*/ 11 h 12"/>
                <a:gd name="T46" fmla="*/ 10 w 22"/>
                <a:gd name="T4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9525">
              <a:solidFill>
                <a:schemeClr val="bg1"/>
              </a:solidFill>
              <a:round/>
              <a:headEnd/>
              <a:tailEnd/>
            </a:ln>
          </p:spPr>
          <p:txBody>
            <a:bodyPr/>
            <a:lstStyle/>
            <a:p>
              <a:endParaRPr lang="de-DE"/>
            </a:p>
          </p:txBody>
        </p:sp>
        <p:sp>
          <p:nvSpPr>
            <p:cNvPr id="265303" name="Freeform 87"/>
            <p:cNvSpPr>
              <a:spLocks/>
            </p:cNvSpPr>
            <p:nvPr/>
          </p:nvSpPr>
          <p:spPr bwMode="auto">
            <a:xfrm>
              <a:off x="3085" y="2069"/>
              <a:ext cx="103" cy="57"/>
            </a:xfrm>
            <a:custGeom>
              <a:avLst/>
              <a:gdLst>
                <a:gd name="T0" fmla="*/ 15 w 21"/>
                <a:gd name="T1" fmla="*/ 0 h 12"/>
                <a:gd name="T2" fmla="*/ 13 w 21"/>
                <a:gd name="T3" fmla="*/ 1 h 12"/>
                <a:gd name="T4" fmla="*/ 9 w 21"/>
                <a:gd name="T5" fmla="*/ 2 h 12"/>
                <a:gd name="T6" fmla="*/ 6 w 21"/>
                <a:gd name="T7" fmla="*/ 3 h 12"/>
                <a:gd name="T8" fmla="*/ 4 w 21"/>
                <a:gd name="T9" fmla="*/ 3 h 12"/>
                <a:gd name="T10" fmla="*/ 3 w 21"/>
                <a:gd name="T11" fmla="*/ 2 h 12"/>
                <a:gd name="T12" fmla="*/ 2 w 21"/>
                <a:gd name="T13" fmla="*/ 4 h 12"/>
                <a:gd name="T14" fmla="*/ 1 w 21"/>
                <a:gd name="T15" fmla="*/ 7 h 12"/>
                <a:gd name="T16" fmla="*/ 0 w 21"/>
                <a:gd name="T17" fmla="*/ 7 h 12"/>
                <a:gd name="T18" fmla="*/ 1 w 21"/>
                <a:gd name="T19" fmla="*/ 9 h 12"/>
                <a:gd name="T20" fmla="*/ 4 w 21"/>
                <a:gd name="T21" fmla="*/ 11 h 12"/>
                <a:gd name="T22" fmla="*/ 8 w 21"/>
                <a:gd name="T23" fmla="*/ 12 h 12"/>
                <a:gd name="T24" fmla="*/ 9 w 21"/>
                <a:gd name="T25" fmla="*/ 12 h 12"/>
                <a:gd name="T26" fmla="*/ 13 w 21"/>
                <a:gd name="T27" fmla="*/ 11 h 12"/>
                <a:gd name="T28" fmla="*/ 13 w 21"/>
                <a:gd name="T29" fmla="*/ 11 h 12"/>
                <a:gd name="T30" fmla="*/ 16 w 21"/>
                <a:gd name="T31" fmla="*/ 10 h 12"/>
                <a:gd name="T32" fmla="*/ 18 w 21"/>
                <a:gd name="T33" fmla="*/ 6 h 12"/>
                <a:gd name="T34" fmla="*/ 21 w 21"/>
                <a:gd name="T35" fmla="*/ 1 h 12"/>
                <a:gd name="T36" fmla="*/ 20 w 21"/>
                <a:gd name="T37" fmla="*/ 0 h 12"/>
                <a:gd name="T38" fmla="*/ 18 w 21"/>
                <a:gd name="T39" fmla="*/ 0 h 12"/>
                <a:gd name="T40" fmla="*/ 15 w 21"/>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9525">
              <a:solidFill>
                <a:schemeClr val="bg1"/>
              </a:solidFill>
              <a:round/>
              <a:headEnd/>
              <a:tailEnd/>
            </a:ln>
          </p:spPr>
          <p:txBody>
            <a:bodyPr/>
            <a:lstStyle/>
            <a:p>
              <a:endParaRPr lang="de-DE"/>
            </a:p>
          </p:txBody>
        </p:sp>
        <p:sp>
          <p:nvSpPr>
            <p:cNvPr id="265304" name="Freeform 88"/>
            <p:cNvSpPr>
              <a:spLocks/>
            </p:cNvSpPr>
            <p:nvPr/>
          </p:nvSpPr>
          <p:spPr bwMode="auto">
            <a:xfrm>
              <a:off x="3095" y="2039"/>
              <a:ext cx="88" cy="44"/>
            </a:xfrm>
            <a:custGeom>
              <a:avLst/>
              <a:gdLst>
                <a:gd name="T0" fmla="*/ 66 w 108"/>
                <a:gd name="T1" fmla="*/ 12 h 54"/>
                <a:gd name="T2" fmla="*/ 42 w 108"/>
                <a:gd name="T3" fmla="*/ 0 h 54"/>
                <a:gd name="T4" fmla="*/ 42 w 108"/>
                <a:gd name="T5" fmla="*/ 0 h 54"/>
                <a:gd name="T6" fmla="*/ 30 w 108"/>
                <a:gd name="T7" fmla="*/ 12 h 54"/>
                <a:gd name="T8" fmla="*/ 24 w 108"/>
                <a:gd name="T9" fmla="*/ 24 h 54"/>
                <a:gd name="T10" fmla="*/ 0 w 108"/>
                <a:gd name="T11" fmla="*/ 36 h 54"/>
                <a:gd name="T12" fmla="*/ 6 w 108"/>
                <a:gd name="T13" fmla="*/ 48 h 54"/>
                <a:gd name="T14" fmla="*/ 6 w 108"/>
                <a:gd name="T15" fmla="*/ 48 h 54"/>
                <a:gd name="T16" fmla="*/ 12 w 108"/>
                <a:gd name="T17" fmla="*/ 54 h 54"/>
                <a:gd name="T18" fmla="*/ 24 w 108"/>
                <a:gd name="T19" fmla="*/ 54 h 54"/>
                <a:gd name="T20" fmla="*/ 42 w 108"/>
                <a:gd name="T21" fmla="*/ 48 h 54"/>
                <a:gd name="T22" fmla="*/ 66 w 108"/>
                <a:gd name="T23" fmla="*/ 42 h 54"/>
                <a:gd name="T24" fmla="*/ 78 w 108"/>
                <a:gd name="T25" fmla="*/ 36 h 54"/>
                <a:gd name="T26" fmla="*/ 96 w 108"/>
                <a:gd name="T27" fmla="*/ 36 h 54"/>
                <a:gd name="T28" fmla="*/ 108 w 108"/>
                <a:gd name="T29" fmla="*/ 36 h 54"/>
                <a:gd name="T30" fmla="*/ 102 w 108"/>
                <a:gd name="T31" fmla="*/ 30 h 54"/>
                <a:gd name="T32" fmla="*/ 102 w 108"/>
                <a:gd name="T33" fmla="*/ 12 h 54"/>
                <a:gd name="T34" fmla="*/ 90 w 108"/>
                <a:gd name="T35" fmla="*/ 12 h 54"/>
                <a:gd name="T36" fmla="*/ 66 w 108"/>
                <a:gd name="T3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9525">
              <a:solidFill>
                <a:schemeClr val="bg1"/>
              </a:solidFill>
              <a:round/>
              <a:headEnd/>
              <a:tailEnd/>
            </a:ln>
          </p:spPr>
          <p:txBody>
            <a:bodyPr/>
            <a:lstStyle/>
            <a:p>
              <a:endParaRPr lang="de-DE"/>
            </a:p>
          </p:txBody>
        </p:sp>
        <p:sp>
          <p:nvSpPr>
            <p:cNvPr id="265305" name="Freeform 89"/>
            <p:cNvSpPr>
              <a:spLocks/>
            </p:cNvSpPr>
            <p:nvPr/>
          </p:nvSpPr>
          <p:spPr bwMode="auto">
            <a:xfrm>
              <a:off x="3188" y="2167"/>
              <a:ext cx="110" cy="94"/>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grpFill/>
            <a:ln w="9525">
              <a:solidFill>
                <a:schemeClr val="bg1"/>
              </a:solidFill>
              <a:round/>
              <a:headEnd/>
              <a:tailEnd/>
            </a:ln>
          </p:spPr>
          <p:txBody>
            <a:bodyPr/>
            <a:lstStyle/>
            <a:p>
              <a:endParaRPr lang="de-DE"/>
            </a:p>
          </p:txBody>
        </p:sp>
        <p:sp>
          <p:nvSpPr>
            <p:cNvPr id="265306" name="Freeform 90"/>
            <p:cNvSpPr>
              <a:spLocks/>
            </p:cNvSpPr>
            <p:nvPr/>
          </p:nvSpPr>
          <p:spPr bwMode="auto">
            <a:xfrm>
              <a:off x="3119" y="2123"/>
              <a:ext cx="80" cy="138"/>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9525">
              <a:solidFill>
                <a:schemeClr val="bg1"/>
              </a:solidFill>
              <a:round/>
              <a:headEnd/>
              <a:tailEnd/>
            </a:ln>
          </p:spPr>
          <p:txBody>
            <a:bodyPr/>
            <a:lstStyle/>
            <a:p>
              <a:endParaRPr lang="de-DE"/>
            </a:p>
          </p:txBody>
        </p:sp>
        <p:sp>
          <p:nvSpPr>
            <p:cNvPr id="265307" name="Freeform 91"/>
            <p:cNvSpPr>
              <a:spLocks/>
            </p:cNvSpPr>
            <p:nvPr/>
          </p:nvSpPr>
          <p:spPr bwMode="auto">
            <a:xfrm>
              <a:off x="3045" y="2102"/>
              <a:ext cx="93" cy="108"/>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9525">
              <a:solidFill>
                <a:schemeClr val="bg1"/>
              </a:solidFill>
              <a:round/>
              <a:headEnd/>
              <a:tailEnd/>
            </a:ln>
          </p:spPr>
          <p:txBody>
            <a:bodyPr/>
            <a:lstStyle/>
            <a:p>
              <a:endParaRPr lang="de-DE"/>
            </a:p>
          </p:txBody>
        </p:sp>
        <p:sp>
          <p:nvSpPr>
            <p:cNvPr id="265308" name="Freeform 92"/>
            <p:cNvSpPr>
              <a:spLocks/>
            </p:cNvSpPr>
            <p:nvPr/>
          </p:nvSpPr>
          <p:spPr bwMode="auto">
            <a:xfrm>
              <a:off x="3144" y="1896"/>
              <a:ext cx="49" cy="30"/>
            </a:xfrm>
            <a:custGeom>
              <a:avLst/>
              <a:gdLst>
                <a:gd name="T0" fmla="*/ 54 w 60"/>
                <a:gd name="T1" fmla="*/ 36 h 36"/>
                <a:gd name="T2" fmla="*/ 60 w 60"/>
                <a:gd name="T3" fmla="*/ 24 h 36"/>
                <a:gd name="T4" fmla="*/ 54 w 60"/>
                <a:gd name="T5" fmla="*/ 12 h 36"/>
                <a:gd name="T6" fmla="*/ 42 w 60"/>
                <a:gd name="T7" fmla="*/ 6 h 36"/>
                <a:gd name="T8" fmla="*/ 30 w 60"/>
                <a:gd name="T9" fmla="*/ 0 h 36"/>
                <a:gd name="T10" fmla="*/ 18 w 60"/>
                <a:gd name="T11" fmla="*/ 0 h 36"/>
                <a:gd name="T12" fmla="*/ 6 w 60"/>
                <a:gd name="T13" fmla="*/ 12 h 36"/>
                <a:gd name="T14" fmla="*/ 0 w 60"/>
                <a:gd name="T15" fmla="*/ 18 h 36"/>
                <a:gd name="T16" fmla="*/ 12 w 60"/>
                <a:gd name="T17" fmla="*/ 30 h 36"/>
                <a:gd name="T18" fmla="*/ 54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9525">
              <a:solidFill>
                <a:schemeClr val="bg1"/>
              </a:solidFill>
              <a:round/>
              <a:headEnd/>
              <a:tailEnd/>
            </a:ln>
          </p:spPr>
          <p:txBody>
            <a:bodyPr/>
            <a:lstStyle/>
            <a:p>
              <a:endParaRPr lang="de-DE"/>
            </a:p>
          </p:txBody>
        </p:sp>
        <p:sp>
          <p:nvSpPr>
            <p:cNvPr id="265309" name="Freeform 93"/>
            <p:cNvSpPr>
              <a:spLocks/>
            </p:cNvSpPr>
            <p:nvPr/>
          </p:nvSpPr>
          <p:spPr bwMode="auto">
            <a:xfrm>
              <a:off x="3055" y="1911"/>
              <a:ext cx="153" cy="137"/>
            </a:xfrm>
            <a:custGeom>
              <a:avLst/>
              <a:gdLst>
                <a:gd name="T0" fmla="*/ 1 w 31"/>
                <a:gd name="T1" fmla="*/ 9 h 28"/>
                <a:gd name="T2" fmla="*/ 1 w 31"/>
                <a:gd name="T3" fmla="*/ 10 h 28"/>
                <a:gd name="T4" fmla="*/ 1 w 31"/>
                <a:gd name="T5" fmla="*/ 13 h 28"/>
                <a:gd name="T6" fmla="*/ 2 w 31"/>
                <a:gd name="T7" fmla="*/ 17 h 28"/>
                <a:gd name="T8" fmla="*/ 2 w 31"/>
                <a:gd name="T9" fmla="*/ 20 h 28"/>
                <a:gd name="T10" fmla="*/ 6 w 31"/>
                <a:gd name="T11" fmla="*/ 22 h 28"/>
                <a:gd name="T12" fmla="*/ 10 w 31"/>
                <a:gd name="T13" fmla="*/ 24 h 28"/>
                <a:gd name="T14" fmla="*/ 15 w 31"/>
                <a:gd name="T15" fmla="*/ 26 h 28"/>
                <a:gd name="T16" fmla="*/ 15 w 31"/>
                <a:gd name="T17" fmla="*/ 26 h 28"/>
                <a:gd name="T18" fmla="*/ 19 w 31"/>
                <a:gd name="T19" fmla="*/ 28 h 28"/>
                <a:gd name="T20" fmla="*/ 23 w 31"/>
                <a:gd name="T21" fmla="*/ 28 h 28"/>
                <a:gd name="T22" fmla="*/ 25 w 31"/>
                <a:gd name="T23" fmla="*/ 28 h 28"/>
                <a:gd name="T24" fmla="*/ 27 w 31"/>
                <a:gd name="T25" fmla="*/ 28 h 28"/>
                <a:gd name="T26" fmla="*/ 29 w 31"/>
                <a:gd name="T27" fmla="*/ 23 h 28"/>
                <a:gd name="T28" fmla="*/ 31 w 31"/>
                <a:gd name="T29" fmla="*/ 21 h 28"/>
                <a:gd name="T30" fmla="*/ 30 w 31"/>
                <a:gd name="T31" fmla="*/ 17 h 28"/>
                <a:gd name="T32" fmla="*/ 30 w 31"/>
                <a:gd name="T33" fmla="*/ 15 h 28"/>
                <a:gd name="T34" fmla="*/ 29 w 31"/>
                <a:gd name="T35" fmla="*/ 12 h 28"/>
                <a:gd name="T36" fmla="*/ 31 w 31"/>
                <a:gd name="T37" fmla="*/ 10 h 28"/>
                <a:gd name="T38" fmla="*/ 30 w 31"/>
                <a:gd name="T39" fmla="*/ 6 h 28"/>
                <a:gd name="T40" fmla="*/ 28 w 31"/>
                <a:gd name="T41" fmla="*/ 3 h 28"/>
                <a:gd name="T42" fmla="*/ 27 w 31"/>
                <a:gd name="T43" fmla="*/ 3 h 28"/>
                <a:gd name="T44" fmla="*/ 20 w 31"/>
                <a:gd name="T45" fmla="*/ 2 h 28"/>
                <a:gd name="T46" fmla="*/ 18 w 31"/>
                <a:gd name="T47" fmla="*/ 0 h 28"/>
                <a:gd name="T48" fmla="*/ 18 w 31"/>
                <a:gd name="T49" fmla="*/ 1 h 28"/>
                <a:gd name="T50" fmla="*/ 15 w 31"/>
                <a:gd name="T51" fmla="*/ 1 h 28"/>
                <a:gd name="T52" fmla="*/ 14 w 31"/>
                <a:gd name="T53" fmla="*/ 0 h 28"/>
                <a:gd name="T54" fmla="*/ 13 w 31"/>
                <a:gd name="T55" fmla="*/ 0 h 28"/>
                <a:gd name="T56" fmla="*/ 5 w 31"/>
                <a:gd name="T57" fmla="*/ 3 h 28"/>
                <a:gd name="T58" fmla="*/ 1 w 31"/>
                <a:gd name="T59" fmla="*/ 5 h 28"/>
                <a:gd name="T60" fmla="*/ 0 w 31"/>
                <a:gd name="T61" fmla="*/ 4 h 28"/>
                <a:gd name="T62" fmla="*/ 0 w 31"/>
                <a:gd name="T63" fmla="*/ 6 h 28"/>
                <a:gd name="T64" fmla="*/ 1 w 31"/>
                <a:gd name="T6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9525">
              <a:solidFill>
                <a:schemeClr val="bg1"/>
              </a:solidFill>
              <a:round/>
              <a:headEnd/>
              <a:tailEnd/>
            </a:ln>
          </p:spPr>
          <p:txBody>
            <a:bodyPr/>
            <a:lstStyle/>
            <a:p>
              <a:endParaRPr lang="de-DE"/>
            </a:p>
          </p:txBody>
        </p:sp>
        <p:sp>
          <p:nvSpPr>
            <p:cNvPr id="265310" name="Freeform 94"/>
            <p:cNvSpPr>
              <a:spLocks/>
            </p:cNvSpPr>
            <p:nvPr/>
          </p:nvSpPr>
          <p:spPr bwMode="auto">
            <a:xfrm>
              <a:off x="2931" y="2088"/>
              <a:ext cx="69" cy="38"/>
            </a:xfrm>
            <a:custGeom>
              <a:avLst/>
              <a:gdLst>
                <a:gd name="T0" fmla="*/ 66 w 84"/>
                <a:gd name="T1" fmla="*/ 12 h 48"/>
                <a:gd name="T2" fmla="*/ 60 w 84"/>
                <a:gd name="T3" fmla="*/ 6 h 48"/>
                <a:gd name="T4" fmla="*/ 48 w 84"/>
                <a:gd name="T5" fmla="*/ 0 h 48"/>
                <a:gd name="T6" fmla="*/ 30 w 84"/>
                <a:gd name="T7" fmla="*/ 6 h 48"/>
                <a:gd name="T8" fmla="*/ 24 w 84"/>
                <a:gd name="T9" fmla="*/ 0 h 48"/>
                <a:gd name="T10" fmla="*/ 24 w 84"/>
                <a:gd name="T11" fmla="*/ 0 h 48"/>
                <a:gd name="T12" fmla="*/ 18 w 84"/>
                <a:gd name="T13" fmla="*/ 6 h 48"/>
                <a:gd name="T14" fmla="*/ 0 w 84"/>
                <a:gd name="T15" fmla="*/ 24 h 48"/>
                <a:gd name="T16" fmla="*/ 0 w 84"/>
                <a:gd name="T17" fmla="*/ 36 h 48"/>
                <a:gd name="T18" fmla="*/ 12 w 84"/>
                <a:gd name="T19" fmla="*/ 36 h 48"/>
                <a:gd name="T20" fmla="*/ 18 w 84"/>
                <a:gd name="T21" fmla="*/ 48 h 48"/>
                <a:gd name="T22" fmla="*/ 18 w 84"/>
                <a:gd name="T23" fmla="*/ 48 h 48"/>
                <a:gd name="T24" fmla="*/ 24 w 84"/>
                <a:gd name="T25" fmla="*/ 48 h 48"/>
                <a:gd name="T26" fmla="*/ 42 w 84"/>
                <a:gd name="T27" fmla="*/ 36 h 48"/>
                <a:gd name="T28" fmla="*/ 48 w 84"/>
                <a:gd name="T29" fmla="*/ 42 h 48"/>
                <a:gd name="T30" fmla="*/ 66 w 84"/>
                <a:gd name="T31" fmla="*/ 36 h 48"/>
                <a:gd name="T32" fmla="*/ 78 w 84"/>
                <a:gd name="T33" fmla="*/ 30 h 48"/>
                <a:gd name="T34" fmla="*/ 84 w 84"/>
                <a:gd name="T35" fmla="*/ 30 h 48"/>
                <a:gd name="T36" fmla="*/ 78 w 84"/>
                <a:gd name="T37" fmla="*/ 24 h 48"/>
                <a:gd name="T38" fmla="*/ 66 w 84"/>
                <a:gd name="T3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grpFill/>
            <a:ln w="9525">
              <a:solidFill>
                <a:schemeClr val="bg1"/>
              </a:solidFill>
              <a:round/>
              <a:headEnd/>
              <a:tailEnd/>
            </a:ln>
          </p:spPr>
          <p:txBody>
            <a:bodyPr/>
            <a:lstStyle/>
            <a:p>
              <a:endParaRPr lang="de-DE"/>
            </a:p>
          </p:txBody>
        </p:sp>
        <p:sp>
          <p:nvSpPr>
            <p:cNvPr id="265311" name="Freeform 95"/>
            <p:cNvSpPr>
              <a:spLocks/>
            </p:cNvSpPr>
            <p:nvPr/>
          </p:nvSpPr>
          <p:spPr bwMode="auto">
            <a:xfrm>
              <a:off x="2961" y="1832"/>
              <a:ext cx="45" cy="79"/>
            </a:xfrm>
            <a:custGeom>
              <a:avLst/>
              <a:gdLst>
                <a:gd name="T0" fmla="*/ 6 w 9"/>
                <a:gd name="T1" fmla="*/ 16 h 16"/>
                <a:gd name="T2" fmla="*/ 5 w 9"/>
                <a:gd name="T3" fmla="*/ 13 h 16"/>
                <a:gd name="T4" fmla="*/ 6 w 9"/>
                <a:gd name="T5" fmla="*/ 9 h 16"/>
                <a:gd name="T6" fmla="*/ 8 w 9"/>
                <a:gd name="T7" fmla="*/ 9 h 16"/>
                <a:gd name="T8" fmla="*/ 9 w 9"/>
                <a:gd name="T9" fmla="*/ 7 h 16"/>
                <a:gd name="T10" fmla="*/ 7 w 9"/>
                <a:gd name="T11" fmla="*/ 6 h 16"/>
                <a:gd name="T12" fmla="*/ 7 w 9"/>
                <a:gd name="T13" fmla="*/ 4 h 16"/>
                <a:gd name="T14" fmla="*/ 7 w 9"/>
                <a:gd name="T15" fmla="*/ 0 h 16"/>
                <a:gd name="T16" fmla="*/ 4 w 9"/>
                <a:gd name="T17" fmla="*/ 2 h 16"/>
                <a:gd name="T18" fmla="*/ 1 w 9"/>
                <a:gd name="T19" fmla="*/ 3 h 16"/>
                <a:gd name="T20" fmla="*/ 0 w 9"/>
                <a:gd name="T21" fmla="*/ 7 h 16"/>
                <a:gd name="T22" fmla="*/ 0 w 9"/>
                <a:gd name="T23" fmla="*/ 11 h 16"/>
                <a:gd name="T24" fmla="*/ 2 w 9"/>
                <a:gd name="T25" fmla="*/ 12 h 16"/>
                <a:gd name="T26" fmla="*/ 3 w 9"/>
                <a:gd name="T27" fmla="*/ 16 h 16"/>
                <a:gd name="T28" fmla="*/ 4 w 9"/>
                <a:gd name="T29" fmla="*/ 15 h 16"/>
                <a:gd name="T30" fmla="*/ 6 w 9"/>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9525">
              <a:solidFill>
                <a:schemeClr val="bg1"/>
              </a:solidFill>
              <a:round/>
              <a:headEnd/>
              <a:tailEnd/>
            </a:ln>
          </p:spPr>
          <p:txBody>
            <a:bodyPr/>
            <a:lstStyle/>
            <a:p>
              <a:endParaRPr lang="de-DE"/>
            </a:p>
          </p:txBody>
        </p:sp>
        <p:sp>
          <p:nvSpPr>
            <p:cNvPr id="265312" name="Freeform 96"/>
            <p:cNvSpPr>
              <a:spLocks/>
            </p:cNvSpPr>
            <p:nvPr/>
          </p:nvSpPr>
          <p:spPr bwMode="auto">
            <a:xfrm>
              <a:off x="2877" y="1994"/>
              <a:ext cx="54" cy="49"/>
            </a:xfrm>
            <a:custGeom>
              <a:avLst/>
              <a:gdLst>
                <a:gd name="T0" fmla="*/ 18 w 66"/>
                <a:gd name="T1" fmla="*/ 30 h 60"/>
                <a:gd name="T2" fmla="*/ 24 w 66"/>
                <a:gd name="T3" fmla="*/ 42 h 60"/>
                <a:gd name="T4" fmla="*/ 36 w 66"/>
                <a:gd name="T5" fmla="*/ 48 h 60"/>
                <a:gd name="T6" fmla="*/ 48 w 66"/>
                <a:gd name="T7" fmla="*/ 54 h 60"/>
                <a:gd name="T8" fmla="*/ 54 w 66"/>
                <a:gd name="T9" fmla="*/ 60 h 60"/>
                <a:gd name="T10" fmla="*/ 60 w 66"/>
                <a:gd name="T11" fmla="*/ 48 h 60"/>
                <a:gd name="T12" fmla="*/ 66 w 66"/>
                <a:gd name="T13" fmla="*/ 36 h 60"/>
                <a:gd name="T14" fmla="*/ 60 w 66"/>
                <a:gd name="T15" fmla="*/ 24 h 60"/>
                <a:gd name="T16" fmla="*/ 60 w 66"/>
                <a:gd name="T17" fmla="*/ 24 h 60"/>
                <a:gd name="T18" fmla="*/ 54 w 66"/>
                <a:gd name="T19" fmla="*/ 18 h 60"/>
                <a:gd name="T20" fmla="*/ 48 w 66"/>
                <a:gd name="T21" fmla="*/ 12 h 60"/>
                <a:gd name="T22" fmla="*/ 36 w 66"/>
                <a:gd name="T23" fmla="*/ 6 h 60"/>
                <a:gd name="T24" fmla="*/ 24 w 66"/>
                <a:gd name="T25" fmla="*/ 6 h 60"/>
                <a:gd name="T26" fmla="*/ 18 w 66"/>
                <a:gd name="T27" fmla="*/ 0 h 60"/>
                <a:gd name="T28" fmla="*/ 6 w 66"/>
                <a:gd name="T29" fmla="*/ 6 h 60"/>
                <a:gd name="T30" fmla="*/ 0 w 66"/>
                <a:gd name="T31" fmla="*/ 12 h 60"/>
                <a:gd name="T32" fmla="*/ 6 w 66"/>
                <a:gd name="T33" fmla="*/ 24 h 60"/>
                <a:gd name="T34" fmla="*/ 18 w 66"/>
                <a:gd name="T3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9525">
              <a:solidFill>
                <a:schemeClr val="bg1"/>
              </a:solidFill>
              <a:round/>
              <a:headEnd/>
              <a:tailEnd/>
            </a:ln>
          </p:spPr>
          <p:txBody>
            <a:bodyPr/>
            <a:lstStyle/>
            <a:p>
              <a:endParaRPr lang="de-DE"/>
            </a:p>
          </p:txBody>
        </p:sp>
        <p:sp>
          <p:nvSpPr>
            <p:cNvPr id="265313" name="Freeform 97"/>
            <p:cNvSpPr>
              <a:spLocks/>
            </p:cNvSpPr>
            <p:nvPr/>
          </p:nvSpPr>
          <p:spPr bwMode="auto">
            <a:xfrm>
              <a:off x="2837" y="2555"/>
              <a:ext cx="248" cy="183"/>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9525">
              <a:solidFill>
                <a:schemeClr val="bg1"/>
              </a:solidFill>
              <a:round/>
              <a:headEnd/>
              <a:tailEnd/>
            </a:ln>
          </p:spPr>
          <p:txBody>
            <a:bodyPr/>
            <a:lstStyle/>
            <a:p>
              <a:endParaRPr lang="de-DE"/>
            </a:p>
          </p:txBody>
        </p:sp>
        <p:sp>
          <p:nvSpPr>
            <p:cNvPr id="265314" name="Freeform 98"/>
            <p:cNvSpPr>
              <a:spLocks/>
            </p:cNvSpPr>
            <p:nvPr/>
          </p:nvSpPr>
          <p:spPr bwMode="auto">
            <a:xfrm>
              <a:off x="2837" y="2555"/>
              <a:ext cx="248" cy="183"/>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9525">
              <a:solidFill>
                <a:schemeClr val="bg1"/>
              </a:solidFill>
              <a:round/>
              <a:headEnd/>
              <a:tailEnd/>
            </a:ln>
          </p:spPr>
          <p:txBody>
            <a:bodyPr/>
            <a:lstStyle/>
            <a:p>
              <a:endParaRPr lang="de-DE"/>
            </a:p>
          </p:txBody>
        </p:sp>
        <p:sp>
          <p:nvSpPr>
            <p:cNvPr id="265315" name="Freeform 99"/>
            <p:cNvSpPr>
              <a:spLocks/>
            </p:cNvSpPr>
            <p:nvPr/>
          </p:nvSpPr>
          <p:spPr bwMode="auto">
            <a:xfrm>
              <a:off x="2645" y="2530"/>
              <a:ext cx="257" cy="24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9525">
              <a:solidFill>
                <a:schemeClr val="bg1"/>
              </a:solidFill>
              <a:round/>
              <a:headEnd/>
              <a:tailEnd/>
            </a:ln>
          </p:spPr>
          <p:txBody>
            <a:bodyPr/>
            <a:lstStyle/>
            <a:p>
              <a:endParaRPr lang="de-DE"/>
            </a:p>
          </p:txBody>
        </p:sp>
        <p:sp>
          <p:nvSpPr>
            <p:cNvPr id="265316" name="Freeform 100"/>
            <p:cNvSpPr>
              <a:spLocks/>
            </p:cNvSpPr>
            <p:nvPr/>
          </p:nvSpPr>
          <p:spPr bwMode="auto">
            <a:xfrm>
              <a:off x="3481" y="2753"/>
              <a:ext cx="148" cy="200"/>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9525">
              <a:solidFill>
                <a:schemeClr val="bg1"/>
              </a:solidFill>
              <a:round/>
              <a:headEnd/>
              <a:tailEnd/>
            </a:ln>
          </p:spPr>
          <p:txBody>
            <a:bodyPr/>
            <a:lstStyle/>
            <a:p>
              <a:endParaRPr lang="de-DE"/>
            </a:p>
          </p:txBody>
        </p:sp>
        <p:sp>
          <p:nvSpPr>
            <p:cNvPr id="265317" name="Freeform 101"/>
            <p:cNvSpPr>
              <a:spLocks/>
            </p:cNvSpPr>
            <p:nvPr/>
          </p:nvSpPr>
          <p:spPr bwMode="auto">
            <a:xfrm>
              <a:off x="3055" y="2738"/>
              <a:ext cx="20" cy="78"/>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grpFill/>
            <a:ln w="9525">
              <a:solidFill>
                <a:schemeClr val="bg1"/>
              </a:solidFill>
              <a:round/>
              <a:headEnd/>
              <a:tailEnd/>
            </a:ln>
          </p:spPr>
          <p:txBody>
            <a:bodyPr/>
            <a:lstStyle/>
            <a:p>
              <a:endParaRPr lang="de-DE"/>
            </a:p>
          </p:txBody>
        </p:sp>
        <p:sp>
          <p:nvSpPr>
            <p:cNvPr id="265318" name="Freeform 102"/>
            <p:cNvSpPr>
              <a:spLocks/>
            </p:cNvSpPr>
            <p:nvPr/>
          </p:nvSpPr>
          <p:spPr bwMode="auto">
            <a:xfrm>
              <a:off x="3055" y="2738"/>
              <a:ext cx="20" cy="78"/>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4" h="96">
                  <a:moveTo>
                    <a:pt x="12" y="0"/>
                  </a:moveTo>
                  <a:lnTo>
                    <a:pt x="12" y="0"/>
                  </a:lnTo>
                  <a:lnTo>
                    <a:pt x="24" y="42"/>
                  </a:lnTo>
                  <a:lnTo>
                    <a:pt x="0" y="48"/>
                  </a:lnTo>
                  <a:lnTo>
                    <a:pt x="0" y="66"/>
                  </a:lnTo>
                  <a:lnTo>
                    <a:pt x="18" y="96"/>
                  </a:lnTo>
                  <a:lnTo>
                    <a:pt x="24" y="96"/>
                  </a:lnTo>
                </a:path>
              </a:pathLst>
            </a:custGeom>
            <a:grpFill/>
            <a:ln w="9525">
              <a:solidFill>
                <a:schemeClr val="bg1"/>
              </a:solidFill>
              <a:round/>
              <a:headEnd/>
              <a:tailEnd/>
            </a:ln>
          </p:spPr>
          <p:txBody>
            <a:bodyPr/>
            <a:lstStyle/>
            <a:p>
              <a:endParaRPr lang="de-DE"/>
            </a:p>
          </p:txBody>
        </p:sp>
        <p:sp>
          <p:nvSpPr>
            <p:cNvPr id="265319" name="Freeform 103"/>
            <p:cNvSpPr>
              <a:spLocks/>
            </p:cNvSpPr>
            <p:nvPr/>
          </p:nvSpPr>
          <p:spPr bwMode="auto">
            <a:xfrm>
              <a:off x="3045" y="2561"/>
              <a:ext cx="163" cy="255"/>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9525">
              <a:solidFill>
                <a:schemeClr val="bg1"/>
              </a:solidFill>
              <a:round/>
              <a:headEnd/>
              <a:tailEnd/>
            </a:ln>
          </p:spPr>
          <p:txBody>
            <a:bodyPr/>
            <a:lstStyle/>
            <a:p>
              <a:endParaRPr lang="de-DE"/>
            </a:p>
          </p:txBody>
        </p:sp>
        <p:sp>
          <p:nvSpPr>
            <p:cNvPr id="265320" name="Freeform 104"/>
            <p:cNvSpPr>
              <a:spLocks/>
            </p:cNvSpPr>
            <p:nvPr/>
          </p:nvSpPr>
          <p:spPr bwMode="auto">
            <a:xfrm>
              <a:off x="3045" y="2561"/>
              <a:ext cx="163" cy="255"/>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9525">
              <a:solidFill>
                <a:schemeClr val="bg1"/>
              </a:solidFill>
              <a:round/>
              <a:headEnd/>
              <a:tailEnd/>
            </a:ln>
          </p:spPr>
          <p:txBody>
            <a:bodyPr/>
            <a:lstStyle/>
            <a:p>
              <a:endParaRPr lang="de-DE"/>
            </a:p>
          </p:txBody>
        </p:sp>
        <p:sp>
          <p:nvSpPr>
            <p:cNvPr id="265321" name="Freeform 105"/>
            <p:cNvSpPr>
              <a:spLocks/>
            </p:cNvSpPr>
            <p:nvPr/>
          </p:nvSpPr>
          <p:spPr bwMode="auto">
            <a:xfrm>
              <a:off x="3095" y="3283"/>
              <a:ext cx="251" cy="223"/>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9525">
              <a:solidFill>
                <a:schemeClr val="bg1"/>
              </a:solidFill>
              <a:round/>
              <a:headEnd/>
              <a:tailEnd/>
            </a:ln>
          </p:spPr>
          <p:txBody>
            <a:bodyPr/>
            <a:lstStyle/>
            <a:p>
              <a:endParaRPr lang="de-DE"/>
            </a:p>
          </p:txBody>
        </p:sp>
        <p:sp>
          <p:nvSpPr>
            <p:cNvPr id="265322" name="Freeform 106"/>
            <p:cNvSpPr>
              <a:spLocks/>
            </p:cNvSpPr>
            <p:nvPr/>
          </p:nvSpPr>
          <p:spPr bwMode="auto">
            <a:xfrm>
              <a:off x="3149" y="3210"/>
              <a:ext cx="149" cy="14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9525">
              <a:solidFill>
                <a:schemeClr val="bg1"/>
              </a:solidFill>
              <a:round/>
              <a:headEnd/>
              <a:tailEnd/>
            </a:ln>
          </p:spPr>
          <p:txBody>
            <a:bodyPr/>
            <a:lstStyle/>
            <a:p>
              <a:endParaRPr lang="de-DE"/>
            </a:p>
          </p:txBody>
        </p:sp>
        <p:sp>
          <p:nvSpPr>
            <p:cNvPr id="265323" name="Freeform 107"/>
            <p:cNvSpPr>
              <a:spLocks/>
            </p:cNvSpPr>
            <p:nvPr/>
          </p:nvSpPr>
          <p:spPr bwMode="auto">
            <a:xfrm>
              <a:off x="3302" y="3096"/>
              <a:ext cx="169" cy="266"/>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9525">
              <a:solidFill>
                <a:schemeClr val="bg1"/>
              </a:solidFill>
              <a:round/>
              <a:headEnd/>
              <a:tailEnd/>
            </a:ln>
          </p:spPr>
          <p:txBody>
            <a:bodyPr/>
            <a:lstStyle/>
            <a:p>
              <a:endParaRPr lang="de-DE"/>
            </a:p>
          </p:txBody>
        </p:sp>
        <p:sp>
          <p:nvSpPr>
            <p:cNvPr id="265324" name="Freeform 108"/>
            <p:cNvSpPr>
              <a:spLocks/>
            </p:cNvSpPr>
            <p:nvPr/>
          </p:nvSpPr>
          <p:spPr bwMode="auto">
            <a:xfrm>
              <a:off x="3302" y="2944"/>
              <a:ext cx="164" cy="167"/>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9525">
              <a:solidFill>
                <a:schemeClr val="bg1"/>
              </a:solidFill>
              <a:round/>
              <a:headEnd/>
              <a:tailEnd/>
            </a:ln>
          </p:spPr>
          <p:txBody>
            <a:bodyPr/>
            <a:lstStyle/>
            <a:p>
              <a:endParaRPr lang="de-DE"/>
            </a:p>
          </p:txBody>
        </p:sp>
        <p:sp>
          <p:nvSpPr>
            <p:cNvPr id="265325" name="Freeform 109"/>
            <p:cNvSpPr>
              <a:spLocks/>
            </p:cNvSpPr>
            <p:nvPr/>
          </p:nvSpPr>
          <p:spPr bwMode="auto">
            <a:xfrm>
              <a:off x="3025" y="3022"/>
              <a:ext cx="188" cy="188"/>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9525">
              <a:solidFill>
                <a:schemeClr val="bg1"/>
              </a:solidFill>
              <a:round/>
              <a:headEnd/>
              <a:tailEnd/>
            </a:ln>
          </p:spPr>
          <p:txBody>
            <a:bodyPr/>
            <a:lstStyle/>
            <a:p>
              <a:endParaRPr lang="de-DE"/>
            </a:p>
          </p:txBody>
        </p:sp>
        <p:sp>
          <p:nvSpPr>
            <p:cNvPr id="265326" name="Freeform 110"/>
            <p:cNvSpPr>
              <a:spLocks/>
            </p:cNvSpPr>
            <p:nvPr/>
          </p:nvSpPr>
          <p:spPr bwMode="auto">
            <a:xfrm>
              <a:off x="3025" y="2845"/>
              <a:ext cx="292" cy="29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9525">
              <a:solidFill>
                <a:schemeClr val="bg1"/>
              </a:solidFill>
              <a:round/>
              <a:headEnd/>
              <a:tailEnd/>
            </a:ln>
          </p:spPr>
          <p:txBody>
            <a:bodyPr/>
            <a:lstStyle/>
            <a:p>
              <a:endParaRPr lang="de-DE"/>
            </a:p>
          </p:txBody>
        </p:sp>
        <p:sp>
          <p:nvSpPr>
            <p:cNvPr id="265327" name="Freeform 111"/>
            <p:cNvSpPr>
              <a:spLocks/>
            </p:cNvSpPr>
            <p:nvPr/>
          </p:nvSpPr>
          <p:spPr bwMode="auto">
            <a:xfrm>
              <a:off x="3351" y="2648"/>
              <a:ext cx="233" cy="223"/>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9525">
              <a:solidFill>
                <a:schemeClr val="bg1"/>
              </a:solidFill>
              <a:round/>
              <a:headEnd/>
              <a:tailEnd/>
            </a:ln>
          </p:spPr>
          <p:txBody>
            <a:bodyPr/>
            <a:lstStyle/>
            <a:p>
              <a:endParaRPr lang="de-DE"/>
            </a:p>
          </p:txBody>
        </p:sp>
        <p:sp>
          <p:nvSpPr>
            <p:cNvPr id="265328" name="Freeform 112"/>
            <p:cNvSpPr>
              <a:spLocks/>
            </p:cNvSpPr>
            <p:nvPr/>
          </p:nvSpPr>
          <p:spPr bwMode="auto">
            <a:xfrm>
              <a:off x="3366" y="2855"/>
              <a:ext cx="129" cy="14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9525">
              <a:solidFill>
                <a:schemeClr val="bg1"/>
              </a:solidFill>
              <a:round/>
              <a:headEnd/>
              <a:tailEnd/>
            </a:ln>
          </p:spPr>
          <p:txBody>
            <a:bodyPr/>
            <a:lstStyle/>
            <a:p>
              <a:endParaRPr lang="de-DE"/>
            </a:p>
          </p:txBody>
        </p:sp>
        <p:sp>
          <p:nvSpPr>
            <p:cNvPr id="265329" name="Freeform 113"/>
            <p:cNvSpPr>
              <a:spLocks/>
            </p:cNvSpPr>
            <p:nvPr/>
          </p:nvSpPr>
          <p:spPr bwMode="auto">
            <a:xfrm>
              <a:off x="3227" y="3175"/>
              <a:ext cx="119" cy="113"/>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9525">
              <a:solidFill>
                <a:schemeClr val="bg1"/>
              </a:solidFill>
              <a:round/>
              <a:headEnd/>
              <a:tailEnd/>
            </a:ln>
          </p:spPr>
          <p:txBody>
            <a:bodyPr/>
            <a:lstStyle/>
            <a:p>
              <a:endParaRPr lang="de-DE"/>
            </a:p>
          </p:txBody>
        </p:sp>
        <p:sp>
          <p:nvSpPr>
            <p:cNvPr id="265330" name="Freeform 114"/>
            <p:cNvSpPr>
              <a:spLocks/>
            </p:cNvSpPr>
            <p:nvPr/>
          </p:nvSpPr>
          <p:spPr bwMode="auto">
            <a:xfrm>
              <a:off x="3183" y="2871"/>
              <a:ext cx="213" cy="343"/>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9525">
              <a:solidFill>
                <a:schemeClr val="bg1"/>
              </a:solidFill>
              <a:round/>
              <a:headEnd/>
              <a:tailEnd/>
            </a:ln>
          </p:spPr>
          <p:txBody>
            <a:bodyPr/>
            <a:lstStyle/>
            <a:p>
              <a:endParaRPr lang="de-DE"/>
            </a:p>
          </p:txBody>
        </p:sp>
        <p:sp>
          <p:nvSpPr>
            <p:cNvPr id="265331" name="Freeform 115"/>
            <p:cNvSpPr>
              <a:spLocks/>
            </p:cNvSpPr>
            <p:nvPr/>
          </p:nvSpPr>
          <p:spPr bwMode="auto">
            <a:xfrm>
              <a:off x="2759" y="2693"/>
              <a:ext cx="118" cy="89"/>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9525">
              <a:solidFill>
                <a:schemeClr val="bg1"/>
              </a:solidFill>
              <a:round/>
              <a:headEnd/>
              <a:tailEnd/>
            </a:ln>
          </p:spPr>
          <p:txBody>
            <a:bodyPr/>
            <a:lstStyle/>
            <a:p>
              <a:endParaRPr lang="de-DE"/>
            </a:p>
          </p:txBody>
        </p:sp>
        <p:sp>
          <p:nvSpPr>
            <p:cNvPr id="265332" name="Freeform 116"/>
            <p:cNvSpPr>
              <a:spLocks/>
            </p:cNvSpPr>
            <p:nvPr/>
          </p:nvSpPr>
          <p:spPr bwMode="auto">
            <a:xfrm>
              <a:off x="2759" y="2693"/>
              <a:ext cx="118" cy="89"/>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9525">
              <a:solidFill>
                <a:schemeClr val="bg1"/>
              </a:solidFill>
              <a:round/>
              <a:headEnd/>
              <a:tailEnd/>
            </a:ln>
          </p:spPr>
          <p:txBody>
            <a:bodyPr/>
            <a:lstStyle/>
            <a:p>
              <a:endParaRPr lang="de-DE"/>
            </a:p>
          </p:txBody>
        </p:sp>
        <p:sp>
          <p:nvSpPr>
            <p:cNvPr id="265333" name="Freeform 117"/>
            <p:cNvSpPr>
              <a:spLocks/>
            </p:cNvSpPr>
            <p:nvPr/>
          </p:nvSpPr>
          <p:spPr bwMode="auto">
            <a:xfrm>
              <a:off x="2837" y="2758"/>
              <a:ext cx="15" cy="4"/>
            </a:xfrm>
            <a:custGeom>
              <a:avLst/>
              <a:gdLst>
                <a:gd name="T0" fmla="*/ 0 w 18"/>
                <a:gd name="T1" fmla="*/ 6 h 6"/>
                <a:gd name="T2" fmla="*/ 6 w 18"/>
                <a:gd name="T3" fmla="*/ 6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6" y="6"/>
                  </a:lnTo>
                  <a:lnTo>
                    <a:pt x="18" y="0"/>
                  </a:lnTo>
                  <a:lnTo>
                    <a:pt x="0" y="6"/>
                  </a:lnTo>
                  <a:close/>
                </a:path>
              </a:pathLst>
            </a:custGeom>
            <a:grpFill/>
            <a:ln w="9525">
              <a:solidFill>
                <a:schemeClr val="bg1"/>
              </a:solidFill>
              <a:round/>
              <a:headEnd/>
              <a:tailEnd/>
            </a:ln>
          </p:spPr>
          <p:txBody>
            <a:bodyPr/>
            <a:lstStyle/>
            <a:p>
              <a:endParaRPr lang="de-DE"/>
            </a:p>
          </p:txBody>
        </p:sp>
        <p:sp>
          <p:nvSpPr>
            <p:cNvPr id="265334" name="Freeform 118"/>
            <p:cNvSpPr>
              <a:spLocks/>
            </p:cNvSpPr>
            <p:nvPr/>
          </p:nvSpPr>
          <p:spPr bwMode="auto">
            <a:xfrm>
              <a:off x="2837" y="2758"/>
              <a:ext cx="15" cy="4"/>
            </a:xfrm>
            <a:custGeom>
              <a:avLst/>
              <a:gdLst>
                <a:gd name="T0" fmla="*/ 0 w 18"/>
                <a:gd name="T1" fmla="*/ 6 h 6"/>
                <a:gd name="T2" fmla="*/ 6 w 18"/>
                <a:gd name="T3" fmla="*/ 6 h 6"/>
                <a:gd name="T4" fmla="*/ 18 w 18"/>
                <a:gd name="T5" fmla="*/ 0 h 6"/>
              </a:gdLst>
              <a:ahLst/>
              <a:cxnLst>
                <a:cxn ang="0">
                  <a:pos x="T0" y="T1"/>
                </a:cxn>
                <a:cxn ang="0">
                  <a:pos x="T2" y="T3"/>
                </a:cxn>
                <a:cxn ang="0">
                  <a:pos x="T4" y="T5"/>
                </a:cxn>
              </a:cxnLst>
              <a:rect l="0" t="0" r="r" b="b"/>
              <a:pathLst>
                <a:path w="18" h="6">
                  <a:moveTo>
                    <a:pt x="0" y="6"/>
                  </a:moveTo>
                  <a:lnTo>
                    <a:pt x="6" y="6"/>
                  </a:lnTo>
                  <a:lnTo>
                    <a:pt x="18" y="0"/>
                  </a:lnTo>
                </a:path>
              </a:pathLst>
            </a:custGeom>
            <a:grpFill/>
            <a:ln w="9525">
              <a:solidFill>
                <a:schemeClr val="bg1"/>
              </a:solidFill>
              <a:round/>
              <a:headEnd/>
              <a:tailEnd/>
            </a:ln>
          </p:spPr>
          <p:txBody>
            <a:bodyPr/>
            <a:lstStyle/>
            <a:p>
              <a:endParaRPr lang="de-DE"/>
            </a:p>
          </p:txBody>
        </p:sp>
        <p:sp>
          <p:nvSpPr>
            <p:cNvPr id="265335" name="Freeform 119"/>
            <p:cNvSpPr>
              <a:spLocks/>
            </p:cNvSpPr>
            <p:nvPr/>
          </p:nvSpPr>
          <p:spPr bwMode="auto">
            <a:xfrm>
              <a:off x="2788" y="2762"/>
              <a:ext cx="64" cy="83"/>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9525">
              <a:solidFill>
                <a:schemeClr val="bg1"/>
              </a:solidFill>
              <a:round/>
              <a:headEnd/>
              <a:tailEnd/>
            </a:ln>
          </p:spPr>
          <p:txBody>
            <a:bodyPr/>
            <a:lstStyle/>
            <a:p>
              <a:endParaRPr lang="de-DE"/>
            </a:p>
          </p:txBody>
        </p:sp>
        <p:sp>
          <p:nvSpPr>
            <p:cNvPr id="265336" name="Freeform 120"/>
            <p:cNvSpPr>
              <a:spLocks/>
            </p:cNvSpPr>
            <p:nvPr/>
          </p:nvSpPr>
          <p:spPr bwMode="auto">
            <a:xfrm>
              <a:off x="2883" y="2698"/>
              <a:ext cx="187" cy="168"/>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9525">
              <a:solidFill>
                <a:schemeClr val="bg1"/>
              </a:solidFill>
              <a:round/>
              <a:headEnd/>
              <a:tailEnd/>
            </a:ln>
          </p:spPr>
          <p:txBody>
            <a:bodyPr/>
            <a:lstStyle/>
            <a:p>
              <a:endParaRPr lang="de-DE"/>
            </a:p>
          </p:txBody>
        </p:sp>
        <p:sp>
          <p:nvSpPr>
            <p:cNvPr id="265337" name="Freeform 121"/>
            <p:cNvSpPr>
              <a:spLocks/>
            </p:cNvSpPr>
            <p:nvPr/>
          </p:nvSpPr>
          <p:spPr bwMode="auto">
            <a:xfrm>
              <a:off x="3065" y="2762"/>
              <a:ext cx="202" cy="118"/>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grpFill/>
            <a:ln w="9525">
              <a:solidFill>
                <a:schemeClr val="bg1"/>
              </a:solidFill>
              <a:round/>
              <a:headEnd/>
              <a:tailEnd/>
            </a:ln>
          </p:spPr>
          <p:txBody>
            <a:bodyPr/>
            <a:lstStyle/>
            <a:p>
              <a:endParaRPr lang="de-DE"/>
            </a:p>
          </p:txBody>
        </p:sp>
        <p:sp>
          <p:nvSpPr>
            <p:cNvPr id="265338" name="Freeform 122"/>
            <p:cNvSpPr>
              <a:spLocks/>
            </p:cNvSpPr>
            <p:nvPr/>
          </p:nvSpPr>
          <p:spPr bwMode="auto">
            <a:xfrm>
              <a:off x="3006" y="2871"/>
              <a:ext cx="123" cy="147"/>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9525">
              <a:solidFill>
                <a:schemeClr val="bg1"/>
              </a:solidFill>
              <a:round/>
              <a:headEnd/>
              <a:tailEnd/>
            </a:ln>
          </p:spPr>
          <p:txBody>
            <a:bodyPr/>
            <a:lstStyle/>
            <a:p>
              <a:endParaRPr lang="de-DE"/>
            </a:p>
          </p:txBody>
        </p:sp>
        <p:sp>
          <p:nvSpPr>
            <p:cNvPr id="265339" name="Freeform 123"/>
            <p:cNvSpPr>
              <a:spLocks/>
            </p:cNvSpPr>
            <p:nvPr/>
          </p:nvSpPr>
          <p:spPr bwMode="auto">
            <a:xfrm>
              <a:off x="2981" y="2901"/>
              <a:ext cx="74" cy="82"/>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9525">
              <a:solidFill>
                <a:schemeClr val="bg1"/>
              </a:solidFill>
              <a:round/>
              <a:headEnd/>
              <a:tailEnd/>
            </a:ln>
          </p:spPr>
          <p:txBody>
            <a:bodyPr/>
            <a:lstStyle/>
            <a:p>
              <a:endParaRPr lang="de-DE"/>
            </a:p>
          </p:txBody>
        </p:sp>
        <p:sp>
          <p:nvSpPr>
            <p:cNvPr id="265340" name="Freeform 124"/>
            <p:cNvSpPr>
              <a:spLocks/>
            </p:cNvSpPr>
            <p:nvPr/>
          </p:nvSpPr>
          <p:spPr bwMode="auto">
            <a:xfrm>
              <a:off x="2961" y="2738"/>
              <a:ext cx="118" cy="163"/>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9525">
              <a:solidFill>
                <a:schemeClr val="bg1"/>
              </a:solidFill>
              <a:round/>
              <a:headEnd/>
              <a:tailEnd/>
            </a:ln>
          </p:spPr>
          <p:txBody>
            <a:bodyPr/>
            <a:lstStyle/>
            <a:p>
              <a:endParaRPr lang="de-DE"/>
            </a:p>
          </p:txBody>
        </p:sp>
        <p:sp>
          <p:nvSpPr>
            <p:cNvPr id="265341" name="Freeform 125"/>
            <p:cNvSpPr>
              <a:spLocks/>
            </p:cNvSpPr>
            <p:nvPr/>
          </p:nvSpPr>
          <p:spPr bwMode="auto">
            <a:xfrm>
              <a:off x="2961" y="2738"/>
              <a:ext cx="118" cy="163"/>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9525">
              <a:solidFill>
                <a:schemeClr val="bg1"/>
              </a:solidFill>
              <a:round/>
              <a:headEnd/>
              <a:tailEnd/>
            </a:ln>
          </p:spPr>
          <p:txBody>
            <a:bodyPr/>
            <a:lstStyle/>
            <a:p>
              <a:endParaRPr lang="de-DE"/>
            </a:p>
          </p:txBody>
        </p:sp>
        <p:sp>
          <p:nvSpPr>
            <p:cNvPr id="265342" name="Freeform 126"/>
            <p:cNvSpPr>
              <a:spLocks/>
            </p:cNvSpPr>
            <p:nvPr/>
          </p:nvSpPr>
          <p:spPr bwMode="auto">
            <a:xfrm>
              <a:off x="2852" y="2732"/>
              <a:ext cx="40" cy="99"/>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grpFill/>
            <a:ln w="9525">
              <a:solidFill>
                <a:schemeClr val="bg1"/>
              </a:solidFill>
              <a:round/>
              <a:headEnd/>
              <a:tailEnd/>
            </a:ln>
          </p:spPr>
          <p:txBody>
            <a:bodyPr/>
            <a:lstStyle/>
            <a:p>
              <a:endParaRPr lang="de-DE"/>
            </a:p>
          </p:txBody>
        </p:sp>
        <p:sp>
          <p:nvSpPr>
            <p:cNvPr id="265343" name="Freeform 127"/>
            <p:cNvSpPr>
              <a:spLocks/>
            </p:cNvSpPr>
            <p:nvPr/>
          </p:nvSpPr>
          <p:spPr bwMode="auto">
            <a:xfrm>
              <a:off x="2837" y="2758"/>
              <a:ext cx="35" cy="78"/>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9525">
              <a:solidFill>
                <a:schemeClr val="bg1"/>
              </a:solidFill>
              <a:round/>
              <a:headEnd/>
              <a:tailEnd/>
            </a:ln>
          </p:spPr>
          <p:txBody>
            <a:bodyPr/>
            <a:lstStyle/>
            <a:p>
              <a:endParaRPr lang="de-DE"/>
            </a:p>
          </p:txBody>
        </p:sp>
        <p:sp>
          <p:nvSpPr>
            <p:cNvPr id="265344" name="Freeform 128"/>
            <p:cNvSpPr>
              <a:spLocks/>
            </p:cNvSpPr>
            <p:nvPr/>
          </p:nvSpPr>
          <p:spPr bwMode="auto">
            <a:xfrm>
              <a:off x="3021" y="3196"/>
              <a:ext cx="202" cy="205"/>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9525">
              <a:solidFill>
                <a:schemeClr val="bg1"/>
              </a:solidFill>
              <a:round/>
              <a:headEnd/>
              <a:tailEnd/>
            </a:ln>
          </p:spPr>
          <p:txBody>
            <a:bodyPr/>
            <a:lstStyle/>
            <a:p>
              <a:endParaRPr lang="de-DE"/>
            </a:p>
          </p:txBody>
        </p:sp>
        <p:sp>
          <p:nvSpPr>
            <p:cNvPr id="265345" name="Freeform 129"/>
            <p:cNvSpPr>
              <a:spLocks/>
            </p:cNvSpPr>
            <p:nvPr/>
          </p:nvSpPr>
          <p:spPr bwMode="auto">
            <a:xfrm>
              <a:off x="2852" y="2634"/>
              <a:ext cx="50" cy="59"/>
            </a:xfrm>
            <a:custGeom>
              <a:avLst/>
              <a:gdLst>
                <a:gd name="T0" fmla="*/ 0 w 10"/>
                <a:gd name="T1" fmla="*/ 12 h 12"/>
                <a:gd name="T2" fmla="*/ 4 w 10"/>
                <a:gd name="T3" fmla="*/ 11 h 12"/>
                <a:gd name="T4" fmla="*/ 9 w 10"/>
                <a:gd name="T5" fmla="*/ 10 h 12"/>
                <a:gd name="T6" fmla="*/ 10 w 10"/>
                <a:gd name="T7" fmla="*/ 8 h 12"/>
                <a:gd name="T8" fmla="*/ 10 w 10"/>
                <a:gd name="T9" fmla="*/ 0 h 12"/>
              </a:gdLst>
              <a:ahLst/>
              <a:cxnLst>
                <a:cxn ang="0">
                  <a:pos x="T0" y="T1"/>
                </a:cxn>
                <a:cxn ang="0">
                  <a:pos x="T2" y="T3"/>
                </a:cxn>
                <a:cxn ang="0">
                  <a:pos x="T4" y="T5"/>
                </a:cxn>
                <a:cxn ang="0">
                  <a:pos x="T6" y="T7"/>
                </a:cxn>
                <a:cxn ang="0">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9525">
              <a:solidFill>
                <a:schemeClr val="bg1"/>
              </a:solidFill>
              <a:round/>
              <a:headEnd/>
              <a:tailEnd/>
            </a:ln>
          </p:spPr>
          <p:txBody>
            <a:bodyPr/>
            <a:lstStyle/>
            <a:p>
              <a:endParaRPr lang="de-DE"/>
            </a:p>
          </p:txBody>
        </p:sp>
        <p:sp>
          <p:nvSpPr>
            <p:cNvPr id="265346" name="Freeform 130"/>
            <p:cNvSpPr>
              <a:spLocks/>
            </p:cNvSpPr>
            <p:nvPr/>
          </p:nvSpPr>
          <p:spPr bwMode="auto">
            <a:xfrm>
              <a:off x="139" y="1328"/>
              <a:ext cx="426" cy="581"/>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9525">
              <a:solidFill>
                <a:schemeClr val="bg1"/>
              </a:solidFill>
              <a:round/>
              <a:headEnd/>
              <a:tailEnd/>
            </a:ln>
          </p:spPr>
          <p:txBody>
            <a:bodyPr/>
            <a:lstStyle/>
            <a:p>
              <a:endParaRPr lang="de-DE"/>
            </a:p>
          </p:txBody>
        </p:sp>
        <p:sp>
          <p:nvSpPr>
            <p:cNvPr id="265347" name="Freeform 131"/>
            <p:cNvSpPr>
              <a:spLocks/>
            </p:cNvSpPr>
            <p:nvPr/>
          </p:nvSpPr>
          <p:spPr bwMode="auto">
            <a:xfrm>
              <a:off x="565" y="1304"/>
              <a:ext cx="1335" cy="915"/>
            </a:xfrm>
            <a:custGeom>
              <a:avLst/>
              <a:gdLst>
                <a:gd name="T0" fmla="*/ 973 w 1622"/>
                <a:gd name="T1" fmla="*/ 955 h 1117"/>
                <a:gd name="T2" fmla="*/ 1111 w 1622"/>
                <a:gd name="T3" fmla="*/ 1081 h 1117"/>
                <a:gd name="T4" fmla="*/ 1190 w 1622"/>
                <a:gd name="T5" fmla="*/ 1093 h 1117"/>
                <a:gd name="T6" fmla="*/ 1262 w 1622"/>
                <a:gd name="T7" fmla="*/ 1051 h 1117"/>
                <a:gd name="T8" fmla="*/ 1370 w 1622"/>
                <a:gd name="T9" fmla="*/ 979 h 1117"/>
                <a:gd name="T10" fmla="*/ 1406 w 1622"/>
                <a:gd name="T11" fmla="*/ 1045 h 1117"/>
                <a:gd name="T12" fmla="*/ 1448 w 1622"/>
                <a:gd name="T13" fmla="*/ 1033 h 1117"/>
                <a:gd name="T14" fmla="*/ 1448 w 1622"/>
                <a:gd name="T15" fmla="*/ 1075 h 1117"/>
                <a:gd name="T16" fmla="*/ 1520 w 1622"/>
                <a:gd name="T17" fmla="*/ 1009 h 1117"/>
                <a:gd name="T18" fmla="*/ 1442 w 1622"/>
                <a:gd name="T19" fmla="*/ 967 h 1117"/>
                <a:gd name="T20" fmla="*/ 1466 w 1622"/>
                <a:gd name="T21" fmla="*/ 925 h 1117"/>
                <a:gd name="T22" fmla="*/ 1340 w 1622"/>
                <a:gd name="T23" fmla="*/ 979 h 1117"/>
                <a:gd name="T24" fmla="*/ 1400 w 1622"/>
                <a:gd name="T25" fmla="*/ 913 h 1117"/>
                <a:gd name="T26" fmla="*/ 1496 w 1622"/>
                <a:gd name="T27" fmla="*/ 895 h 1117"/>
                <a:gd name="T28" fmla="*/ 1592 w 1622"/>
                <a:gd name="T29" fmla="*/ 859 h 1117"/>
                <a:gd name="T30" fmla="*/ 1598 w 1622"/>
                <a:gd name="T31" fmla="*/ 775 h 1117"/>
                <a:gd name="T32" fmla="*/ 1514 w 1622"/>
                <a:gd name="T33" fmla="*/ 703 h 1117"/>
                <a:gd name="T34" fmla="*/ 1448 w 1622"/>
                <a:gd name="T35" fmla="*/ 553 h 1117"/>
                <a:gd name="T36" fmla="*/ 1388 w 1622"/>
                <a:gd name="T37" fmla="*/ 619 h 1117"/>
                <a:gd name="T38" fmla="*/ 1358 w 1622"/>
                <a:gd name="T39" fmla="*/ 607 h 1117"/>
                <a:gd name="T40" fmla="*/ 1322 w 1622"/>
                <a:gd name="T41" fmla="*/ 516 h 1117"/>
                <a:gd name="T42" fmla="*/ 1262 w 1622"/>
                <a:gd name="T43" fmla="*/ 480 h 1117"/>
                <a:gd name="T44" fmla="*/ 1202 w 1622"/>
                <a:gd name="T45" fmla="*/ 474 h 1117"/>
                <a:gd name="T46" fmla="*/ 1202 w 1622"/>
                <a:gd name="T47" fmla="*/ 535 h 1117"/>
                <a:gd name="T48" fmla="*/ 1190 w 1622"/>
                <a:gd name="T49" fmla="*/ 625 h 1117"/>
                <a:gd name="T50" fmla="*/ 1166 w 1622"/>
                <a:gd name="T51" fmla="*/ 751 h 1117"/>
                <a:gd name="T52" fmla="*/ 1154 w 1622"/>
                <a:gd name="T53" fmla="*/ 859 h 1117"/>
                <a:gd name="T54" fmla="*/ 1117 w 1622"/>
                <a:gd name="T55" fmla="*/ 739 h 1117"/>
                <a:gd name="T56" fmla="*/ 943 w 1622"/>
                <a:gd name="T57" fmla="*/ 667 h 1117"/>
                <a:gd name="T58" fmla="*/ 901 w 1622"/>
                <a:gd name="T59" fmla="*/ 613 h 1117"/>
                <a:gd name="T60" fmla="*/ 931 w 1622"/>
                <a:gd name="T61" fmla="*/ 450 h 1117"/>
                <a:gd name="T62" fmla="*/ 991 w 1622"/>
                <a:gd name="T63" fmla="*/ 402 h 1117"/>
                <a:gd name="T64" fmla="*/ 1027 w 1622"/>
                <a:gd name="T65" fmla="*/ 342 h 1117"/>
                <a:gd name="T66" fmla="*/ 1099 w 1622"/>
                <a:gd name="T67" fmla="*/ 282 h 1117"/>
                <a:gd name="T68" fmla="*/ 1111 w 1622"/>
                <a:gd name="T69" fmla="*/ 204 h 1117"/>
                <a:gd name="T70" fmla="*/ 1099 w 1622"/>
                <a:gd name="T71" fmla="*/ 138 h 1117"/>
                <a:gd name="T72" fmla="*/ 1051 w 1622"/>
                <a:gd name="T73" fmla="*/ 192 h 1117"/>
                <a:gd name="T74" fmla="*/ 1003 w 1622"/>
                <a:gd name="T75" fmla="*/ 180 h 1117"/>
                <a:gd name="T76" fmla="*/ 961 w 1622"/>
                <a:gd name="T77" fmla="*/ 186 h 1117"/>
                <a:gd name="T78" fmla="*/ 925 w 1622"/>
                <a:gd name="T79" fmla="*/ 114 h 1117"/>
                <a:gd name="T80" fmla="*/ 877 w 1622"/>
                <a:gd name="T81" fmla="*/ 0 h 1117"/>
                <a:gd name="T82" fmla="*/ 847 w 1622"/>
                <a:gd name="T83" fmla="*/ 114 h 1117"/>
                <a:gd name="T84" fmla="*/ 895 w 1622"/>
                <a:gd name="T85" fmla="*/ 186 h 1117"/>
                <a:gd name="T86" fmla="*/ 847 w 1622"/>
                <a:gd name="T87" fmla="*/ 204 h 1117"/>
                <a:gd name="T88" fmla="*/ 811 w 1622"/>
                <a:gd name="T89" fmla="*/ 234 h 1117"/>
                <a:gd name="T90" fmla="*/ 709 w 1622"/>
                <a:gd name="T91" fmla="*/ 222 h 1117"/>
                <a:gd name="T92" fmla="*/ 619 w 1622"/>
                <a:gd name="T93" fmla="*/ 210 h 1117"/>
                <a:gd name="T94" fmla="*/ 631 w 1622"/>
                <a:gd name="T95" fmla="*/ 264 h 1117"/>
                <a:gd name="T96" fmla="*/ 583 w 1622"/>
                <a:gd name="T97" fmla="*/ 222 h 1117"/>
                <a:gd name="T98" fmla="*/ 487 w 1622"/>
                <a:gd name="T99" fmla="*/ 210 h 1117"/>
                <a:gd name="T100" fmla="*/ 457 w 1622"/>
                <a:gd name="T101" fmla="*/ 174 h 1117"/>
                <a:gd name="T102" fmla="*/ 343 w 1622"/>
                <a:gd name="T103" fmla="*/ 132 h 1117"/>
                <a:gd name="T104" fmla="*/ 259 w 1622"/>
                <a:gd name="T105" fmla="*/ 96 h 1117"/>
                <a:gd name="T106" fmla="*/ 115 w 1622"/>
                <a:gd name="T107" fmla="*/ 180 h 1117"/>
                <a:gd name="T108" fmla="*/ 37 w 1622"/>
                <a:gd name="T109" fmla="*/ 138 h 1117"/>
                <a:gd name="T110" fmla="*/ 0 w 1622"/>
                <a:gd name="T111" fmla="*/ 553 h 1117"/>
                <a:gd name="T112" fmla="*/ 61 w 1622"/>
                <a:gd name="T113" fmla="*/ 583 h 1117"/>
                <a:gd name="T114" fmla="*/ 175 w 1622"/>
                <a:gd name="T115" fmla="*/ 679 h 1117"/>
                <a:gd name="T116" fmla="*/ 211 w 1622"/>
                <a:gd name="T117" fmla="*/ 757 h 1117"/>
                <a:gd name="T118" fmla="*/ 277 w 1622"/>
                <a:gd name="T119" fmla="*/ 859 h 1117"/>
                <a:gd name="T120" fmla="*/ 349 w 1622"/>
                <a:gd name="T121" fmla="*/ 931 h 1117"/>
                <a:gd name="T122" fmla="*/ 931 w 1622"/>
                <a:gd name="T123" fmla="*/ 943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9525">
              <a:solidFill>
                <a:schemeClr val="bg1"/>
              </a:solidFill>
              <a:round/>
              <a:headEnd/>
              <a:tailEnd/>
            </a:ln>
          </p:spPr>
          <p:txBody>
            <a:bodyPr/>
            <a:lstStyle/>
            <a:p>
              <a:endParaRPr lang="de-DE"/>
            </a:p>
          </p:txBody>
        </p:sp>
        <p:sp>
          <p:nvSpPr>
            <p:cNvPr id="265348" name="Freeform 132"/>
            <p:cNvSpPr>
              <a:spLocks/>
            </p:cNvSpPr>
            <p:nvPr/>
          </p:nvSpPr>
          <p:spPr bwMode="auto">
            <a:xfrm>
              <a:off x="817" y="2066"/>
              <a:ext cx="904" cy="467"/>
            </a:xfrm>
            <a:custGeom>
              <a:avLst/>
              <a:gdLst>
                <a:gd name="T0" fmla="*/ 300 w 1099"/>
                <a:gd name="T1" fmla="*/ 439 h 571"/>
                <a:gd name="T2" fmla="*/ 348 w 1099"/>
                <a:gd name="T3" fmla="*/ 433 h 571"/>
                <a:gd name="T4" fmla="*/ 432 w 1099"/>
                <a:gd name="T5" fmla="*/ 475 h 571"/>
                <a:gd name="T6" fmla="*/ 474 w 1099"/>
                <a:gd name="T7" fmla="*/ 523 h 571"/>
                <a:gd name="T8" fmla="*/ 528 w 1099"/>
                <a:gd name="T9" fmla="*/ 553 h 571"/>
                <a:gd name="T10" fmla="*/ 528 w 1099"/>
                <a:gd name="T11" fmla="*/ 511 h 571"/>
                <a:gd name="T12" fmla="*/ 570 w 1099"/>
                <a:gd name="T13" fmla="*/ 469 h 571"/>
                <a:gd name="T14" fmla="*/ 666 w 1099"/>
                <a:gd name="T15" fmla="*/ 475 h 571"/>
                <a:gd name="T16" fmla="*/ 744 w 1099"/>
                <a:gd name="T17" fmla="*/ 463 h 571"/>
                <a:gd name="T18" fmla="*/ 780 w 1099"/>
                <a:gd name="T19" fmla="*/ 487 h 571"/>
                <a:gd name="T20" fmla="*/ 829 w 1099"/>
                <a:gd name="T21" fmla="*/ 565 h 571"/>
                <a:gd name="T22" fmla="*/ 841 w 1099"/>
                <a:gd name="T23" fmla="*/ 511 h 571"/>
                <a:gd name="T24" fmla="*/ 847 w 1099"/>
                <a:gd name="T25" fmla="*/ 409 h 571"/>
                <a:gd name="T26" fmla="*/ 931 w 1099"/>
                <a:gd name="T27" fmla="*/ 343 h 571"/>
                <a:gd name="T28" fmla="*/ 919 w 1099"/>
                <a:gd name="T29" fmla="*/ 271 h 571"/>
                <a:gd name="T30" fmla="*/ 943 w 1099"/>
                <a:gd name="T31" fmla="*/ 277 h 571"/>
                <a:gd name="T32" fmla="*/ 949 w 1099"/>
                <a:gd name="T33" fmla="*/ 253 h 571"/>
                <a:gd name="T34" fmla="*/ 979 w 1099"/>
                <a:gd name="T35" fmla="*/ 217 h 571"/>
                <a:gd name="T36" fmla="*/ 1039 w 1099"/>
                <a:gd name="T37" fmla="*/ 193 h 571"/>
                <a:gd name="T38" fmla="*/ 1099 w 1099"/>
                <a:gd name="T39" fmla="*/ 114 h 571"/>
                <a:gd name="T40" fmla="*/ 1063 w 1099"/>
                <a:gd name="T41" fmla="*/ 48 h 571"/>
                <a:gd name="T42" fmla="*/ 955 w 1099"/>
                <a:gd name="T43" fmla="*/ 120 h 571"/>
                <a:gd name="T44" fmla="*/ 883 w 1099"/>
                <a:gd name="T45" fmla="*/ 162 h 571"/>
                <a:gd name="T46" fmla="*/ 804 w 1099"/>
                <a:gd name="T47" fmla="*/ 150 h 571"/>
                <a:gd name="T48" fmla="*/ 666 w 1099"/>
                <a:gd name="T49" fmla="*/ 24 h 571"/>
                <a:gd name="T50" fmla="*/ 564 w 1099"/>
                <a:gd name="T51" fmla="*/ 0 h 571"/>
                <a:gd name="T52" fmla="*/ 48 w 1099"/>
                <a:gd name="T53" fmla="*/ 36 h 571"/>
                <a:gd name="T54" fmla="*/ 36 w 1099"/>
                <a:gd name="T55" fmla="*/ 24 h 571"/>
                <a:gd name="T56" fmla="*/ 18 w 1099"/>
                <a:gd name="T57" fmla="*/ 78 h 571"/>
                <a:gd name="T58" fmla="*/ 0 w 1099"/>
                <a:gd name="T59" fmla="*/ 174 h 571"/>
                <a:gd name="T60" fmla="*/ 12 w 1099"/>
                <a:gd name="T61" fmla="*/ 235 h 571"/>
                <a:gd name="T62" fmla="*/ 66 w 1099"/>
                <a:gd name="T63" fmla="*/ 337 h 571"/>
                <a:gd name="T64" fmla="*/ 138 w 1099"/>
                <a:gd name="T65" fmla="*/ 403 h 571"/>
                <a:gd name="T66" fmla="*/ 192 w 1099"/>
                <a:gd name="T67" fmla="*/ 40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9525">
              <a:solidFill>
                <a:schemeClr val="bg1"/>
              </a:solidFill>
              <a:round/>
              <a:headEnd/>
              <a:tailEnd/>
            </a:ln>
          </p:spPr>
          <p:txBody>
            <a:bodyPr/>
            <a:lstStyle/>
            <a:p>
              <a:endParaRPr lang="de-DE"/>
            </a:p>
          </p:txBody>
        </p:sp>
        <p:sp>
          <p:nvSpPr>
            <p:cNvPr id="265349" name="Freeform 133"/>
            <p:cNvSpPr>
              <a:spLocks/>
            </p:cNvSpPr>
            <p:nvPr/>
          </p:nvSpPr>
          <p:spPr bwMode="auto">
            <a:xfrm>
              <a:off x="1394" y="2700"/>
              <a:ext cx="70" cy="71"/>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9525">
              <a:solidFill>
                <a:schemeClr val="bg1"/>
              </a:solidFill>
              <a:round/>
              <a:headEnd/>
              <a:tailEnd/>
            </a:ln>
          </p:spPr>
          <p:txBody>
            <a:bodyPr/>
            <a:lstStyle/>
            <a:p>
              <a:endParaRPr lang="de-DE"/>
            </a:p>
          </p:txBody>
        </p:sp>
        <p:sp>
          <p:nvSpPr>
            <p:cNvPr id="265350" name="Freeform 134"/>
            <p:cNvSpPr>
              <a:spLocks/>
            </p:cNvSpPr>
            <p:nvPr/>
          </p:nvSpPr>
          <p:spPr bwMode="auto">
            <a:xfrm>
              <a:off x="1419" y="2765"/>
              <a:ext cx="60" cy="44"/>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9525">
              <a:solidFill>
                <a:schemeClr val="bg1"/>
              </a:solidFill>
              <a:round/>
              <a:headEnd/>
              <a:tailEnd/>
            </a:ln>
          </p:spPr>
          <p:txBody>
            <a:bodyPr/>
            <a:lstStyle/>
            <a:p>
              <a:endParaRPr lang="de-DE"/>
            </a:p>
          </p:txBody>
        </p:sp>
        <p:sp>
          <p:nvSpPr>
            <p:cNvPr id="265351" name="Freeform 135"/>
            <p:cNvSpPr>
              <a:spLocks/>
            </p:cNvSpPr>
            <p:nvPr/>
          </p:nvSpPr>
          <p:spPr bwMode="auto">
            <a:xfrm>
              <a:off x="1474" y="2790"/>
              <a:ext cx="89" cy="38"/>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9525">
              <a:solidFill>
                <a:schemeClr val="bg1"/>
              </a:solidFill>
              <a:round/>
              <a:headEnd/>
              <a:tailEnd/>
            </a:ln>
          </p:spPr>
          <p:txBody>
            <a:bodyPr/>
            <a:lstStyle/>
            <a:p>
              <a:endParaRPr lang="de-DE"/>
            </a:p>
          </p:txBody>
        </p:sp>
        <p:sp>
          <p:nvSpPr>
            <p:cNvPr id="265352" name="Freeform 136"/>
            <p:cNvSpPr>
              <a:spLocks/>
            </p:cNvSpPr>
            <p:nvPr/>
          </p:nvSpPr>
          <p:spPr bwMode="auto">
            <a:xfrm>
              <a:off x="1533" y="2746"/>
              <a:ext cx="183" cy="201"/>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9525">
              <a:solidFill>
                <a:schemeClr val="bg1"/>
              </a:solidFill>
              <a:round/>
              <a:headEnd/>
              <a:tailEnd/>
            </a:ln>
          </p:spPr>
          <p:txBody>
            <a:bodyPr/>
            <a:lstStyle/>
            <a:p>
              <a:endParaRPr lang="de-DE"/>
            </a:p>
          </p:txBody>
        </p:sp>
        <p:sp>
          <p:nvSpPr>
            <p:cNvPr id="265353" name="Freeform 137"/>
            <p:cNvSpPr>
              <a:spLocks/>
            </p:cNvSpPr>
            <p:nvPr/>
          </p:nvSpPr>
          <p:spPr bwMode="auto">
            <a:xfrm>
              <a:off x="1593" y="2913"/>
              <a:ext cx="123" cy="88"/>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9525">
              <a:solidFill>
                <a:schemeClr val="bg1"/>
              </a:solidFill>
              <a:round/>
              <a:headEnd/>
              <a:tailEnd/>
            </a:ln>
          </p:spPr>
          <p:txBody>
            <a:bodyPr/>
            <a:lstStyle/>
            <a:p>
              <a:endParaRPr lang="de-DE"/>
            </a:p>
          </p:txBody>
        </p:sp>
        <p:sp>
          <p:nvSpPr>
            <p:cNvPr id="265354" name="Freeform 138"/>
            <p:cNvSpPr>
              <a:spLocks/>
            </p:cNvSpPr>
            <p:nvPr/>
          </p:nvSpPr>
          <p:spPr bwMode="auto">
            <a:xfrm>
              <a:off x="1593" y="2913"/>
              <a:ext cx="123" cy="88"/>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9525">
              <a:solidFill>
                <a:schemeClr val="bg1"/>
              </a:solidFill>
              <a:round/>
              <a:headEnd/>
              <a:tailEnd/>
            </a:ln>
          </p:spPr>
          <p:txBody>
            <a:bodyPr/>
            <a:lstStyle/>
            <a:p>
              <a:endParaRPr lang="de-DE"/>
            </a:p>
          </p:txBody>
        </p:sp>
        <p:sp>
          <p:nvSpPr>
            <p:cNvPr id="265355" name="Freeform 139"/>
            <p:cNvSpPr>
              <a:spLocks/>
            </p:cNvSpPr>
            <p:nvPr/>
          </p:nvSpPr>
          <p:spPr bwMode="auto">
            <a:xfrm>
              <a:off x="1810" y="2804"/>
              <a:ext cx="74" cy="11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grpFill/>
            <a:ln w="9525">
              <a:solidFill>
                <a:schemeClr val="bg1"/>
              </a:solidFill>
              <a:round/>
              <a:headEnd/>
              <a:tailEnd/>
            </a:ln>
          </p:spPr>
          <p:txBody>
            <a:bodyPr/>
            <a:lstStyle/>
            <a:p>
              <a:endParaRPr lang="de-DE"/>
            </a:p>
          </p:txBody>
        </p:sp>
        <p:sp>
          <p:nvSpPr>
            <p:cNvPr id="265356" name="Freeform 140"/>
            <p:cNvSpPr>
              <a:spLocks/>
            </p:cNvSpPr>
            <p:nvPr/>
          </p:nvSpPr>
          <p:spPr bwMode="auto">
            <a:xfrm>
              <a:off x="1810" y="2804"/>
              <a:ext cx="74" cy="11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357" name="Freeform 141"/>
            <p:cNvSpPr>
              <a:spLocks/>
            </p:cNvSpPr>
            <p:nvPr/>
          </p:nvSpPr>
          <p:spPr bwMode="auto">
            <a:xfrm>
              <a:off x="1920" y="2849"/>
              <a:ext cx="48" cy="59"/>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358" name="Freeform 142"/>
            <p:cNvSpPr>
              <a:spLocks/>
            </p:cNvSpPr>
            <p:nvPr/>
          </p:nvSpPr>
          <p:spPr bwMode="auto">
            <a:xfrm>
              <a:off x="1623" y="3287"/>
              <a:ext cx="305" cy="634"/>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9525">
              <a:solidFill>
                <a:schemeClr val="bg1"/>
              </a:solidFill>
              <a:round/>
              <a:headEnd/>
              <a:tailEnd/>
            </a:ln>
          </p:spPr>
          <p:txBody>
            <a:bodyPr/>
            <a:lstStyle/>
            <a:p>
              <a:endParaRPr lang="de-DE"/>
            </a:p>
          </p:txBody>
        </p:sp>
        <p:sp>
          <p:nvSpPr>
            <p:cNvPr id="265359" name="Freeform 143"/>
            <p:cNvSpPr>
              <a:spLocks/>
            </p:cNvSpPr>
            <p:nvPr/>
          </p:nvSpPr>
          <p:spPr bwMode="auto">
            <a:xfrm>
              <a:off x="1785" y="3246"/>
              <a:ext cx="140" cy="130"/>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9525">
              <a:solidFill>
                <a:schemeClr val="bg1"/>
              </a:solidFill>
              <a:round/>
              <a:headEnd/>
              <a:tailEnd/>
            </a:ln>
          </p:spPr>
          <p:txBody>
            <a:bodyPr/>
            <a:lstStyle/>
            <a:p>
              <a:endParaRPr lang="de-DE"/>
            </a:p>
          </p:txBody>
        </p:sp>
        <p:sp>
          <p:nvSpPr>
            <p:cNvPr id="265360" name="Freeform 144"/>
            <p:cNvSpPr>
              <a:spLocks/>
            </p:cNvSpPr>
            <p:nvPr/>
          </p:nvSpPr>
          <p:spPr bwMode="auto">
            <a:xfrm>
              <a:off x="1856" y="3429"/>
              <a:ext cx="83" cy="93"/>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9525">
              <a:solidFill>
                <a:schemeClr val="bg1"/>
              </a:solidFill>
              <a:round/>
              <a:headEnd/>
              <a:tailEnd/>
            </a:ln>
          </p:spPr>
          <p:txBody>
            <a:bodyPr/>
            <a:lstStyle/>
            <a:p>
              <a:endParaRPr lang="de-DE"/>
            </a:p>
          </p:txBody>
        </p:sp>
        <p:sp>
          <p:nvSpPr>
            <p:cNvPr id="265361" name="Freeform 145"/>
            <p:cNvSpPr>
              <a:spLocks/>
            </p:cNvSpPr>
            <p:nvPr/>
          </p:nvSpPr>
          <p:spPr bwMode="auto">
            <a:xfrm>
              <a:off x="1676" y="3095"/>
              <a:ext cx="184" cy="201"/>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9525">
              <a:solidFill>
                <a:schemeClr val="bg1"/>
              </a:solidFill>
              <a:round/>
              <a:headEnd/>
              <a:tailEnd/>
            </a:ln>
          </p:spPr>
          <p:txBody>
            <a:bodyPr/>
            <a:lstStyle/>
            <a:p>
              <a:endParaRPr lang="de-DE"/>
            </a:p>
          </p:txBody>
        </p:sp>
        <p:sp>
          <p:nvSpPr>
            <p:cNvPr id="265362" name="Freeform 146"/>
            <p:cNvSpPr>
              <a:spLocks/>
            </p:cNvSpPr>
            <p:nvPr/>
          </p:nvSpPr>
          <p:spPr bwMode="auto">
            <a:xfrm>
              <a:off x="1623" y="2854"/>
              <a:ext cx="602" cy="638"/>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363" name="Freeform 147"/>
            <p:cNvSpPr>
              <a:spLocks/>
            </p:cNvSpPr>
            <p:nvPr/>
          </p:nvSpPr>
          <p:spPr bwMode="auto">
            <a:xfrm>
              <a:off x="1860" y="3252"/>
              <a:ext cx="65" cy="99"/>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9525">
              <a:solidFill>
                <a:schemeClr val="bg1"/>
              </a:solidFill>
              <a:round/>
              <a:headEnd/>
              <a:tailEnd/>
            </a:ln>
          </p:spPr>
          <p:txBody>
            <a:bodyPr/>
            <a:lstStyle/>
            <a:p>
              <a:endParaRPr lang="de-DE"/>
            </a:p>
          </p:txBody>
        </p:sp>
        <p:sp>
          <p:nvSpPr>
            <p:cNvPr id="265364" name="Freeform 148"/>
            <p:cNvSpPr>
              <a:spLocks/>
            </p:cNvSpPr>
            <p:nvPr/>
          </p:nvSpPr>
          <p:spPr bwMode="auto">
            <a:xfrm>
              <a:off x="1860" y="3252"/>
              <a:ext cx="65" cy="99"/>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0">
                  <a:moveTo>
                    <a:pt x="0" y="0"/>
                  </a:moveTo>
                  <a:lnTo>
                    <a:pt x="0" y="6"/>
                  </a:lnTo>
                  <a:lnTo>
                    <a:pt x="18" y="36"/>
                  </a:lnTo>
                  <a:lnTo>
                    <a:pt x="30" y="48"/>
                  </a:lnTo>
                  <a:lnTo>
                    <a:pt x="54" y="78"/>
                  </a:lnTo>
                  <a:lnTo>
                    <a:pt x="66" y="96"/>
                  </a:lnTo>
                  <a:lnTo>
                    <a:pt x="72" y="108"/>
                  </a:lnTo>
                  <a:lnTo>
                    <a:pt x="78" y="120"/>
                  </a:lnTo>
                </a:path>
              </a:pathLst>
            </a:custGeom>
            <a:grpFill/>
            <a:ln w="9525">
              <a:solidFill>
                <a:schemeClr val="bg1"/>
              </a:solidFill>
              <a:round/>
              <a:headEnd/>
              <a:tailEnd/>
            </a:ln>
          </p:spPr>
          <p:txBody>
            <a:bodyPr/>
            <a:lstStyle/>
            <a:p>
              <a:endParaRPr lang="de-DE"/>
            </a:p>
          </p:txBody>
        </p:sp>
        <p:sp>
          <p:nvSpPr>
            <p:cNvPr id="265365" name="Freeform 149"/>
            <p:cNvSpPr>
              <a:spLocks/>
            </p:cNvSpPr>
            <p:nvPr/>
          </p:nvSpPr>
          <p:spPr bwMode="auto">
            <a:xfrm>
              <a:off x="1864" y="2839"/>
              <a:ext cx="61" cy="69"/>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grpFill/>
            <a:ln w="9525">
              <a:solidFill>
                <a:schemeClr val="bg1"/>
              </a:solidFill>
              <a:round/>
              <a:headEnd/>
              <a:tailEnd/>
            </a:ln>
          </p:spPr>
          <p:txBody>
            <a:bodyPr/>
            <a:lstStyle/>
            <a:p>
              <a:endParaRPr lang="de-DE"/>
            </a:p>
          </p:txBody>
        </p:sp>
        <p:sp>
          <p:nvSpPr>
            <p:cNvPr id="265366" name="Freeform 150"/>
            <p:cNvSpPr>
              <a:spLocks/>
            </p:cNvSpPr>
            <p:nvPr/>
          </p:nvSpPr>
          <p:spPr bwMode="auto">
            <a:xfrm>
              <a:off x="1864" y="2839"/>
              <a:ext cx="61" cy="69"/>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367" name="Freeform 151"/>
            <p:cNvSpPr>
              <a:spLocks/>
            </p:cNvSpPr>
            <p:nvPr/>
          </p:nvSpPr>
          <p:spPr bwMode="auto">
            <a:xfrm>
              <a:off x="1629" y="2750"/>
              <a:ext cx="211" cy="177"/>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9525">
              <a:solidFill>
                <a:schemeClr val="bg1"/>
              </a:solidFill>
              <a:round/>
              <a:headEnd/>
              <a:tailEnd/>
            </a:ln>
          </p:spPr>
          <p:txBody>
            <a:bodyPr/>
            <a:lstStyle/>
            <a:p>
              <a:endParaRPr lang="de-DE"/>
            </a:p>
          </p:txBody>
        </p:sp>
        <p:sp>
          <p:nvSpPr>
            <p:cNvPr id="265368" name="Freeform 152"/>
            <p:cNvSpPr>
              <a:spLocks/>
            </p:cNvSpPr>
            <p:nvPr/>
          </p:nvSpPr>
          <p:spPr bwMode="auto">
            <a:xfrm>
              <a:off x="1494" y="2947"/>
              <a:ext cx="199" cy="275"/>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9525">
              <a:solidFill>
                <a:schemeClr val="bg1"/>
              </a:solidFill>
              <a:round/>
              <a:headEnd/>
              <a:tailEnd/>
            </a:ln>
          </p:spPr>
          <p:txBody>
            <a:bodyPr/>
            <a:lstStyle/>
            <a:p>
              <a:endParaRPr lang="de-DE"/>
            </a:p>
          </p:txBody>
        </p:sp>
        <p:sp>
          <p:nvSpPr>
            <p:cNvPr id="265369" name="Freeform 153"/>
            <p:cNvSpPr>
              <a:spLocks/>
            </p:cNvSpPr>
            <p:nvPr/>
          </p:nvSpPr>
          <p:spPr bwMode="auto">
            <a:xfrm>
              <a:off x="1494" y="2947"/>
              <a:ext cx="199" cy="275"/>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9525">
              <a:solidFill>
                <a:schemeClr val="bg1"/>
              </a:solidFill>
              <a:round/>
              <a:headEnd/>
              <a:tailEnd/>
            </a:ln>
          </p:spPr>
          <p:txBody>
            <a:bodyPr/>
            <a:lstStyle/>
            <a:p>
              <a:endParaRPr lang="de-DE"/>
            </a:p>
          </p:txBody>
        </p:sp>
        <p:sp>
          <p:nvSpPr>
            <p:cNvPr id="265370" name="Freeform 154"/>
            <p:cNvSpPr>
              <a:spLocks/>
            </p:cNvSpPr>
            <p:nvPr/>
          </p:nvSpPr>
          <p:spPr bwMode="auto">
            <a:xfrm>
              <a:off x="1508" y="2917"/>
              <a:ext cx="85" cy="94"/>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9525">
              <a:solidFill>
                <a:schemeClr val="bg1"/>
              </a:solidFill>
              <a:round/>
              <a:headEnd/>
              <a:tailEnd/>
            </a:ln>
          </p:spPr>
          <p:txBody>
            <a:bodyPr/>
            <a:lstStyle/>
            <a:p>
              <a:endParaRPr lang="de-DE"/>
            </a:p>
          </p:txBody>
        </p:sp>
        <p:sp>
          <p:nvSpPr>
            <p:cNvPr id="265371" name="Freeform 155"/>
            <p:cNvSpPr>
              <a:spLocks/>
            </p:cNvSpPr>
            <p:nvPr/>
          </p:nvSpPr>
          <p:spPr bwMode="auto">
            <a:xfrm>
              <a:off x="1369" y="2686"/>
              <a:ext cx="95" cy="44"/>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9525">
              <a:solidFill>
                <a:schemeClr val="bg1"/>
              </a:solidFill>
              <a:round/>
              <a:headEnd/>
              <a:tailEnd/>
            </a:ln>
          </p:spPr>
          <p:txBody>
            <a:bodyPr/>
            <a:lstStyle/>
            <a:p>
              <a:endParaRPr lang="de-DE"/>
            </a:p>
          </p:txBody>
        </p:sp>
        <p:sp>
          <p:nvSpPr>
            <p:cNvPr id="265372" name="Freeform 156"/>
            <p:cNvSpPr>
              <a:spLocks/>
            </p:cNvSpPr>
            <p:nvPr/>
          </p:nvSpPr>
          <p:spPr bwMode="auto">
            <a:xfrm>
              <a:off x="1319" y="2660"/>
              <a:ext cx="75" cy="62"/>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9525">
              <a:solidFill>
                <a:schemeClr val="bg1"/>
              </a:solidFill>
              <a:round/>
              <a:headEnd/>
              <a:tailEnd/>
            </a:ln>
          </p:spPr>
          <p:txBody>
            <a:bodyPr/>
            <a:lstStyle/>
            <a:p>
              <a:endParaRPr lang="de-DE"/>
            </a:p>
          </p:txBody>
        </p:sp>
        <p:sp>
          <p:nvSpPr>
            <p:cNvPr id="265373" name="Freeform 157"/>
            <p:cNvSpPr>
              <a:spLocks/>
            </p:cNvSpPr>
            <p:nvPr/>
          </p:nvSpPr>
          <p:spPr bwMode="auto">
            <a:xfrm>
              <a:off x="935" y="2400"/>
              <a:ext cx="475" cy="311"/>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9525">
              <a:solidFill>
                <a:schemeClr val="bg1"/>
              </a:solidFill>
              <a:round/>
              <a:headEnd/>
              <a:tailEnd/>
            </a:ln>
          </p:spPr>
          <p:txBody>
            <a:bodyPr/>
            <a:lstStyle/>
            <a:p>
              <a:endParaRPr lang="de-DE"/>
            </a:p>
          </p:txBody>
        </p:sp>
        <p:sp>
          <p:nvSpPr>
            <p:cNvPr id="265374" name="Freeform 158"/>
            <p:cNvSpPr>
              <a:spLocks/>
            </p:cNvSpPr>
            <p:nvPr/>
          </p:nvSpPr>
          <p:spPr bwMode="auto">
            <a:xfrm rot="-852288">
              <a:off x="1712" y="1154"/>
              <a:ext cx="512" cy="565"/>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9525">
              <a:solidFill>
                <a:schemeClr val="bg1"/>
              </a:solidFill>
              <a:round/>
              <a:headEnd/>
              <a:tailEnd/>
            </a:ln>
          </p:spPr>
          <p:txBody>
            <a:bodyPr/>
            <a:lstStyle/>
            <a:p>
              <a:endParaRPr lang="de-DE"/>
            </a:p>
          </p:txBody>
        </p:sp>
        <p:sp>
          <p:nvSpPr>
            <p:cNvPr id="265375" name="Freeform 159"/>
            <p:cNvSpPr>
              <a:spLocks/>
            </p:cNvSpPr>
            <p:nvPr/>
          </p:nvSpPr>
          <p:spPr bwMode="auto">
            <a:xfrm>
              <a:off x="1103" y="1306"/>
              <a:ext cx="26" cy="23"/>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9525">
              <a:solidFill>
                <a:schemeClr val="bg1"/>
              </a:solidFill>
              <a:round/>
              <a:headEnd/>
              <a:tailEnd/>
            </a:ln>
          </p:spPr>
          <p:txBody>
            <a:bodyPr/>
            <a:lstStyle/>
            <a:p>
              <a:endParaRPr lang="de-DE"/>
            </a:p>
          </p:txBody>
        </p:sp>
        <p:sp>
          <p:nvSpPr>
            <p:cNvPr id="265376" name="Freeform 160"/>
            <p:cNvSpPr>
              <a:spLocks/>
            </p:cNvSpPr>
            <p:nvPr/>
          </p:nvSpPr>
          <p:spPr bwMode="auto">
            <a:xfrm>
              <a:off x="1325" y="1492"/>
              <a:ext cx="0" cy="3"/>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grpFill/>
            <a:ln w="9525">
              <a:solidFill>
                <a:schemeClr val="bg1"/>
              </a:solidFill>
              <a:round/>
              <a:headEnd/>
              <a:tailEnd/>
            </a:ln>
          </p:spPr>
          <p:txBody>
            <a:bodyPr/>
            <a:lstStyle/>
            <a:p>
              <a:endParaRPr lang="de-DE"/>
            </a:p>
          </p:txBody>
        </p:sp>
        <p:sp>
          <p:nvSpPr>
            <p:cNvPr id="265377" name="Freeform 161"/>
            <p:cNvSpPr>
              <a:spLocks/>
            </p:cNvSpPr>
            <p:nvPr/>
          </p:nvSpPr>
          <p:spPr bwMode="auto">
            <a:xfrm>
              <a:off x="1550" y="1513"/>
              <a:ext cx="2" cy="4"/>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grpFill/>
            <a:ln w="9525">
              <a:solidFill>
                <a:schemeClr val="bg1"/>
              </a:solidFill>
              <a:round/>
              <a:headEnd/>
              <a:tailEnd/>
            </a:ln>
          </p:spPr>
          <p:txBody>
            <a:bodyPr/>
            <a:lstStyle/>
            <a:p>
              <a:endParaRPr lang="de-DE"/>
            </a:p>
          </p:txBody>
        </p:sp>
        <p:sp>
          <p:nvSpPr>
            <p:cNvPr id="265378" name="Freeform 162"/>
            <p:cNvSpPr>
              <a:spLocks/>
            </p:cNvSpPr>
            <p:nvPr/>
          </p:nvSpPr>
          <p:spPr bwMode="auto">
            <a:xfrm>
              <a:off x="1329" y="1250"/>
              <a:ext cx="9" cy="9"/>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grpFill/>
            <a:ln w="9525">
              <a:solidFill>
                <a:schemeClr val="bg1"/>
              </a:solidFill>
              <a:round/>
              <a:headEnd/>
              <a:tailEnd/>
            </a:ln>
          </p:spPr>
          <p:txBody>
            <a:bodyPr/>
            <a:lstStyle/>
            <a:p>
              <a:endParaRPr lang="de-DE"/>
            </a:p>
          </p:txBody>
        </p:sp>
        <p:sp>
          <p:nvSpPr>
            <p:cNvPr id="265379" name="Freeform 163"/>
            <p:cNvSpPr>
              <a:spLocks/>
            </p:cNvSpPr>
            <p:nvPr/>
          </p:nvSpPr>
          <p:spPr bwMode="auto">
            <a:xfrm>
              <a:off x="1447" y="1545"/>
              <a:ext cx="91" cy="76"/>
            </a:xfrm>
            <a:custGeom>
              <a:avLst/>
              <a:gdLst>
                <a:gd name="T0" fmla="*/ 124 w 135"/>
                <a:gd name="T1" fmla="*/ 60 h 119"/>
                <a:gd name="T2" fmla="*/ 135 w 135"/>
                <a:gd name="T3" fmla="*/ 67 h 119"/>
                <a:gd name="T4" fmla="*/ 129 w 135"/>
                <a:gd name="T5" fmla="*/ 76 h 119"/>
                <a:gd name="T6" fmla="*/ 124 w 135"/>
                <a:gd name="T7" fmla="*/ 81 h 119"/>
                <a:gd name="T8" fmla="*/ 118 w 135"/>
                <a:gd name="T9" fmla="*/ 83 h 119"/>
                <a:gd name="T10" fmla="*/ 114 w 135"/>
                <a:gd name="T11" fmla="*/ 82 h 119"/>
                <a:gd name="T12" fmla="*/ 101 w 135"/>
                <a:gd name="T13" fmla="*/ 77 h 119"/>
                <a:gd name="T14" fmla="*/ 91 w 135"/>
                <a:gd name="T15" fmla="*/ 74 h 119"/>
                <a:gd name="T16" fmla="*/ 82 w 135"/>
                <a:gd name="T17" fmla="*/ 68 h 119"/>
                <a:gd name="T18" fmla="*/ 72 w 135"/>
                <a:gd name="T19" fmla="*/ 66 h 119"/>
                <a:gd name="T20" fmla="*/ 71 w 135"/>
                <a:gd name="T21" fmla="*/ 78 h 119"/>
                <a:gd name="T22" fmla="*/ 72 w 135"/>
                <a:gd name="T23" fmla="*/ 92 h 119"/>
                <a:gd name="T24" fmla="*/ 61 w 135"/>
                <a:gd name="T25" fmla="*/ 99 h 119"/>
                <a:gd name="T26" fmla="*/ 57 w 135"/>
                <a:gd name="T27" fmla="*/ 107 h 119"/>
                <a:gd name="T28" fmla="*/ 53 w 135"/>
                <a:gd name="T29" fmla="*/ 114 h 119"/>
                <a:gd name="T30" fmla="*/ 44 w 135"/>
                <a:gd name="T31" fmla="*/ 119 h 119"/>
                <a:gd name="T32" fmla="*/ 39 w 135"/>
                <a:gd name="T33" fmla="*/ 111 h 119"/>
                <a:gd name="T34" fmla="*/ 34 w 135"/>
                <a:gd name="T35" fmla="*/ 100 h 119"/>
                <a:gd name="T36" fmla="*/ 23 w 135"/>
                <a:gd name="T37" fmla="*/ 99 h 119"/>
                <a:gd name="T38" fmla="*/ 17 w 135"/>
                <a:gd name="T39" fmla="*/ 101 h 119"/>
                <a:gd name="T40" fmla="*/ 3 w 135"/>
                <a:gd name="T41" fmla="*/ 105 h 119"/>
                <a:gd name="T42" fmla="*/ 1 w 135"/>
                <a:gd name="T43" fmla="*/ 97 h 119"/>
                <a:gd name="T44" fmla="*/ 9 w 135"/>
                <a:gd name="T45" fmla="*/ 84 h 119"/>
                <a:gd name="T46" fmla="*/ 16 w 135"/>
                <a:gd name="T47" fmla="*/ 79 h 119"/>
                <a:gd name="T48" fmla="*/ 14 w 135"/>
                <a:gd name="T49" fmla="*/ 68 h 119"/>
                <a:gd name="T50" fmla="*/ 11 w 135"/>
                <a:gd name="T51" fmla="*/ 55 h 119"/>
                <a:gd name="T52" fmla="*/ 12 w 135"/>
                <a:gd name="T53" fmla="*/ 44 h 119"/>
                <a:gd name="T54" fmla="*/ 8 w 135"/>
                <a:gd name="T55" fmla="*/ 35 h 119"/>
                <a:gd name="T56" fmla="*/ 8 w 135"/>
                <a:gd name="T57" fmla="*/ 16 h 119"/>
                <a:gd name="T58" fmla="*/ 9 w 135"/>
                <a:gd name="T59" fmla="*/ 2 h 119"/>
                <a:gd name="T60" fmla="*/ 18 w 135"/>
                <a:gd name="T61" fmla="*/ 1 h 119"/>
                <a:gd name="T62" fmla="*/ 27 w 135"/>
                <a:gd name="T63" fmla="*/ 9 h 119"/>
                <a:gd name="T64" fmla="*/ 32 w 135"/>
                <a:gd name="T65" fmla="*/ 26 h 119"/>
                <a:gd name="T66" fmla="*/ 37 w 135"/>
                <a:gd name="T67" fmla="*/ 30 h 119"/>
                <a:gd name="T68" fmla="*/ 44 w 135"/>
                <a:gd name="T69" fmla="*/ 25 h 119"/>
                <a:gd name="T70" fmla="*/ 54 w 135"/>
                <a:gd name="T71" fmla="*/ 23 h 119"/>
                <a:gd name="T72" fmla="*/ 70 w 135"/>
                <a:gd name="T73" fmla="*/ 26 h 119"/>
                <a:gd name="T74" fmla="*/ 85 w 135"/>
                <a:gd name="T75" fmla="*/ 33 h 119"/>
                <a:gd name="T76" fmla="*/ 93 w 135"/>
                <a:gd name="T77" fmla="*/ 48 h 119"/>
                <a:gd name="T78" fmla="*/ 100 w 135"/>
                <a:gd name="T79" fmla="*/ 58 h 119"/>
                <a:gd name="T80" fmla="*/ 122 w 135"/>
                <a:gd name="T8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9525">
              <a:solidFill>
                <a:schemeClr val="bg1"/>
              </a:solidFill>
              <a:round/>
              <a:headEnd/>
              <a:tailEnd/>
            </a:ln>
          </p:spPr>
          <p:txBody>
            <a:bodyPr/>
            <a:lstStyle/>
            <a:p>
              <a:endParaRPr lang="de-DE"/>
            </a:p>
          </p:txBody>
        </p:sp>
        <p:sp>
          <p:nvSpPr>
            <p:cNvPr id="265380" name="Freeform 164"/>
            <p:cNvSpPr>
              <a:spLocks/>
            </p:cNvSpPr>
            <p:nvPr/>
          </p:nvSpPr>
          <p:spPr bwMode="auto">
            <a:xfrm>
              <a:off x="1374" y="1317"/>
              <a:ext cx="377" cy="252"/>
            </a:xfrm>
            <a:custGeom>
              <a:avLst/>
              <a:gdLst>
                <a:gd name="T0" fmla="*/ 527 w 556"/>
                <a:gd name="T1" fmla="*/ 388 h 395"/>
                <a:gd name="T2" fmla="*/ 501 w 556"/>
                <a:gd name="T3" fmla="*/ 390 h 395"/>
                <a:gd name="T4" fmla="*/ 468 w 556"/>
                <a:gd name="T5" fmla="*/ 395 h 395"/>
                <a:gd name="T6" fmla="*/ 440 w 556"/>
                <a:gd name="T7" fmla="*/ 394 h 395"/>
                <a:gd name="T8" fmla="*/ 414 w 556"/>
                <a:gd name="T9" fmla="*/ 386 h 395"/>
                <a:gd name="T10" fmla="*/ 376 w 556"/>
                <a:gd name="T11" fmla="*/ 366 h 395"/>
                <a:gd name="T12" fmla="*/ 354 w 556"/>
                <a:gd name="T13" fmla="*/ 352 h 395"/>
                <a:gd name="T14" fmla="*/ 309 w 556"/>
                <a:gd name="T15" fmla="*/ 365 h 395"/>
                <a:gd name="T16" fmla="*/ 271 w 556"/>
                <a:gd name="T17" fmla="*/ 373 h 395"/>
                <a:gd name="T18" fmla="*/ 260 w 556"/>
                <a:gd name="T19" fmla="*/ 350 h 395"/>
                <a:gd name="T20" fmla="*/ 293 w 556"/>
                <a:gd name="T21" fmla="*/ 337 h 395"/>
                <a:gd name="T22" fmla="*/ 330 w 556"/>
                <a:gd name="T23" fmla="*/ 307 h 395"/>
                <a:gd name="T24" fmla="*/ 320 w 556"/>
                <a:gd name="T25" fmla="*/ 258 h 395"/>
                <a:gd name="T26" fmla="*/ 289 w 556"/>
                <a:gd name="T27" fmla="*/ 193 h 395"/>
                <a:gd name="T28" fmla="*/ 244 w 556"/>
                <a:gd name="T29" fmla="*/ 169 h 395"/>
                <a:gd name="T30" fmla="*/ 202 w 556"/>
                <a:gd name="T31" fmla="*/ 145 h 395"/>
                <a:gd name="T32" fmla="*/ 185 w 556"/>
                <a:gd name="T33" fmla="*/ 146 h 395"/>
                <a:gd name="T34" fmla="*/ 154 w 556"/>
                <a:gd name="T35" fmla="*/ 156 h 395"/>
                <a:gd name="T36" fmla="*/ 124 w 556"/>
                <a:gd name="T37" fmla="*/ 166 h 395"/>
                <a:gd name="T38" fmla="*/ 95 w 556"/>
                <a:gd name="T39" fmla="*/ 170 h 395"/>
                <a:gd name="T40" fmla="*/ 51 w 556"/>
                <a:gd name="T41" fmla="*/ 166 h 395"/>
                <a:gd name="T42" fmla="*/ 18 w 556"/>
                <a:gd name="T43" fmla="*/ 153 h 395"/>
                <a:gd name="T44" fmla="*/ 23 w 556"/>
                <a:gd name="T45" fmla="*/ 138 h 395"/>
                <a:gd name="T46" fmla="*/ 42 w 556"/>
                <a:gd name="T47" fmla="*/ 130 h 395"/>
                <a:gd name="T48" fmla="*/ 4 w 556"/>
                <a:gd name="T49" fmla="*/ 118 h 395"/>
                <a:gd name="T50" fmla="*/ 0 w 556"/>
                <a:gd name="T51" fmla="*/ 76 h 395"/>
                <a:gd name="T52" fmla="*/ 39 w 556"/>
                <a:gd name="T53" fmla="*/ 3 h 395"/>
                <a:gd name="T54" fmla="*/ 45 w 556"/>
                <a:gd name="T55" fmla="*/ 70 h 395"/>
                <a:gd name="T56" fmla="*/ 70 w 556"/>
                <a:gd name="T57" fmla="*/ 107 h 395"/>
                <a:gd name="T58" fmla="*/ 69 w 556"/>
                <a:gd name="T59" fmla="*/ 3 h 395"/>
                <a:gd name="T60" fmla="*/ 111 w 556"/>
                <a:gd name="T61" fmla="*/ 26 h 395"/>
                <a:gd name="T62" fmla="*/ 132 w 556"/>
                <a:gd name="T63" fmla="*/ 52 h 395"/>
                <a:gd name="T64" fmla="*/ 164 w 556"/>
                <a:gd name="T65" fmla="*/ 23 h 395"/>
                <a:gd name="T66" fmla="*/ 206 w 556"/>
                <a:gd name="T67" fmla="*/ 44 h 395"/>
                <a:gd name="T68" fmla="*/ 237 w 556"/>
                <a:gd name="T69" fmla="*/ 49 h 395"/>
                <a:gd name="T70" fmla="*/ 271 w 556"/>
                <a:gd name="T71" fmla="*/ 59 h 395"/>
                <a:gd name="T72" fmla="*/ 318 w 556"/>
                <a:gd name="T73" fmla="*/ 63 h 395"/>
                <a:gd name="T74" fmla="*/ 329 w 556"/>
                <a:gd name="T75" fmla="*/ 72 h 395"/>
                <a:gd name="T76" fmla="*/ 350 w 556"/>
                <a:gd name="T77" fmla="*/ 87 h 395"/>
                <a:gd name="T78" fmla="*/ 361 w 556"/>
                <a:gd name="T79" fmla="*/ 102 h 395"/>
                <a:gd name="T80" fmla="*/ 350 w 556"/>
                <a:gd name="T81" fmla="*/ 118 h 395"/>
                <a:gd name="T82" fmla="*/ 377 w 556"/>
                <a:gd name="T83" fmla="*/ 133 h 395"/>
                <a:gd name="T84" fmla="*/ 406 w 556"/>
                <a:gd name="T85" fmla="*/ 144 h 395"/>
                <a:gd name="T86" fmla="*/ 429 w 556"/>
                <a:gd name="T87" fmla="*/ 143 h 395"/>
                <a:gd name="T88" fmla="*/ 450 w 556"/>
                <a:gd name="T89" fmla="*/ 152 h 395"/>
                <a:gd name="T90" fmla="*/ 472 w 556"/>
                <a:gd name="T91" fmla="*/ 152 h 395"/>
                <a:gd name="T92" fmla="*/ 508 w 556"/>
                <a:gd name="T93" fmla="*/ 169 h 395"/>
                <a:gd name="T94" fmla="*/ 510 w 556"/>
                <a:gd name="T95" fmla="*/ 191 h 395"/>
                <a:gd name="T96" fmla="*/ 497 w 556"/>
                <a:gd name="T97" fmla="*/ 212 h 395"/>
                <a:gd name="T98" fmla="*/ 514 w 556"/>
                <a:gd name="T99" fmla="*/ 239 h 395"/>
                <a:gd name="T100" fmla="*/ 487 w 556"/>
                <a:gd name="T101" fmla="*/ 242 h 395"/>
                <a:gd name="T102" fmla="*/ 456 w 556"/>
                <a:gd name="T103" fmla="*/ 226 h 395"/>
                <a:gd name="T104" fmla="*/ 421 w 556"/>
                <a:gd name="T105" fmla="*/ 230 h 395"/>
                <a:gd name="T106" fmla="*/ 449 w 556"/>
                <a:gd name="T107" fmla="*/ 262 h 395"/>
                <a:gd name="T108" fmla="*/ 487 w 556"/>
                <a:gd name="T109" fmla="*/ 275 h 395"/>
                <a:gd name="T110" fmla="*/ 528 w 556"/>
                <a:gd name="T111" fmla="*/ 294 h 395"/>
                <a:gd name="T112" fmla="*/ 541 w 556"/>
                <a:gd name="T113" fmla="*/ 332 h 395"/>
                <a:gd name="T114" fmla="*/ 555 w 556"/>
                <a:gd name="T115" fmla="*/ 357 h 395"/>
                <a:gd name="T116" fmla="*/ 513 w 556"/>
                <a:gd name="T117" fmla="*/ 348 h 395"/>
                <a:gd name="T118" fmla="*/ 478 w 556"/>
                <a:gd name="T119" fmla="*/ 340 h 395"/>
                <a:gd name="T120" fmla="*/ 451 w 556"/>
                <a:gd name="T121" fmla="*/ 340 h 395"/>
                <a:gd name="T122" fmla="*/ 496 w 556"/>
                <a:gd name="T123" fmla="*/ 358 h 395"/>
                <a:gd name="T124" fmla="*/ 517 w 556"/>
                <a:gd name="T125" fmla="*/ 36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9525">
              <a:solidFill>
                <a:schemeClr val="bg1"/>
              </a:solidFill>
              <a:round/>
              <a:headEnd/>
              <a:tailEnd/>
            </a:ln>
          </p:spPr>
          <p:txBody>
            <a:bodyPr/>
            <a:lstStyle/>
            <a:p>
              <a:endParaRPr lang="de-DE"/>
            </a:p>
          </p:txBody>
        </p:sp>
        <p:sp>
          <p:nvSpPr>
            <p:cNvPr id="265381" name="Freeform 165"/>
            <p:cNvSpPr>
              <a:spLocks/>
            </p:cNvSpPr>
            <p:nvPr/>
          </p:nvSpPr>
          <p:spPr bwMode="auto">
            <a:xfrm>
              <a:off x="1048" y="1275"/>
              <a:ext cx="100" cy="92"/>
            </a:xfrm>
            <a:custGeom>
              <a:avLst/>
              <a:gdLst>
                <a:gd name="T0" fmla="*/ 146 w 148"/>
                <a:gd name="T1" fmla="*/ 67 h 146"/>
                <a:gd name="T2" fmla="*/ 141 w 148"/>
                <a:gd name="T3" fmla="*/ 44 h 146"/>
                <a:gd name="T4" fmla="*/ 129 w 148"/>
                <a:gd name="T5" fmla="*/ 33 h 146"/>
                <a:gd name="T6" fmla="*/ 120 w 148"/>
                <a:gd name="T7" fmla="*/ 35 h 146"/>
                <a:gd name="T8" fmla="*/ 111 w 148"/>
                <a:gd name="T9" fmla="*/ 26 h 146"/>
                <a:gd name="T10" fmla="*/ 104 w 148"/>
                <a:gd name="T11" fmla="*/ 14 h 146"/>
                <a:gd name="T12" fmla="*/ 88 w 148"/>
                <a:gd name="T13" fmla="*/ 10 h 146"/>
                <a:gd name="T14" fmla="*/ 77 w 148"/>
                <a:gd name="T15" fmla="*/ 7 h 146"/>
                <a:gd name="T16" fmla="*/ 68 w 148"/>
                <a:gd name="T17" fmla="*/ 1 h 146"/>
                <a:gd name="T18" fmla="*/ 62 w 148"/>
                <a:gd name="T19" fmla="*/ 0 h 146"/>
                <a:gd name="T20" fmla="*/ 58 w 148"/>
                <a:gd name="T21" fmla="*/ 8 h 146"/>
                <a:gd name="T22" fmla="*/ 57 w 148"/>
                <a:gd name="T23" fmla="*/ 20 h 146"/>
                <a:gd name="T24" fmla="*/ 50 w 148"/>
                <a:gd name="T25" fmla="*/ 31 h 146"/>
                <a:gd name="T26" fmla="*/ 32 w 148"/>
                <a:gd name="T27" fmla="*/ 50 h 146"/>
                <a:gd name="T28" fmla="*/ 20 w 148"/>
                <a:gd name="T29" fmla="*/ 62 h 146"/>
                <a:gd name="T30" fmla="*/ 3 w 148"/>
                <a:gd name="T31" fmla="*/ 82 h 146"/>
                <a:gd name="T32" fmla="*/ 3 w 148"/>
                <a:gd name="T33" fmla="*/ 91 h 146"/>
                <a:gd name="T34" fmla="*/ 6 w 148"/>
                <a:gd name="T35" fmla="*/ 94 h 146"/>
                <a:gd name="T36" fmla="*/ 14 w 148"/>
                <a:gd name="T37" fmla="*/ 123 h 146"/>
                <a:gd name="T38" fmla="*/ 15 w 148"/>
                <a:gd name="T39" fmla="*/ 144 h 146"/>
                <a:gd name="T40" fmla="*/ 27 w 148"/>
                <a:gd name="T41" fmla="*/ 143 h 146"/>
                <a:gd name="T42" fmla="*/ 36 w 148"/>
                <a:gd name="T43" fmla="*/ 137 h 146"/>
                <a:gd name="T44" fmla="*/ 44 w 148"/>
                <a:gd name="T45" fmla="*/ 143 h 146"/>
                <a:gd name="T46" fmla="*/ 55 w 148"/>
                <a:gd name="T47" fmla="*/ 145 h 146"/>
                <a:gd name="T48" fmla="*/ 66 w 148"/>
                <a:gd name="T49" fmla="*/ 124 h 146"/>
                <a:gd name="T50" fmla="*/ 83 w 148"/>
                <a:gd name="T51" fmla="*/ 116 h 146"/>
                <a:gd name="T52" fmla="*/ 87 w 148"/>
                <a:gd name="T53" fmla="*/ 104 h 146"/>
                <a:gd name="T54" fmla="*/ 91 w 148"/>
                <a:gd name="T55" fmla="*/ 96 h 146"/>
                <a:gd name="T56" fmla="*/ 112 w 148"/>
                <a:gd name="T57" fmla="*/ 90 h 146"/>
                <a:gd name="T58" fmla="*/ 128 w 148"/>
                <a:gd name="T59" fmla="*/ 86 h 146"/>
                <a:gd name="T60" fmla="*/ 140 w 148"/>
                <a:gd name="T61" fmla="*/ 82 h 146"/>
                <a:gd name="T62" fmla="*/ 146 w 148"/>
                <a:gd name="T63"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9525">
              <a:solidFill>
                <a:schemeClr val="bg1"/>
              </a:solidFill>
              <a:round/>
              <a:headEnd/>
              <a:tailEnd/>
            </a:ln>
          </p:spPr>
          <p:txBody>
            <a:bodyPr/>
            <a:lstStyle/>
            <a:p>
              <a:endParaRPr lang="de-DE"/>
            </a:p>
          </p:txBody>
        </p:sp>
        <p:sp>
          <p:nvSpPr>
            <p:cNvPr id="265382" name="Freeform 166"/>
            <p:cNvSpPr>
              <a:spLocks/>
            </p:cNvSpPr>
            <p:nvPr/>
          </p:nvSpPr>
          <p:spPr bwMode="auto">
            <a:xfrm>
              <a:off x="1154" y="1241"/>
              <a:ext cx="91" cy="59"/>
            </a:xfrm>
            <a:custGeom>
              <a:avLst/>
              <a:gdLst>
                <a:gd name="T0" fmla="*/ 104 w 133"/>
                <a:gd name="T1" fmla="*/ 4 h 91"/>
                <a:gd name="T2" fmla="*/ 103 w 133"/>
                <a:gd name="T3" fmla="*/ 23 h 91"/>
                <a:gd name="T4" fmla="*/ 101 w 133"/>
                <a:gd name="T5" fmla="*/ 35 h 91"/>
                <a:gd name="T6" fmla="*/ 102 w 133"/>
                <a:gd name="T7" fmla="*/ 44 h 91"/>
                <a:gd name="T8" fmla="*/ 111 w 133"/>
                <a:gd name="T9" fmla="*/ 43 h 91"/>
                <a:gd name="T10" fmla="*/ 115 w 133"/>
                <a:gd name="T11" fmla="*/ 34 h 91"/>
                <a:gd name="T12" fmla="*/ 128 w 133"/>
                <a:gd name="T13" fmla="*/ 42 h 91"/>
                <a:gd name="T14" fmla="*/ 133 w 133"/>
                <a:gd name="T15" fmla="*/ 49 h 91"/>
                <a:gd name="T16" fmla="*/ 132 w 133"/>
                <a:gd name="T17" fmla="*/ 60 h 91"/>
                <a:gd name="T18" fmla="*/ 131 w 133"/>
                <a:gd name="T19" fmla="*/ 66 h 91"/>
                <a:gd name="T20" fmla="*/ 123 w 133"/>
                <a:gd name="T21" fmla="*/ 78 h 91"/>
                <a:gd name="T22" fmla="*/ 116 w 133"/>
                <a:gd name="T23" fmla="*/ 84 h 91"/>
                <a:gd name="T24" fmla="*/ 96 w 133"/>
                <a:gd name="T25" fmla="*/ 81 h 91"/>
                <a:gd name="T26" fmla="*/ 83 w 133"/>
                <a:gd name="T27" fmla="*/ 77 h 91"/>
                <a:gd name="T28" fmla="*/ 76 w 133"/>
                <a:gd name="T29" fmla="*/ 83 h 91"/>
                <a:gd name="T30" fmla="*/ 68 w 133"/>
                <a:gd name="T31" fmla="*/ 88 h 91"/>
                <a:gd name="T32" fmla="*/ 54 w 133"/>
                <a:gd name="T33" fmla="*/ 91 h 91"/>
                <a:gd name="T34" fmla="*/ 45 w 133"/>
                <a:gd name="T35" fmla="*/ 91 h 91"/>
                <a:gd name="T36" fmla="*/ 32 w 133"/>
                <a:gd name="T37" fmla="*/ 89 h 91"/>
                <a:gd name="T38" fmla="*/ 18 w 133"/>
                <a:gd name="T39" fmla="*/ 82 h 91"/>
                <a:gd name="T40" fmla="*/ 25 w 133"/>
                <a:gd name="T41" fmla="*/ 77 h 91"/>
                <a:gd name="T42" fmla="*/ 38 w 133"/>
                <a:gd name="T43" fmla="*/ 77 h 91"/>
                <a:gd name="T44" fmla="*/ 48 w 133"/>
                <a:gd name="T45" fmla="*/ 70 h 91"/>
                <a:gd name="T46" fmla="*/ 48 w 133"/>
                <a:gd name="T47" fmla="*/ 60 h 91"/>
                <a:gd name="T48" fmla="*/ 35 w 133"/>
                <a:gd name="T49" fmla="*/ 65 h 91"/>
                <a:gd name="T50" fmla="*/ 27 w 133"/>
                <a:gd name="T51" fmla="*/ 67 h 91"/>
                <a:gd name="T52" fmla="*/ 14 w 133"/>
                <a:gd name="T53" fmla="*/ 57 h 91"/>
                <a:gd name="T54" fmla="*/ 4 w 133"/>
                <a:gd name="T55" fmla="*/ 51 h 91"/>
                <a:gd name="T56" fmla="*/ 0 w 133"/>
                <a:gd name="T57" fmla="*/ 42 h 91"/>
                <a:gd name="T58" fmla="*/ 2 w 133"/>
                <a:gd name="T59" fmla="*/ 35 h 91"/>
                <a:gd name="T60" fmla="*/ 12 w 133"/>
                <a:gd name="T61" fmla="*/ 25 h 91"/>
                <a:gd name="T62" fmla="*/ 15 w 133"/>
                <a:gd name="T63" fmla="*/ 20 h 91"/>
                <a:gd name="T64" fmla="*/ 23 w 133"/>
                <a:gd name="T65" fmla="*/ 7 h 91"/>
                <a:gd name="T66" fmla="*/ 28 w 133"/>
                <a:gd name="T67" fmla="*/ 1 h 91"/>
                <a:gd name="T68" fmla="*/ 41 w 133"/>
                <a:gd name="T69" fmla="*/ 0 h 91"/>
                <a:gd name="T70" fmla="*/ 46 w 133"/>
                <a:gd name="T71" fmla="*/ 5 h 91"/>
                <a:gd name="T72" fmla="*/ 46 w 133"/>
                <a:gd name="T73" fmla="*/ 13 h 91"/>
                <a:gd name="T74" fmla="*/ 55 w 133"/>
                <a:gd name="T75" fmla="*/ 19 h 91"/>
                <a:gd name="T76" fmla="*/ 56 w 133"/>
                <a:gd name="T77" fmla="*/ 28 h 91"/>
                <a:gd name="T78" fmla="*/ 65 w 133"/>
                <a:gd name="T79" fmla="*/ 35 h 91"/>
                <a:gd name="T80" fmla="*/ 68 w 133"/>
                <a:gd name="T81" fmla="*/ 44 h 91"/>
                <a:gd name="T82" fmla="*/ 70 w 133"/>
                <a:gd name="T83" fmla="*/ 50 h 91"/>
                <a:gd name="T84" fmla="*/ 80 w 133"/>
                <a:gd name="T85" fmla="*/ 55 h 91"/>
                <a:gd name="T86" fmla="*/ 90 w 133"/>
                <a:gd name="T87" fmla="*/ 59 h 91"/>
                <a:gd name="T88" fmla="*/ 91 w 133"/>
                <a:gd name="T89" fmla="*/ 47 h 91"/>
                <a:gd name="T90" fmla="*/ 91 w 133"/>
                <a:gd name="T91" fmla="*/ 37 h 91"/>
                <a:gd name="T92" fmla="*/ 88 w 133"/>
                <a:gd name="T93" fmla="*/ 30 h 91"/>
                <a:gd name="T94" fmla="*/ 85 w 133"/>
                <a:gd name="T95" fmla="*/ 29 h 91"/>
                <a:gd name="T96" fmla="*/ 84 w 133"/>
                <a:gd name="T97" fmla="*/ 19 h 91"/>
                <a:gd name="T98" fmla="*/ 85 w 133"/>
                <a:gd name="T99" fmla="*/ 11 h 91"/>
                <a:gd name="T100" fmla="*/ 94 w 133"/>
                <a:gd name="T101" fmla="*/ 6 h 91"/>
                <a:gd name="T102" fmla="*/ 103 w 133"/>
                <a:gd name="T10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9525">
              <a:solidFill>
                <a:schemeClr val="bg1"/>
              </a:solidFill>
              <a:round/>
              <a:headEnd/>
              <a:tailEnd/>
            </a:ln>
          </p:spPr>
          <p:txBody>
            <a:bodyPr/>
            <a:lstStyle/>
            <a:p>
              <a:endParaRPr lang="de-DE"/>
            </a:p>
          </p:txBody>
        </p:sp>
        <p:sp>
          <p:nvSpPr>
            <p:cNvPr id="265383" name="Freeform 167"/>
            <p:cNvSpPr>
              <a:spLocks/>
            </p:cNvSpPr>
            <p:nvPr/>
          </p:nvSpPr>
          <p:spPr bwMode="auto">
            <a:xfrm>
              <a:off x="1116" y="1210"/>
              <a:ext cx="69" cy="39"/>
            </a:xfrm>
            <a:custGeom>
              <a:avLst/>
              <a:gdLst>
                <a:gd name="T0" fmla="*/ 76 w 102"/>
                <a:gd name="T1" fmla="*/ 40 h 60"/>
                <a:gd name="T2" fmla="*/ 75 w 102"/>
                <a:gd name="T3" fmla="*/ 41 h 60"/>
                <a:gd name="T4" fmla="*/ 72 w 102"/>
                <a:gd name="T5" fmla="*/ 45 h 60"/>
                <a:gd name="T6" fmla="*/ 68 w 102"/>
                <a:gd name="T7" fmla="*/ 46 h 60"/>
                <a:gd name="T8" fmla="*/ 66 w 102"/>
                <a:gd name="T9" fmla="*/ 42 h 60"/>
                <a:gd name="T10" fmla="*/ 64 w 102"/>
                <a:gd name="T11" fmla="*/ 35 h 60"/>
                <a:gd name="T12" fmla="*/ 61 w 102"/>
                <a:gd name="T13" fmla="*/ 30 h 60"/>
                <a:gd name="T14" fmla="*/ 58 w 102"/>
                <a:gd name="T15" fmla="*/ 27 h 60"/>
                <a:gd name="T16" fmla="*/ 56 w 102"/>
                <a:gd name="T17" fmla="*/ 31 h 60"/>
                <a:gd name="T18" fmla="*/ 55 w 102"/>
                <a:gd name="T19" fmla="*/ 38 h 60"/>
                <a:gd name="T20" fmla="*/ 55 w 102"/>
                <a:gd name="T21" fmla="*/ 44 h 60"/>
                <a:gd name="T22" fmla="*/ 53 w 102"/>
                <a:gd name="T23" fmla="*/ 47 h 60"/>
                <a:gd name="T24" fmla="*/ 48 w 102"/>
                <a:gd name="T25" fmla="*/ 47 h 60"/>
                <a:gd name="T26" fmla="*/ 42 w 102"/>
                <a:gd name="T27" fmla="*/ 47 h 60"/>
                <a:gd name="T28" fmla="*/ 38 w 102"/>
                <a:gd name="T29" fmla="*/ 52 h 60"/>
                <a:gd name="T30" fmla="*/ 38 w 102"/>
                <a:gd name="T31" fmla="*/ 57 h 60"/>
                <a:gd name="T32" fmla="*/ 38 w 102"/>
                <a:gd name="T33" fmla="*/ 60 h 60"/>
                <a:gd name="T34" fmla="*/ 37 w 102"/>
                <a:gd name="T35" fmla="*/ 57 h 60"/>
                <a:gd name="T36" fmla="*/ 33 w 102"/>
                <a:gd name="T37" fmla="*/ 54 h 60"/>
                <a:gd name="T38" fmla="*/ 27 w 102"/>
                <a:gd name="T39" fmla="*/ 50 h 60"/>
                <a:gd name="T40" fmla="*/ 22 w 102"/>
                <a:gd name="T41" fmla="*/ 48 h 60"/>
                <a:gd name="T42" fmla="*/ 15 w 102"/>
                <a:gd name="T43" fmla="*/ 48 h 60"/>
                <a:gd name="T44" fmla="*/ 6 w 102"/>
                <a:gd name="T45" fmla="*/ 48 h 60"/>
                <a:gd name="T46" fmla="*/ 0 w 102"/>
                <a:gd name="T47" fmla="*/ 46 h 60"/>
                <a:gd name="T48" fmla="*/ 4 w 102"/>
                <a:gd name="T49" fmla="*/ 40 h 60"/>
                <a:gd name="T50" fmla="*/ 11 w 102"/>
                <a:gd name="T51" fmla="*/ 34 h 60"/>
                <a:gd name="T52" fmla="*/ 17 w 102"/>
                <a:gd name="T53" fmla="*/ 30 h 60"/>
                <a:gd name="T54" fmla="*/ 23 w 102"/>
                <a:gd name="T55" fmla="*/ 25 h 60"/>
                <a:gd name="T56" fmla="*/ 35 w 102"/>
                <a:gd name="T57" fmla="*/ 19 h 60"/>
                <a:gd name="T58" fmla="*/ 46 w 102"/>
                <a:gd name="T59" fmla="*/ 12 h 60"/>
                <a:gd name="T60" fmla="*/ 55 w 102"/>
                <a:gd name="T61" fmla="*/ 7 h 60"/>
                <a:gd name="T62" fmla="*/ 60 w 102"/>
                <a:gd name="T63" fmla="*/ 2 h 60"/>
                <a:gd name="T64" fmla="*/ 68 w 102"/>
                <a:gd name="T65" fmla="*/ 0 h 60"/>
                <a:gd name="T66" fmla="*/ 76 w 102"/>
                <a:gd name="T67" fmla="*/ 0 h 60"/>
                <a:gd name="T68" fmla="*/ 80 w 102"/>
                <a:gd name="T69" fmla="*/ 0 h 60"/>
                <a:gd name="T70" fmla="*/ 83 w 102"/>
                <a:gd name="T71" fmla="*/ 0 h 60"/>
                <a:gd name="T72" fmla="*/ 87 w 102"/>
                <a:gd name="T73" fmla="*/ 0 h 60"/>
                <a:gd name="T74" fmla="*/ 93 w 102"/>
                <a:gd name="T75" fmla="*/ 0 h 60"/>
                <a:gd name="T76" fmla="*/ 98 w 102"/>
                <a:gd name="T77" fmla="*/ 2 h 60"/>
                <a:gd name="T78" fmla="*/ 102 w 102"/>
                <a:gd name="T79" fmla="*/ 6 h 60"/>
                <a:gd name="T80" fmla="*/ 99 w 102"/>
                <a:gd name="T81" fmla="*/ 10 h 60"/>
                <a:gd name="T82" fmla="*/ 95 w 102"/>
                <a:gd name="T83" fmla="*/ 15 h 60"/>
                <a:gd name="T84" fmla="*/ 93 w 102"/>
                <a:gd name="T85" fmla="*/ 17 h 60"/>
                <a:gd name="T86" fmla="*/ 93 w 102"/>
                <a:gd name="T87" fmla="*/ 19 h 60"/>
                <a:gd name="T88" fmla="*/ 91 w 102"/>
                <a:gd name="T89" fmla="*/ 24 h 60"/>
                <a:gd name="T90" fmla="*/ 89 w 102"/>
                <a:gd name="T91" fmla="*/ 31 h 60"/>
                <a:gd name="T92" fmla="*/ 86 w 102"/>
                <a:gd name="T93" fmla="*/ 35 h 60"/>
                <a:gd name="T94" fmla="*/ 81 w 102"/>
                <a:gd name="T95" fmla="*/ 39 h 60"/>
                <a:gd name="T96" fmla="*/ 76 w 102"/>
                <a:gd name="T97"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9525">
              <a:solidFill>
                <a:schemeClr val="bg1"/>
              </a:solidFill>
              <a:round/>
              <a:headEnd/>
              <a:tailEnd/>
            </a:ln>
          </p:spPr>
          <p:txBody>
            <a:bodyPr/>
            <a:lstStyle/>
            <a:p>
              <a:endParaRPr lang="de-DE"/>
            </a:p>
          </p:txBody>
        </p:sp>
        <p:sp>
          <p:nvSpPr>
            <p:cNvPr id="265384" name="Freeform 168"/>
            <p:cNvSpPr>
              <a:spLocks/>
            </p:cNvSpPr>
            <p:nvPr/>
          </p:nvSpPr>
          <p:spPr bwMode="auto">
            <a:xfrm>
              <a:off x="1252" y="1249"/>
              <a:ext cx="58" cy="51"/>
            </a:xfrm>
            <a:custGeom>
              <a:avLst/>
              <a:gdLst>
                <a:gd name="T0" fmla="*/ 17 w 86"/>
                <a:gd name="T1" fmla="*/ 12 h 80"/>
                <a:gd name="T2" fmla="*/ 3 w 86"/>
                <a:gd name="T3" fmla="*/ 0 h 80"/>
                <a:gd name="T4" fmla="*/ 1 w 86"/>
                <a:gd name="T5" fmla="*/ 9 h 80"/>
                <a:gd name="T6" fmla="*/ 3 w 86"/>
                <a:gd name="T7" fmla="*/ 22 h 80"/>
                <a:gd name="T8" fmla="*/ 5 w 86"/>
                <a:gd name="T9" fmla="*/ 33 h 80"/>
                <a:gd name="T10" fmla="*/ 11 w 86"/>
                <a:gd name="T11" fmla="*/ 41 h 80"/>
                <a:gd name="T12" fmla="*/ 18 w 86"/>
                <a:gd name="T13" fmla="*/ 42 h 80"/>
                <a:gd name="T14" fmla="*/ 24 w 86"/>
                <a:gd name="T15" fmla="*/ 43 h 80"/>
                <a:gd name="T16" fmla="*/ 20 w 86"/>
                <a:gd name="T17" fmla="*/ 52 h 80"/>
                <a:gd name="T18" fmla="*/ 24 w 86"/>
                <a:gd name="T19" fmla="*/ 54 h 80"/>
                <a:gd name="T20" fmla="*/ 38 w 86"/>
                <a:gd name="T21" fmla="*/ 53 h 80"/>
                <a:gd name="T22" fmla="*/ 42 w 86"/>
                <a:gd name="T23" fmla="*/ 54 h 80"/>
                <a:gd name="T24" fmla="*/ 40 w 86"/>
                <a:gd name="T25" fmla="*/ 65 h 80"/>
                <a:gd name="T26" fmla="*/ 38 w 86"/>
                <a:gd name="T27" fmla="*/ 79 h 80"/>
                <a:gd name="T28" fmla="*/ 54 w 86"/>
                <a:gd name="T29" fmla="*/ 77 h 80"/>
                <a:gd name="T30" fmla="*/ 72 w 86"/>
                <a:gd name="T31" fmla="*/ 66 h 80"/>
                <a:gd name="T32" fmla="*/ 75 w 86"/>
                <a:gd name="T33" fmla="*/ 62 h 80"/>
                <a:gd name="T34" fmla="*/ 72 w 86"/>
                <a:gd name="T35" fmla="*/ 54 h 80"/>
                <a:gd name="T36" fmla="*/ 79 w 86"/>
                <a:gd name="T37" fmla="*/ 56 h 80"/>
                <a:gd name="T38" fmla="*/ 86 w 86"/>
                <a:gd name="T39" fmla="*/ 57 h 80"/>
                <a:gd name="T40" fmla="*/ 77 w 86"/>
                <a:gd name="T41" fmla="*/ 42 h 80"/>
                <a:gd name="T42" fmla="*/ 71 w 86"/>
                <a:gd name="T43" fmla="*/ 37 h 80"/>
                <a:gd name="T44" fmla="*/ 76 w 86"/>
                <a:gd name="T45" fmla="*/ 22 h 80"/>
                <a:gd name="T46" fmla="*/ 76 w 86"/>
                <a:gd name="T47" fmla="*/ 9 h 80"/>
                <a:gd name="T48" fmla="*/ 65 w 86"/>
                <a:gd name="T49" fmla="*/ 8 h 80"/>
                <a:gd name="T50" fmla="*/ 63 w 86"/>
                <a:gd name="T51" fmla="*/ 12 h 80"/>
                <a:gd name="T52" fmla="*/ 55 w 86"/>
                <a:gd name="T53" fmla="*/ 8 h 80"/>
                <a:gd name="T54" fmla="*/ 47 w 86"/>
                <a:gd name="T55" fmla="*/ 2 h 80"/>
                <a:gd name="T56" fmla="*/ 45 w 86"/>
                <a:gd name="T57" fmla="*/ 7 h 80"/>
                <a:gd name="T58" fmla="*/ 48 w 86"/>
                <a:gd name="T59" fmla="*/ 13 h 80"/>
                <a:gd name="T60" fmla="*/ 43 w 86"/>
                <a:gd name="T61" fmla="*/ 15 h 80"/>
                <a:gd name="T62" fmla="*/ 35 w 86"/>
                <a:gd name="T63" fmla="*/ 9 h 80"/>
                <a:gd name="T64" fmla="*/ 28 w 86"/>
                <a:gd name="T65" fmla="*/ 15 h 80"/>
                <a:gd name="T66" fmla="*/ 22 w 86"/>
                <a:gd name="T67"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9525">
              <a:solidFill>
                <a:schemeClr val="bg1"/>
              </a:solidFill>
              <a:round/>
              <a:headEnd/>
              <a:tailEnd/>
            </a:ln>
          </p:spPr>
          <p:txBody>
            <a:bodyPr/>
            <a:lstStyle/>
            <a:p>
              <a:endParaRPr lang="de-DE"/>
            </a:p>
          </p:txBody>
        </p:sp>
        <p:sp>
          <p:nvSpPr>
            <p:cNvPr id="265385" name="Freeform 169"/>
            <p:cNvSpPr>
              <a:spLocks/>
            </p:cNvSpPr>
            <p:nvPr/>
          </p:nvSpPr>
          <p:spPr bwMode="auto">
            <a:xfrm>
              <a:off x="1311" y="1280"/>
              <a:ext cx="23" cy="29"/>
            </a:xfrm>
            <a:custGeom>
              <a:avLst/>
              <a:gdLst>
                <a:gd name="T0" fmla="*/ 14 w 34"/>
                <a:gd name="T1" fmla="*/ 4 h 46"/>
                <a:gd name="T2" fmla="*/ 14 w 34"/>
                <a:gd name="T3" fmla="*/ 5 h 46"/>
                <a:gd name="T4" fmla="*/ 13 w 34"/>
                <a:gd name="T5" fmla="*/ 7 h 46"/>
                <a:gd name="T6" fmla="*/ 11 w 34"/>
                <a:gd name="T7" fmla="*/ 12 h 46"/>
                <a:gd name="T8" fmla="*/ 7 w 34"/>
                <a:gd name="T9" fmla="*/ 15 h 46"/>
                <a:gd name="T10" fmla="*/ 4 w 34"/>
                <a:gd name="T11" fmla="*/ 18 h 46"/>
                <a:gd name="T12" fmla="*/ 1 w 34"/>
                <a:gd name="T13" fmla="*/ 23 h 46"/>
                <a:gd name="T14" fmla="*/ 0 w 34"/>
                <a:gd name="T15" fmla="*/ 28 h 46"/>
                <a:gd name="T16" fmla="*/ 3 w 34"/>
                <a:gd name="T17" fmla="*/ 31 h 46"/>
                <a:gd name="T18" fmla="*/ 7 w 34"/>
                <a:gd name="T19" fmla="*/ 35 h 46"/>
                <a:gd name="T20" fmla="*/ 12 w 34"/>
                <a:gd name="T21" fmla="*/ 37 h 46"/>
                <a:gd name="T22" fmla="*/ 16 w 34"/>
                <a:gd name="T23" fmla="*/ 40 h 46"/>
                <a:gd name="T24" fmla="*/ 19 w 34"/>
                <a:gd name="T25" fmla="*/ 44 h 46"/>
                <a:gd name="T26" fmla="*/ 22 w 34"/>
                <a:gd name="T27" fmla="*/ 46 h 46"/>
                <a:gd name="T28" fmla="*/ 27 w 34"/>
                <a:gd name="T29" fmla="*/ 44 h 46"/>
                <a:gd name="T30" fmla="*/ 31 w 34"/>
                <a:gd name="T31" fmla="*/ 40 h 46"/>
                <a:gd name="T32" fmla="*/ 34 w 34"/>
                <a:gd name="T33" fmla="*/ 35 h 46"/>
                <a:gd name="T34" fmla="*/ 34 w 34"/>
                <a:gd name="T35" fmla="*/ 29 h 46"/>
                <a:gd name="T36" fmla="*/ 33 w 34"/>
                <a:gd name="T37" fmla="*/ 24 h 46"/>
                <a:gd name="T38" fmla="*/ 30 w 34"/>
                <a:gd name="T39" fmla="*/ 20 h 46"/>
                <a:gd name="T40" fmla="*/ 30 w 34"/>
                <a:gd name="T41" fmla="*/ 15 h 46"/>
                <a:gd name="T42" fmla="*/ 29 w 34"/>
                <a:gd name="T43" fmla="*/ 9 h 46"/>
                <a:gd name="T44" fmla="*/ 27 w 34"/>
                <a:gd name="T45" fmla="*/ 5 h 46"/>
                <a:gd name="T46" fmla="*/ 23 w 34"/>
                <a:gd name="T47" fmla="*/ 1 h 46"/>
                <a:gd name="T48" fmla="*/ 22 w 34"/>
                <a:gd name="T49" fmla="*/ 0 h 46"/>
                <a:gd name="T50" fmla="*/ 21 w 34"/>
                <a:gd name="T51" fmla="*/ 0 h 46"/>
                <a:gd name="T52" fmla="*/ 19 w 34"/>
                <a:gd name="T53" fmla="*/ 0 h 46"/>
                <a:gd name="T54" fmla="*/ 16 w 34"/>
                <a:gd name="T55" fmla="*/ 1 h 46"/>
                <a:gd name="T56" fmla="*/ 14 w 34"/>
                <a:gd name="T57"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9525">
              <a:solidFill>
                <a:schemeClr val="bg1"/>
              </a:solidFill>
              <a:round/>
              <a:headEnd/>
              <a:tailEnd/>
            </a:ln>
          </p:spPr>
          <p:txBody>
            <a:bodyPr/>
            <a:lstStyle/>
            <a:p>
              <a:endParaRPr lang="de-DE"/>
            </a:p>
          </p:txBody>
        </p:sp>
        <p:sp>
          <p:nvSpPr>
            <p:cNvPr id="265386" name="Freeform 170"/>
            <p:cNvSpPr>
              <a:spLocks/>
            </p:cNvSpPr>
            <p:nvPr/>
          </p:nvSpPr>
          <p:spPr bwMode="auto">
            <a:xfrm>
              <a:off x="1305" y="1240"/>
              <a:ext cx="136" cy="65"/>
            </a:xfrm>
            <a:custGeom>
              <a:avLst/>
              <a:gdLst>
                <a:gd name="T0" fmla="*/ 169 w 202"/>
                <a:gd name="T1" fmla="*/ 29 h 100"/>
                <a:gd name="T2" fmla="*/ 184 w 202"/>
                <a:gd name="T3" fmla="*/ 33 h 100"/>
                <a:gd name="T4" fmla="*/ 196 w 202"/>
                <a:gd name="T5" fmla="*/ 41 h 100"/>
                <a:gd name="T6" fmla="*/ 201 w 202"/>
                <a:gd name="T7" fmla="*/ 52 h 100"/>
                <a:gd name="T8" fmla="*/ 201 w 202"/>
                <a:gd name="T9" fmla="*/ 67 h 100"/>
                <a:gd name="T10" fmla="*/ 201 w 202"/>
                <a:gd name="T11" fmla="*/ 73 h 100"/>
                <a:gd name="T12" fmla="*/ 190 w 202"/>
                <a:gd name="T13" fmla="*/ 81 h 100"/>
                <a:gd name="T14" fmla="*/ 180 w 202"/>
                <a:gd name="T15" fmla="*/ 85 h 100"/>
                <a:gd name="T16" fmla="*/ 166 w 202"/>
                <a:gd name="T17" fmla="*/ 84 h 100"/>
                <a:gd name="T18" fmla="*/ 160 w 202"/>
                <a:gd name="T19" fmla="*/ 84 h 100"/>
                <a:gd name="T20" fmla="*/ 152 w 202"/>
                <a:gd name="T21" fmla="*/ 90 h 100"/>
                <a:gd name="T22" fmla="*/ 142 w 202"/>
                <a:gd name="T23" fmla="*/ 92 h 100"/>
                <a:gd name="T24" fmla="*/ 130 w 202"/>
                <a:gd name="T25" fmla="*/ 93 h 100"/>
                <a:gd name="T26" fmla="*/ 120 w 202"/>
                <a:gd name="T27" fmla="*/ 94 h 100"/>
                <a:gd name="T28" fmla="*/ 111 w 202"/>
                <a:gd name="T29" fmla="*/ 98 h 100"/>
                <a:gd name="T30" fmla="*/ 100 w 202"/>
                <a:gd name="T31" fmla="*/ 100 h 100"/>
                <a:gd name="T32" fmla="*/ 84 w 202"/>
                <a:gd name="T33" fmla="*/ 99 h 100"/>
                <a:gd name="T34" fmla="*/ 73 w 202"/>
                <a:gd name="T35" fmla="*/ 97 h 100"/>
                <a:gd name="T36" fmla="*/ 63 w 202"/>
                <a:gd name="T37" fmla="*/ 90 h 100"/>
                <a:gd name="T38" fmla="*/ 53 w 202"/>
                <a:gd name="T39" fmla="*/ 79 h 100"/>
                <a:gd name="T40" fmla="*/ 53 w 202"/>
                <a:gd name="T41" fmla="*/ 61 h 100"/>
                <a:gd name="T42" fmla="*/ 53 w 202"/>
                <a:gd name="T43" fmla="*/ 48 h 100"/>
                <a:gd name="T44" fmla="*/ 49 w 202"/>
                <a:gd name="T45" fmla="*/ 39 h 100"/>
                <a:gd name="T46" fmla="*/ 42 w 202"/>
                <a:gd name="T47" fmla="*/ 32 h 100"/>
                <a:gd name="T48" fmla="*/ 30 w 202"/>
                <a:gd name="T49" fmla="*/ 33 h 100"/>
                <a:gd name="T50" fmla="*/ 24 w 202"/>
                <a:gd name="T51" fmla="*/ 35 h 100"/>
                <a:gd name="T52" fmla="*/ 12 w 202"/>
                <a:gd name="T53" fmla="*/ 25 h 100"/>
                <a:gd name="T54" fmla="*/ 0 w 202"/>
                <a:gd name="T55" fmla="*/ 16 h 100"/>
                <a:gd name="T56" fmla="*/ 7 w 202"/>
                <a:gd name="T57" fmla="*/ 3 h 100"/>
                <a:gd name="T58" fmla="*/ 19 w 202"/>
                <a:gd name="T59" fmla="*/ 0 h 100"/>
                <a:gd name="T60" fmla="*/ 30 w 202"/>
                <a:gd name="T61" fmla="*/ 6 h 100"/>
                <a:gd name="T62" fmla="*/ 37 w 202"/>
                <a:gd name="T63" fmla="*/ 17 h 100"/>
                <a:gd name="T64" fmla="*/ 49 w 202"/>
                <a:gd name="T65" fmla="*/ 20 h 100"/>
                <a:gd name="T66" fmla="*/ 54 w 202"/>
                <a:gd name="T67" fmla="*/ 13 h 100"/>
                <a:gd name="T68" fmla="*/ 63 w 202"/>
                <a:gd name="T69" fmla="*/ 13 h 100"/>
                <a:gd name="T70" fmla="*/ 69 w 202"/>
                <a:gd name="T71" fmla="*/ 16 h 100"/>
                <a:gd name="T72" fmla="*/ 73 w 202"/>
                <a:gd name="T73" fmla="*/ 29 h 100"/>
                <a:gd name="T74" fmla="*/ 85 w 202"/>
                <a:gd name="T75" fmla="*/ 43 h 100"/>
                <a:gd name="T76" fmla="*/ 91 w 202"/>
                <a:gd name="T77" fmla="*/ 53 h 100"/>
                <a:gd name="T78" fmla="*/ 111 w 202"/>
                <a:gd name="T79" fmla="*/ 51 h 100"/>
                <a:gd name="T80" fmla="*/ 123 w 202"/>
                <a:gd name="T81" fmla="*/ 53 h 100"/>
                <a:gd name="T82" fmla="*/ 133 w 202"/>
                <a:gd name="T83" fmla="*/ 46 h 100"/>
                <a:gd name="T84" fmla="*/ 143 w 202"/>
                <a:gd name="T85" fmla="*/ 37 h 100"/>
                <a:gd name="T86" fmla="*/ 154 w 202"/>
                <a:gd name="T87" fmla="*/ 2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9525">
              <a:solidFill>
                <a:schemeClr val="bg1"/>
              </a:solidFill>
              <a:round/>
              <a:headEnd/>
              <a:tailEnd/>
            </a:ln>
          </p:spPr>
          <p:txBody>
            <a:bodyPr/>
            <a:lstStyle/>
            <a:p>
              <a:endParaRPr lang="de-DE"/>
            </a:p>
          </p:txBody>
        </p:sp>
        <p:sp>
          <p:nvSpPr>
            <p:cNvPr id="265387" name="Freeform 171"/>
            <p:cNvSpPr>
              <a:spLocks/>
            </p:cNvSpPr>
            <p:nvPr/>
          </p:nvSpPr>
          <p:spPr bwMode="auto">
            <a:xfrm>
              <a:off x="1198" y="1199"/>
              <a:ext cx="28" cy="24"/>
            </a:xfrm>
            <a:custGeom>
              <a:avLst/>
              <a:gdLst>
                <a:gd name="T0" fmla="*/ 38 w 40"/>
                <a:gd name="T1" fmla="*/ 20 h 37"/>
                <a:gd name="T2" fmla="*/ 37 w 40"/>
                <a:gd name="T3" fmla="*/ 21 h 37"/>
                <a:gd name="T4" fmla="*/ 35 w 40"/>
                <a:gd name="T5" fmla="*/ 26 h 37"/>
                <a:gd name="T6" fmla="*/ 32 w 40"/>
                <a:gd name="T7" fmla="*/ 30 h 37"/>
                <a:gd name="T8" fmla="*/ 28 w 40"/>
                <a:gd name="T9" fmla="*/ 34 h 37"/>
                <a:gd name="T10" fmla="*/ 24 w 40"/>
                <a:gd name="T11" fmla="*/ 36 h 37"/>
                <a:gd name="T12" fmla="*/ 19 w 40"/>
                <a:gd name="T13" fmla="*/ 37 h 37"/>
                <a:gd name="T14" fmla="*/ 14 w 40"/>
                <a:gd name="T15" fmla="*/ 37 h 37"/>
                <a:gd name="T16" fmla="*/ 13 w 40"/>
                <a:gd name="T17" fmla="*/ 37 h 37"/>
                <a:gd name="T18" fmla="*/ 12 w 40"/>
                <a:gd name="T19" fmla="*/ 36 h 37"/>
                <a:gd name="T20" fmla="*/ 11 w 40"/>
                <a:gd name="T21" fmla="*/ 34 h 37"/>
                <a:gd name="T22" fmla="*/ 9 w 40"/>
                <a:gd name="T23" fmla="*/ 32 h 37"/>
                <a:gd name="T24" fmla="*/ 5 w 40"/>
                <a:gd name="T25" fmla="*/ 28 h 37"/>
                <a:gd name="T26" fmla="*/ 2 w 40"/>
                <a:gd name="T27" fmla="*/ 24 h 37"/>
                <a:gd name="T28" fmla="*/ 0 w 40"/>
                <a:gd name="T29" fmla="*/ 20 h 37"/>
                <a:gd name="T30" fmla="*/ 2 w 40"/>
                <a:gd name="T31" fmla="*/ 17 h 37"/>
                <a:gd name="T32" fmla="*/ 6 w 40"/>
                <a:gd name="T33" fmla="*/ 12 h 37"/>
                <a:gd name="T34" fmla="*/ 12 w 40"/>
                <a:gd name="T35" fmla="*/ 7 h 37"/>
                <a:gd name="T36" fmla="*/ 17 w 40"/>
                <a:gd name="T37" fmla="*/ 3 h 37"/>
                <a:gd name="T38" fmla="*/ 20 w 40"/>
                <a:gd name="T39" fmla="*/ 0 h 37"/>
                <a:gd name="T40" fmla="*/ 25 w 40"/>
                <a:gd name="T41" fmla="*/ 2 h 37"/>
                <a:gd name="T42" fmla="*/ 32 w 40"/>
                <a:gd name="T43" fmla="*/ 4 h 37"/>
                <a:gd name="T44" fmla="*/ 37 w 40"/>
                <a:gd name="T45" fmla="*/ 7 h 37"/>
                <a:gd name="T46" fmla="*/ 40 w 40"/>
                <a:gd name="T47" fmla="*/ 12 h 37"/>
                <a:gd name="T48" fmla="*/ 38 w 40"/>
                <a:gd name="T4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9525">
              <a:solidFill>
                <a:schemeClr val="bg1"/>
              </a:solidFill>
              <a:round/>
              <a:headEnd/>
              <a:tailEnd/>
            </a:ln>
          </p:spPr>
          <p:txBody>
            <a:bodyPr/>
            <a:lstStyle/>
            <a:p>
              <a:endParaRPr lang="de-DE"/>
            </a:p>
          </p:txBody>
        </p:sp>
        <p:sp>
          <p:nvSpPr>
            <p:cNvPr id="265388" name="Freeform 172"/>
            <p:cNvSpPr>
              <a:spLocks/>
            </p:cNvSpPr>
            <p:nvPr/>
          </p:nvSpPr>
          <p:spPr bwMode="auto">
            <a:xfrm flipV="1">
              <a:off x="1305" y="1047"/>
              <a:ext cx="136" cy="204"/>
            </a:xfrm>
            <a:custGeom>
              <a:avLst/>
              <a:gdLst>
                <a:gd name="T0" fmla="*/ 93 w 201"/>
                <a:gd name="T1" fmla="*/ 277 h 319"/>
                <a:gd name="T2" fmla="*/ 88 w 201"/>
                <a:gd name="T3" fmla="*/ 294 h 319"/>
                <a:gd name="T4" fmla="*/ 80 w 201"/>
                <a:gd name="T5" fmla="*/ 308 h 319"/>
                <a:gd name="T6" fmla="*/ 92 w 201"/>
                <a:gd name="T7" fmla="*/ 319 h 319"/>
                <a:gd name="T8" fmla="*/ 123 w 201"/>
                <a:gd name="T9" fmla="*/ 318 h 319"/>
                <a:gd name="T10" fmla="*/ 144 w 201"/>
                <a:gd name="T11" fmla="*/ 309 h 319"/>
                <a:gd name="T12" fmla="*/ 164 w 201"/>
                <a:gd name="T13" fmla="*/ 304 h 319"/>
                <a:gd name="T14" fmla="*/ 182 w 201"/>
                <a:gd name="T15" fmla="*/ 305 h 319"/>
                <a:gd name="T16" fmla="*/ 197 w 201"/>
                <a:gd name="T17" fmla="*/ 289 h 319"/>
                <a:gd name="T18" fmla="*/ 180 w 201"/>
                <a:gd name="T19" fmla="*/ 273 h 319"/>
                <a:gd name="T20" fmla="*/ 172 w 201"/>
                <a:gd name="T21" fmla="*/ 263 h 319"/>
                <a:gd name="T22" fmla="*/ 182 w 201"/>
                <a:gd name="T23" fmla="*/ 251 h 319"/>
                <a:gd name="T24" fmla="*/ 179 w 201"/>
                <a:gd name="T25" fmla="*/ 235 h 319"/>
                <a:gd name="T26" fmla="*/ 188 w 201"/>
                <a:gd name="T27" fmla="*/ 219 h 319"/>
                <a:gd name="T28" fmla="*/ 190 w 201"/>
                <a:gd name="T29" fmla="*/ 187 h 319"/>
                <a:gd name="T30" fmla="*/ 165 w 201"/>
                <a:gd name="T31" fmla="*/ 168 h 319"/>
                <a:gd name="T32" fmla="*/ 188 w 201"/>
                <a:gd name="T33" fmla="*/ 149 h 319"/>
                <a:gd name="T34" fmla="*/ 192 w 201"/>
                <a:gd name="T35" fmla="*/ 120 h 319"/>
                <a:gd name="T36" fmla="*/ 196 w 201"/>
                <a:gd name="T37" fmla="*/ 90 h 319"/>
                <a:gd name="T38" fmla="*/ 201 w 201"/>
                <a:gd name="T39" fmla="*/ 55 h 319"/>
                <a:gd name="T40" fmla="*/ 183 w 201"/>
                <a:gd name="T41" fmla="*/ 54 h 319"/>
                <a:gd name="T42" fmla="*/ 197 w 201"/>
                <a:gd name="T43" fmla="*/ 29 h 319"/>
                <a:gd name="T44" fmla="*/ 194 w 201"/>
                <a:gd name="T45" fmla="*/ 6 h 319"/>
                <a:gd name="T46" fmla="*/ 189 w 201"/>
                <a:gd name="T47" fmla="*/ 5 h 319"/>
                <a:gd name="T48" fmla="*/ 173 w 201"/>
                <a:gd name="T49" fmla="*/ 3 h 319"/>
                <a:gd name="T50" fmla="*/ 163 w 201"/>
                <a:gd name="T51" fmla="*/ 0 h 319"/>
                <a:gd name="T52" fmla="*/ 159 w 201"/>
                <a:gd name="T53" fmla="*/ 2 h 319"/>
                <a:gd name="T54" fmla="*/ 145 w 201"/>
                <a:gd name="T55" fmla="*/ 6 h 319"/>
                <a:gd name="T56" fmla="*/ 129 w 201"/>
                <a:gd name="T57" fmla="*/ 9 h 319"/>
                <a:gd name="T58" fmla="*/ 121 w 201"/>
                <a:gd name="T59" fmla="*/ 17 h 319"/>
                <a:gd name="T60" fmla="*/ 108 w 201"/>
                <a:gd name="T61" fmla="*/ 20 h 319"/>
                <a:gd name="T62" fmla="*/ 87 w 201"/>
                <a:gd name="T63" fmla="*/ 31 h 319"/>
                <a:gd name="T64" fmla="*/ 81 w 201"/>
                <a:gd name="T65" fmla="*/ 54 h 319"/>
                <a:gd name="T66" fmla="*/ 74 w 201"/>
                <a:gd name="T67" fmla="*/ 61 h 319"/>
                <a:gd name="T68" fmla="*/ 59 w 201"/>
                <a:gd name="T69" fmla="*/ 70 h 319"/>
                <a:gd name="T70" fmla="*/ 46 w 201"/>
                <a:gd name="T71" fmla="*/ 81 h 319"/>
                <a:gd name="T72" fmla="*/ 37 w 201"/>
                <a:gd name="T73" fmla="*/ 93 h 319"/>
                <a:gd name="T74" fmla="*/ 44 w 201"/>
                <a:gd name="T75" fmla="*/ 115 h 319"/>
                <a:gd name="T76" fmla="*/ 47 w 201"/>
                <a:gd name="T77" fmla="*/ 132 h 319"/>
                <a:gd name="T78" fmla="*/ 43 w 201"/>
                <a:gd name="T79" fmla="*/ 143 h 319"/>
                <a:gd name="T80" fmla="*/ 31 w 201"/>
                <a:gd name="T81" fmla="*/ 118 h 319"/>
                <a:gd name="T82" fmla="*/ 21 w 201"/>
                <a:gd name="T83" fmla="*/ 118 h 319"/>
                <a:gd name="T84" fmla="*/ 9 w 201"/>
                <a:gd name="T85" fmla="*/ 132 h 319"/>
                <a:gd name="T86" fmla="*/ 0 w 201"/>
                <a:gd name="T87" fmla="*/ 166 h 319"/>
                <a:gd name="T88" fmla="*/ 2 w 201"/>
                <a:gd name="T89" fmla="*/ 190 h 319"/>
                <a:gd name="T90" fmla="*/ 19 w 201"/>
                <a:gd name="T91" fmla="*/ 199 h 319"/>
                <a:gd name="T92" fmla="*/ 30 w 201"/>
                <a:gd name="T93" fmla="*/ 199 h 319"/>
                <a:gd name="T94" fmla="*/ 28 w 201"/>
                <a:gd name="T95" fmla="*/ 211 h 319"/>
                <a:gd name="T96" fmla="*/ 24 w 201"/>
                <a:gd name="T97" fmla="*/ 224 h 319"/>
                <a:gd name="T98" fmla="*/ 36 w 201"/>
                <a:gd name="T99" fmla="*/ 238 h 319"/>
                <a:gd name="T100" fmla="*/ 63 w 201"/>
                <a:gd name="T101" fmla="*/ 244 h 319"/>
                <a:gd name="T102" fmla="*/ 77 w 201"/>
                <a:gd name="T103" fmla="*/ 229 h 319"/>
                <a:gd name="T104" fmla="*/ 96 w 201"/>
                <a:gd name="T105" fmla="*/ 240 h 319"/>
                <a:gd name="T106" fmla="*/ 113 w 201"/>
                <a:gd name="T107" fmla="*/ 263 h 319"/>
                <a:gd name="T108" fmla="*/ 103 w 201"/>
                <a:gd name="T109" fmla="*/ 256 h 319"/>
                <a:gd name="T110" fmla="*/ 82 w 201"/>
                <a:gd name="T111" fmla="*/ 25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grpFill/>
            <a:ln w="9525">
              <a:solidFill>
                <a:schemeClr val="bg1"/>
              </a:solidFill>
              <a:round/>
              <a:headEnd/>
              <a:tailEnd/>
            </a:ln>
          </p:spPr>
          <p:txBody>
            <a:bodyPr/>
            <a:lstStyle/>
            <a:p>
              <a:endParaRPr lang="de-DE"/>
            </a:p>
          </p:txBody>
        </p:sp>
        <p:sp>
          <p:nvSpPr>
            <p:cNvPr id="265389" name="Freeform 173"/>
            <p:cNvSpPr>
              <a:spLocks/>
            </p:cNvSpPr>
            <p:nvPr/>
          </p:nvSpPr>
          <p:spPr bwMode="auto">
            <a:xfrm>
              <a:off x="1308" y="1216"/>
              <a:ext cx="23" cy="1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9525">
              <a:solidFill>
                <a:schemeClr val="bg1"/>
              </a:solidFill>
              <a:round/>
              <a:headEnd/>
              <a:tailEnd/>
            </a:ln>
          </p:spPr>
          <p:txBody>
            <a:bodyPr/>
            <a:lstStyle/>
            <a:p>
              <a:endParaRPr lang="de-DE"/>
            </a:p>
          </p:txBody>
        </p:sp>
        <p:sp>
          <p:nvSpPr>
            <p:cNvPr id="265390" name="Freeform 174"/>
            <p:cNvSpPr>
              <a:spLocks/>
            </p:cNvSpPr>
            <p:nvPr/>
          </p:nvSpPr>
          <p:spPr bwMode="auto">
            <a:xfrm>
              <a:off x="1296" y="1187"/>
              <a:ext cx="21" cy="30"/>
            </a:xfrm>
            <a:custGeom>
              <a:avLst/>
              <a:gdLst>
                <a:gd name="T0" fmla="*/ 22 w 34"/>
                <a:gd name="T1" fmla="*/ 14 h 46"/>
                <a:gd name="T2" fmla="*/ 20 w 34"/>
                <a:gd name="T3" fmla="*/ 10 h 46"/>
                <a:gd name="T4" fmla="*/ 14 w 34"/>
                <a:gd name="T5" fmla="*/ 5 h 46"/>
                <a:gd name="T6" fmla="*/ 7 w 34"/>
                <a:gd name="T7" fmla="*/ 0 h 46"/>
                <a:gd name="T8" fmla="*/ 3 w 34"/>
                <a:gd name="T9" fmla="*/ 0 h 46"/>
                <a:gd name="T10" fmla="*/ 1 w 34"/>
                <a:gd name="T11" fmla="*/ 5 h 46"/>
                <a:gd name="T12" fmla="*/ 0 w 34"/>
                <a:gd name="T13" fmla="*/ 10 h 46"/>
                <a:gd name="T14" fmla="*/ 1 w 34"/>
                <a:gd name="T15" fmla="*/ 15 h 46"/>
                <a:gd name="T16" fmla="*/ 1 w 34"/>
                <a:gd name="T17" fmla="*/ 20 h 46"/>
                <a:gd name="T18" fmla="*/ 3 w 34"/>
                <a:gd name="T19" fmla="*/ 27 h 46"/>
                <a:gd name="T20" fmla="*/ 4 w 34"/>
                <a:gd name="T21" fmla="*/ 36 h 46"/>
                <a:gd name="T22" fmla="*/ 7 w 34"/>
                <a:gd name="T23" fmla="*/ 43 h 46"/>
                <a:gd name="T24" fmla="*/ 11 w 34"/>
                <a:gd name="T25" fmla="*/ 46 h 46"/>
                <a:gd name="T26" fmla="*/ 16 w 34"/>
                <a:gd name="T27" fmla="*/ 46 h 46"/>
                <a:gd name="T28" fmla="*/ 21 w 34"/>
                <a:gd name="T29" fmla="*/ 44 h 46"/>
                <a:gd name="T30" fmla="*/ 26 w 34"/>
                <a:gd name="T31" fmla="*/ 42 h 46"/>
                <a:gd name="T32" fmla="*/ 29 w 34"/>
                <a:gd name="T33" fmla="*/ 38 h 46"/>
                <a:gd name="T34" fmla="*/ 31 w 34"/>
                <a:gd name="T35" fmla="*/ 33 h 46"/>
                <a:gd name="T36" fmla="*/ 34 w 34"/>
                <a:gd name="T37" fmla="*/ 30 h 46"/>
                <a:gd name="T38" fmla="*/ 34 w 34"/>
                <a:gd name="T39" fmla="*/ 27 h 46"/>
                <a:gd name="T40" fmla="*/ 30 w 34"/>
                <a:gd name="T41" fmla="*/ 22 h 46"/>
                <a:gd name="T42" fmla="*/ 26 w 34"/>
                <a:gd name="T43" fmla="*/ 17 h 46"/>
                <a:gd name="T44" fmla="*/ 23 w 34"/>
                <a:gd name="T45" fmla="*/ 15 h 46"/>
                <a:gd name="T46" fmla="*/ 22 w 34"/>
                <a:gd name="T47" fmla="*/ 14 h 46"/>
                <a:gd name="T48" fmla="*/ 22 w 34"/>
                <a:gd name="T49"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grpFill/>
            <a:ln w="9525">
              <a:solidFill>
                <a:schemeClr val="bg1"/>
              </a:solidFill>
              <a:round/>
              <a:headEnd/>
              <a:tailEnd/>
            </a:ln>
          </p:spPr>
          <p:txBody>
            <a:bodyPr/>
            <a:lstStyle/>
            <a:p>
              <a:endParaRPr lang="de-DE"/>
            </a:p>
          </p:txBody>
        </p:sp>
        <p:sp>
          <p:nvSpPr>
            <p:cNvPr id="265391" name="Freeform 175"/>
            <p:cNvSpPr>
              <a:spLocks/>
            </p:cNvSpPr>
            <p:nvPr/>
          </p:nvSpPr>
          <p:spPr bwMode="auto">
            <a:xfrm>
              <a:off x="1254" y="1173"/>
              <a:ext cx="38" cy="43"/>
            </a:xfrm>
            <a:custGeom>
              <a:avLst/>
              <a:gdLst>
                <a:gd name="T0" fmla="*/ 53 w 58"/>
                <a:gd name="T1" fmla="*/ 34 h 67"/>
                <a:gd name="T2" fmla="*/ 54 w 58"/>
                <a:gd name="T3" fmla="*/ 37 h 67"/>
                <a:gd name="T4" fmla="*/ 57 w 58"/>
                <a:gd name="T5" fmla="*/ 44 h 67"/>
                <a:gd name="T6" fmla="*/ 58 w 58"/>
                <a:gd name="T7" fmla="*/ 53 h 67"/>
                <a:gd name="T8" fmla="*/ 57 w 58"/>
                <a:gd name="T9" fmla="*/ 60 h 67"/>
                <a:gd name="T10" fmla="*/ 54 w 58"/>
                <a:gd name="T11" fmla="*/ 64 h 67"/>
                <a:gd name="T12" fmla="*/ 52 w 58"/>
                <a:gd name="T13" fmla="*/ 66 h 67"/>
                <a:gd name="T14" fmla="*/ 48 w 58"/>
                <a:gd name="T15" fmla="*/ 67 h 67"/>
                <a:gd name="T16" fmla="*/ 44 w 58"/>
                <a:gd name="T17" fmla="*/ 65 h 67"/>
                <a:gd name="T18" fmla="*/ 39 w 58"/>
                <a:gd name="T19" fmla="*/ 62 h 67"/>
                <a:gd name="T20" fmla="*/ 35 w 58"/>
                <a:gd name="T21" fmla="*/ 60 h 67"/>
                <a:gd name="T22" fmla="*/ 32 w 58"/>
                <a:gd name="T23" fmla="*/ 58 h 67"/>
                <a:gd name="T24" fmla="*/ 29 w 58"/>
                <a:gd name="T25" fmla="*/ 53 h 67"/>
                <a:gd name="T26" fmla="*/ 24 w 58"/>
                <a:gd name="T27" fmla="*/ 50 h 67"/>
                <a:gd name="T28" fmla="*/ 17 w 58"/>
                <a:gd name="T29" fmla="*/ 49 h 67"/>
                <a:gd name="T30" fmla="*/ 12 w 58"/>
                <a:gd name="T31" fmla="*/ 47 h 67"/>
                <a:gd name="T32" fmla="*/ 8 w 58"/>
                <a:gd name="T33" fmla="*/ 42 h 67"/>
                <a:gd name="T34" fmla="*/ 9 w 58"/>
                <a:gd name="T35" fmla="*/ 37 h 67"/>
                <a:gd name="T36" fmla="*/ 13 w 58"/>
                <a:gd name="T37" fmla="*/ 37 h 67"/>
                <a:gd name="T38" fmla="*/ 15 w 58"/>
                <a:gd name="T39" fmla="*/ 36 h 67"/>
                <a:gd name="T40" fmla="*/ 13 w 58"/>
                <a:gd name="T41" fmla="*/ 30 h 67"/>
                <a:gd name="T42" fmla="*/ 7 w 58"/>
                <a:gd name="T43" fmla="*/ 20 h 67"/>
                <a:gd name="T44" fmla="*/ 2 w 58"/>
                <a:gd name="T45" fmla="*/ 11 h 67"/>
                <a:gd name="T46" fmla="*/ 0 w 58"/>
                <a:gd name="T47" fmla="*/ 4 h 67"/>
                <a:gd name="T48" fmla="*/ 4 w 58"/>
                <a:gd name="T49" fmla="*/ 0 h 67"/>
                <a:gd name="T50" fmla="*/ 9 w 58"/>
                <a:gd name="T51" fmla="*/ 0 h 67"/>
                <a:gd name="T52" fmla="*/ 14 w 58"/>
                <a:gd name="T53" fmla="*/ 0 h 67"/>
                <a:gd name="T54" fmla="*/ 19 w 58"/>
                <a:gd name="T55" fmla="*/ 2 h 67"/>
                <a:gd name="T56" fmla="*/ 23 w 58"/>
                <a:gd name="T57" fmla="*/ 8 h 67"/>
                <a:gd name="T58" fmla="*/ 28 w 58"/>
                <a:gd name="T59" fmla="*/ 13 h 67"/>
                <a:gd name="T60" fmla="*/ 34 w 58"/>
                <a:gd name="T61" fmla="*/ 15 h 67"/>
                <a:gd name="T62" fmla="*/ 38 w 58"/>
                <a:gd name="T63" fmla="*/ 16 h 67"/>
                <a:gd name="T64" fmla="*/ 40 w 58"/>
                <a:gd name="T65" fmla="*/ 19 h 67"/>
                <a:gd name="T66" fmla="*/ 43 w 58"/>
                <a:gd name="T67" fmla="*/ 24 h 67"/>
                <a:gd name="T68" fmla="*/ 47 w 58"/>
                <a:gd name="T69" fmla="*/ 29 h 67"/>
                <a:gd name="T70" fmla="*/ 51 w 58"/>
                <a:gd name="T71" fmla="*/ 32 h 67"/>
                <a:gd name="T72" fmla="*/ 53 w 58"/>
                <a:gd name="T7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9525">
              <a:solidFill>
                <a:schemeClr val="bg1"/>
              </a:solidFill>
              <a:round/>
              <a:headEnd/>
              <a:tailEnd/>
            </a:ln>
          </p:spPr>
          <p:txBody>
            <a:bodyPr/>
            <a:lstStyle/>
            <a:p>
              <a:endParaRPr lang="de-DE"/>
            </a:p>
          </p:txBody>
        </p:sp>
        <p:sp>
          <p:nvSpPr>
            <p:cNvPr id="265392" name="Freeform 176"/>
            <p:cNvSpPr>
              <a:spLocks/>
            </p:cNvSpPr>
            <p:nvPr/>
          </p:nvSpPr>
          <p:spPr bwMode="auto">
            <a:xfrm>
              <a:off x="1101" y="1329"/>
              <a:ext cx="170" cy="148"/>
            </a:xfrm>
            <a:custGeom>
              <a:avLst/>
              <a:gdLst>
                <a:gd name="T0" fmla="*/ 249 w 249"/>
                <a:gd name="T1" fmla="*/ 175 h 231"/>
                <a:gd name="T2" fmla="*/ 236 w 249"/>
                <a:gd name="T3" fmla="*/ 187 h 231"/>
                <a:gd name="T4" fmla="*/ 226 w 249"/>
                <a:gd name="T5" fmla="*/ 189 h 231"/>
                <a:gd name="T6" fmla="*/ 231 w 249"/>
                <a:gd name="T7" fmla="*/ 220 h 231"/>
                <a:gd name="T8" fmla="*/ 205 w 249"/>
                <a:gd name="T9" fmla="*/ 231 h 231"/>
                <a:gd name="T10" fmla="*/ 178 w 249"/>
                <a:gd name="T11" fmla="*/ 210 h 231"/>
                <a:gd name="T12" fmla="*/ 163 w 249"/>
                <a:gd name="T13" fmla="*/ 196 h 231"/>
                <a:gd name="T14" fmla="*/ 154 w 249"/>
                <a:gd name="T15" fmla="*/ 196 h 231"/>
                <a:gd name="T16" fmla="*/ 123 w 249"/>
                <a:gd name="T17" fmla="*/ 213 h 231"/>
                <a:gd name="T18" fmla="*/ 89 w 249"/>
                <a:gd name="T19" fmla="*/ 221 h 231"/>
                <a:gd name="T20" fmla="*/ 73 w 249"/>
                <a:gd name="T21" fmla="*/ 221 h 231"/>
                <a:gd name="T22" fmla="*/ 52 w 249"/>
                <a:gd name="T23" fmla="*/ 215 h 231"/>
                <a:gd name="T24" fmla="*/ 44 w 249"/>
                <a:gd name="T25" fmla="*/ 204 h 231"/>
                <a:gd name="T26" fmla="*/ 25 w 249"/>
                <a:gd name="T27" fmla="*/ 173 h 231"/>
                <a:gd name="T28" fmla="*/ 1 w 249"/>
                <a:gd name="T29" fmla="*/ 157 h 231"/>
                <a:gd name="T30" fmla="*/ 1 w 249"/>
                <a:gd name="T31" fmla="*/ 130 h 231"/>
                <a:gd name="T32" fmla="*/ 27 w 249"/>
                <a:gd name="T33" fmla="*/ 129 h 231"/>
                <a:gd name="T34" fmla="*/ 57 w 249"/>
                <a:gd name="T35" fmla="*/ 142 h 231"/>
                <a:gd name="T36" fmla="*/ 82 w 249"/>
                <a:gd name="T37" fmla="*/ 151 h 231"/>
                <a:gd name="T38" fmla="*/ 81 w 249"/>
                <a:gd name="T39" fmla="*/ 126 h 231"/>
                <a:gd name="T40" fmla="*/ 44 w 249"/>
                <a:gd name="T41" fmla="*/ 117 h 231"/>
                <a:gd name="T42" fmla="*/ 12 w 249"/>
                <a:gd name="T43" fmla="*/ 114 h 231"/>
                <a:gd name="T44" fmla="*/ 2 w 249"/>
                <a:gd name="T45" fmla="*/ 90 h 231"/>
                <a:gd name="T46" fmla="*/ 28 w 249"/>
                <a:gd name="T47" fmla="*/ 84 h 231"/>
                <a:gd name="T48" fmla="*/ 19 w 249"/>
                <a:gd name="T49" fmla="*/ 68 h 231"/>
                <a:gd name="T50" fmla="*/ 3 w 249"/>
                <a:gd name="T51" fmla="*/ 44 h 231"/>
                <a:gd name="T52" fmla="*/ 21 w 249"/>
                <a:gd name="T53" fmla="*/ 33 h 231"/>
                <a:gd name="T54" fmla="*/ 28 w 249"/>
                <a:gd name="T55" fmla="*/ 15 h 231"/>
                <a:gd name="T56" fmla="*/ 51 w 249"/>
                <a:gd name="T57" fmla="*/ 7 h 231"/>
                <a:gd name="T58" fmla="*/ 88 w 249"/>
                <a:gd name="T59" fmla="*/ 3 h 231"/>
                <a:gd name="T60" fmla="*/ 82 w 249"/>
                <a:gd name="T61" fmla="*/ 27 h 231"/>
                <a:gd name="T62" fmla="*/ 102 w 249"/>
                <a:gd name="T63" fmla="*/ 27 h 231"/>
                <a:gd name="T64" fmla="*/ 124 w 249"/>
                <a:gd name="T65" fmla="*/ 47 h 231"/>
                <a:gd name="T66" fmla="*/ 125 w 249"/>
                <a:gd name="T67" fmla="*/ 27 h 231"/>
                <a:gd name="T68" fmla="*/ 145 w 249"/>
                <a:gd name="T69" fmla="*/ 47 h 231"/>
                <a:gd name="T70" fmla="*/ 152 w 249"/>
                <a:gd name="T71" fmla="*/ 83 h 231"/>
                <a:gd name="T72" fmla="*/ 162 w 249"/>
                <a:gd name="T73" fmla="*/ 51 h 231"/>
                <a:gd name="T74" fmla="*/ 157 w 249"/>
                <a:gd name="T75" fmla="*/ 27 h 231"/>
                <a:gd name="T76" fmla="*/ 173 w 249"/>
                <a:gd name="T77" fmla="*/ 23 h 231"/>
                <a:gd name="T78" fmla="*/ 181 w 249"/>
                <a:gd name="T79" fmla="*/ 19 h 231"/>
                <a:gd name="T80" fmla="*/ 172 w 249"/>
                <a:gd name="T81" fmla="*/ 7 h 231"/>
                <a:gd name="T82" fmla="*/ 198 w 249"/>
                <a:gd name="T83" fmla="*/ 5 h 231"/>
                <a:gd name="T84" fmla="*/ 213 w 249"/>
                <a:gd name="T85" fmla="*/ 15 h 231"/>
                <a:gd name="T86" fmla="*/ 199 w 249"/>
                <a:gd name="T87" fmla="*/ 39 h 231"/>
                <a:gd name="T88" fmla="*/ 195 w 249"/>
                <a:gd name="T89" fmla="*/ 60 h 231"/>
                <a:gd name="T90" fmla="*/ 201 w 249"/>
                <a:gd name="T91" fmla="*/ 98 h 231"/>
                <a:gd name="T92" fmla="*/ 198 w 249"/>
                <a:gd name="T93" fmla="*/ 115 h 231"/>
                <a:gd name="T94" fmla="*/ 209 w 249"/>
                <a:gd name="T95" fmla="*/ 141 h 231"/>
                <a:gd name="T96" fmla="*/ 237 w 249"/>
                <a:gd name="T97" fmla="*/ 1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9525">
              <a:solidFill>
                <a:schemeClr val="bg1"/>
              </a:solidFill>
              <a:round/>
              <a:headEnd/>
              <a:tailEnd/>
            </a:ln>
          </p:spPr>
          <p:txBody>
            <a:bodyPr/>
            <a:lstStyle/>
            <a:p>
              <a:endParaRPr lang="de-DE"/>
            </a:p>
          </p:txBody>
        </p:sp>
        <p:sp>
          <p:nvSpPr>
            <p:cNvPr id="265393" name="Freeform 177"/>
            <p:cNvSpPr>
              <a:spLocks/>
            </p:cNvSpPr>
            <p:nvPr/>
          </p:nvSpPr>
          <p:spPr bwMode="auto">
            <a:xfrm>
              <a:off x="1672" y="3281"/>
              <a:ext cx="254" cy="639"/>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394" name="Freeform 178"/>
            <p:cNvSpPr>
              <a:spLocks/>
            </p:cNvSpPr>
            <p:nvPr/>
          </p:nvSpPr>
          <p:spPr bwMode="auto">
            <a:xfrm>
              <a:off x="1749" y="2674"/>
              <a:ext cx="23" cy="12"/>
            </a:xfrm>
            <a:custGeom>
              <a:avLst/>
              <a:gdLst>
                <a:gd name="T0" fmla="*/ 2 w 23"/>
                <a:gd name="T1" fmla="*/ 0 h 18"/>
                <a:gd name="T2" fmla="*/ 23 w 23"/>
                <a:gd name="T3" fmla="*/ 1 h 18"/>
                <a:gd name="T4" fmla="*/ 21 w 23"/>
                <a:gd name="T5" fmla="*/ 18 h 18"/>
                <a:gd name="T6" fmla="*/ 0 w 23"/>
                <a:gd name="T7" fmla="*/ 13 h 18"/>
                <a:gd name="T8" fmla="*/ 2 w 23"/>
                <a:gd name="T9" fmla="*/ 0 h 18"/>
              </a:gdLst>
              <a:ahLst/>
              <a:cxnLst>
                <a:cxn ang="0">
                  <a:pos x="T0" y="T1"/>
                </a:cxn>
                <a:cxn ang="0">
                  <a:pos x="T2" y="T3"/>
                </a:cxn>
                <a:cxn ang="0">
                  <a:pos x="T4" y="T5"/>
                </a:cxn>
                <a:cxn ang="0">
                  <a:pos x="T6" y="T7"/>
                </a:cxn>
                <a:cxn ang="0">
                  <a:pos x="T8" y="T9"/>
                </a:cxn>
              </a:cxnLst>
              <a:rect l="0" t="0" r="r" b="b"/>
              <a:pathLst>
                <a:path w="23" h="18">
                  <a:moveTo>
                    <a:pt x="2" y="0"/>
                  </a:moveTo>
                  <a:lnTo>
                    <a:pt x="23" y="1"/>
                  </a:lnTo>
                  <a:lnTo>
                    <a:pt x="21" y="18"/>
                  </a:lnTo>
                  <a:lnTo>
                    <a:pt x="0" y="13"/>
                  </a:lnTo>
                  <a:lnTo>
                    <a:pt x="2" y="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395" name="Freeform 179"/>
            <p:cNvSpPr>
              <a:spLocks/>
            </p:cNvSpPr>
            <p:nvPr/>
          </p:nvSpPr>
          <p:spPr bwMode="auto">
            <a:xfrm>
              <a:off x="4422" y="2825"/>
              <a:ext cx="73" cy="84"/>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396" name="Freeform 180"/>
            <p:cNvSpPr>
              <a:spLocks/>
            </p:cNvSpPr>
            <p:nvPr/>
          </p:nvSpPr>
          <p:spPr bwMode="auto">
            <a:xfrm>
              <a:off x="2406" y="1557"/>
              <a:ext cx="83" cy="32"/>
            </a:xfrm>
            <a:custGeom>
              <a:avLst/>
              <a:gdLst>
                <a:gd name="T0" fmla="*/ 14 w 114"/>
                <a:gd name="T1" fmla="*/ 0 h 54"/>
                <a:gd name="T2" fmla="*/ 26 w 114"/>
                <a:gd name="T3" fmla="*/ 14 h 54"/>
                <a:gd name="T4" fmla="*/ 54 w 114"/>
                <a:gd name="T5" fmla="*/ 4 h 54"/>
                <a:gd name="T6" fmla="*/ 88 w 114"/>
                <a:gd name="T7" fmla="*/ 0 h 54"/>
                <a:gd name="T8" fmla="*/ 114 w 114"/>
                <a:gd name="T9" fmla="*/ 18 h 54"/>
                <a:gd name="T10" fmla="*/ 96 w 114"/>
                <a:gd name="T11" fmla="*/ 38 h 54"/>
                <a:gd name="T12" fmla="*/ 68 w 114"/>
                <a:gd name="T13" fmla="*/ 54 h 54"/>
                <a:gd name="T14" fmla="*/ 30 w 114"/>
                <a:gd name="T15" fmla="*/ 42 h 54"/>
                <a:gd name="T16" fmla="*/ 10 w 114"/>
                <a:gd name="T17" fmla="*/ 44 h 54"/>
                <a:gd name="T18" fmla="*/ 26 w 114"/>
                <a:gd name="T19" fmla="*/ 36 h 54"/>
                <a:gd name="T20" fmla="*/ 16 w 114"/>
                <a:gd name="T21" fmla="*/ 22 h 54"/>
                <a:gd name="T22" fmla="*/ 0 w 114"/>
                <a:gd name="T23" fmla="*/ 16 h 54"/>
                <a:gd name="T24" fmla="*/ 14 w 114"/>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65397" name="Freeform 181"/>
            <p:cNvSpPr>
              <a:spLocks/>
            </p:cNvSpPr>
            <p:nvPr/>
          </p:nvSpPr>
          <p:spPr bwMode="auto">
            <a:xfrm>
              <a:off x="4923" y="2901"/>
              <a:ext cx="136" cy="117"/>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398" name="Freeform 182"/>
            <p:cNvSpPr>
              <a:spLocks/>
            </p:cNvSpPr>
            <p:nvPr/>
          </p:nvSpPr>
          <p:spPr bwMode="auto">
            <a:xfrm>
              <a:off x="5059" y="2929"/>
              <a:ext cx="110" cy="107"/>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265399" name="Group 183"/>
            <p:cNvGrpSpPr>
              <a:grpSpLocks/>
            </p:cNvGrpSpPr>
            <p:nvPr/>
          </p:nvGrpSpPr>
          <p:grpSpPr bwMode="auto">
            <a:xfrm>
              <a:off x="2704" y="1802"/>
              <a:ext cx="158" cy="232"/>
              <a:chOff x="2201" y="1250"/>
              <a:chExt cx="133" cy="193"/>
            </a:xfrm>
            <a:grpFill/>
          </p:grpSpPr>
          <p:sp>
            <p:nvSpPr>
              <p:cNvPr id="265400" name="Freeform 184"/>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a:lstStyle/>
              <a:p>
                <a:endParaRPr lang="de-DE"/>
              </a:p>
            </p:txBody>
          </p:sp>
          <p:sp>
            <p:nvSpPr>
              <p:cNvPr id="265401" name="Freeform 18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Lst>
                <a:ahLst/>
                <a:cxnLst>
                  <a:cxn ang="0">
                    <a:pos x="T0" y="T1"/>
                  </a:cxn>
                  <a:cxn ang="0">
                    <a:pos x="T2" y="T3"/>
                  </a:cxn>
                  <a:cxn ang="0">
                    <a:pos x="T4" y="T5"/>
                  </a:cxn>
                  <a:cxn ang="0">
                    <a:pos x="T6" y="T7"/>
                  </a:cxn>
                  <a:cxn ang="0">
                    <a:pos x="T8" y="T9"/>
                  </a:cxn>
                  <a:cxn ang="0">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265402" name="Freeform 186"/>
            <p:cNvSpPr>
              <a:spLocks/>
            </p:cNvSpPr>
            <p:nvPr/>
          </p:nvSpPr>
          <p:spPr bwMode="auto">
            <a:xfrm>
              <a:off x="3044" y="2103"/>
              <a:ext cx="43" cy="30"/>
            </a:xfrm>
            <a:custGeom>
              <a:avLst/>
              <a:gdLst>
                <a:gd name="T0" fmla="*/ 3 w 44"/>
                <a:gd name="T1" fmla="*/ 33 h 34"/>
                <a:gd name="T2" fmla="*/ 6 w 44"/>
                <a:gd name="T3" fmla="*/ 33 h 34"/>
                <a:gd name="T4" fmla="*/ 9 w 44"/>
                <a:gd name="T5" fmla="*/ 32 h 34"/>
                <a:gd name="T6" fmla="*/ 13 w 44"/>
                <a:gd name="T7" fmla="*/ 33 h 34"/>
                <a:gd name="T8" fmla="*/ 17 w 44"/>
                <a:gd name="T9" fmla="*/ 28 h 34"/>
                <a:gd name="T10" fmla="*/ 20 w 44"/>
                <a:gd name="T11" fmla="*/ 34 h 34"/>
                <a:gd name="T12" fmla="*/ 21 w 44"/>
                <a:gd name="T13" fmla="*/ 32 h 34"/>
                <a:gd name="T14" fmla="*/ 25 w 44"/>
                <a:gd name="T15" fmla="*/ 34 h 34"/>
                <a:gd name="T16" fmla="*/ 27 w 44"/>
                <a:gd name="T17" fmla="*/ 33 h 34"/>
                <a:gd name="T18" fmla="*/ 26 w 44"/>
                <a:gd name="T19" fmla="*/ 30 h 34"/>
                <a:gd name="T20" fmla="*/ 28 w 44"/>
                <a:gd name="T21" fmla="*/ 29 h 34"/>
                <a:gd name="T22" fmla="*/ 26 w 44"/>
                <a:gd name="T23" fmla="*/ 28 h 34"/>
                <a:gd name="T24" fmla="*/ 29 w 44"/>
                <a:gd name="T25" fmla="*/ 25 h 34"/>
                <a:gd name="T26" fmla="*/ 31 w 44"/>
                <a:gd name="T27" fmla="*/ 25 h 34"/>
                <a:gd name="T28" fmla="*/ 32 w 44"/>
                <a:gd name="T29" fmla="*/ 25 h 34"/>
                <a:gd name="T30" fmla="*/ 32 w 44"/>
                <a:gd name="T31" fmla="*/ 20 h 34"/>
                <a:gd name="T32" fmla="*/ 30 w 44"/>
                <a:gd name="T33" fmla="*/ 19 h 34"/>
                <a:gd name="T34" fmla="*/ 31 w 44"/>
                <a:gd name="T35" fmla="*/ 16 h 34"/>
                <a:gd name="T36" fmla="*/ 33 w 44"/>
                <a:gd name="T37" fmla="*/ 16 h 34"/>
                <a:gd name="T38" fmla="*/ 37 w 44"/>
                <a:gd name="T39" fmla="*/ 13 h 34"/>
                <a:gd name="T40" fmla="*/ 38 w 44"/>
                <a:gd name="T41" fmla="*/ 12 h 34"/>
                <a:gd name="T42" fmla="*/ 40 w 44"/>
                <a:gd name="T43" fmla="*/ 13 h 34"/>
                <a:gd name="T44" fmla="*/ 39 w 44"/>
                <a:gd name="T45" fmla="*/ 10 h 34"/>
                <a:gd name="T46" fmla="*/ 41 w 44"/>
                <a:gd name="T47" fmla="*/ 9 h 34"/>
                <a:gd name="T48" fmla="*/ 44 w 44"/>
                <a:gd name="T49" fmla="*/ 11 h 34"/>
                <a:gd name="T50" fmla="*/ 42 w 44"/>
                <a:gd name="T51" fmla="*/ 7 h 34"/>
                <a:gd name="T52" fmla="*/ 41 w 44"/>
                <a:gd name="T53" fmla="*/ 5 h 34"/>
                <a:gd name="T54" fmla="*/ 40 w 44"/>
                <a:gd name="T55" fmla="*/ 2 h 34"/>
                <a:gd name="T56" fmla="*/ 38 w 44"/>
                <a:gd name="T57" fmla="*/ 0 h 34"/>
                <a:gd name="T58" fmla="*/ 36 w 44"/>
                <a:gd name="T59" fmla="*/ 3 h 34"/>
                <a:gd name="T60" fmla="*/ 36 w 44"/>
                <a:gd name="T61" fmla="*/ 6 h 34"/>
                <a:gd name="T62" fmla="*/ 34 w 44"/>
                <a:gd name="T63" fmla="*/ 5 h 34"/>
                <a:gd name="T64" fmla="*/ 33 w 44"/>
                <a:gd name="T65" fmla="*/ 5 h 34"/>
                <a:gd name="T66" fmla="*/ 31 w 44"/>
                <a:gd name="T67" fmla="*/ 6 h 34"/>
                <a:gd name="T68" fmla="*/ 30 w 44"/>
                <a:gd name="T69" fmla="*/ 6 h 34"/>
                <a:gd name="T70" fmla="*/ 29 w 44"/>
                <a:gd name="T71" fmla="*/ 7 h 34"/>
                <a:gd name="T72" fmla="*/ 28 w 44"/>
                <a:gd name="T73" fmla="*/ 7 h 34"/>
                <a:gd name="T74" fmla="*/ 28 w 44"/>
                <a:gd name="T75" fmla="*/ 7 h 34"/>
                <a:gd name="T76" fmla="*/ 25 w 44"/>
                <a:gd name="T77" fmla="*/ 7 h 34"/>
                <a:gd name="T78" fmla="*/ 23 w 44"/>
                <a:gd name="T79" fmla="*/ 7 h 34"/>
                <a:gd name="T80" fmla="*/ 22 w 44"/>
                <a:gd name="T81" fmla="*/ 7 h 34"/>
                <a:gd name="T82" fmla="*/ 21 w 44"/>
                <a:gd name="T83" fmla="*/ 7 h 34"/>
                <a:gd name="T84" fmla="*/ 21 w 44"/>
                <a:gd name="T85" fmla="*/ 7 h 34"/>
                <a:gd name="T86" fmla="*/ 17 w 44"/>
                <a:gd name="T87" fmla="*/ 11 h 34"/>
                <a:gd name="T88" fmla="*/ 16 w 44"/>
                <a:gd name="T89" fmla="*/ 13 h 34"/>
                <a:gd name="T90" fmla="*/ 12 w 44"/>
                <a:gd name="T91" fmla="*/ 11 h 34"/>
                <a:gd name="T92" fmla="*/ 8 w 44"/>
                <a:gd name="T93" fmla="*/ 10 h 34"/>
                <a:gd name="T94" fmla="*/ 5 w 44"/>
                <a:gd name="T95" fmla="*/ 10 h 34"/>
                <a:gd name="T96" fmla="*/ 4 w 44"/>
                <a:gd name="T97" fmla="*/ 11 h 34"/>
                <a:gd name="T98" fmla="*/ 0 w 44"/>
                <a:gd name="T99" fmla="*/ 15 h 34"/>
                <a:gd name="T100" fmla="*/ 1 w 44"/>
                <a:gd name="T101" fmla="*/ 17 h 34"/>
                <a:gd name="T102" fmla="*/ 4 w 44"/>
                <a:gd name="T103" fmla="*/ 17 h 34"/>
                <a:gd name="T104" fmla="*/ 3 w 44"/>
                <a:gd name="T105" fmla="*/ 19 h 34"/>
                <a:gd name="T106" fmla="*/ 1 w 44"/>
                <a:gd name="T107" fmla="*/ 19 h 34"/>
                <a:gd name="T108" fmla="*/ 2 w 44"/>
                <a:gd name="T109" fmla="*/ 21 h 34"/>
                <a:gd name="T110" fmla="*/ 3 w 44"/>
                <a:gd name="T111" fmla="*/ 22 h 34"/>
                <a:gd name="T112" fmla="*/ 2 w 44"/>
                <a:gd name="T113" fmla="*/ 26 h 34"/>
                <a:gd name="T114" fmla="*/ 5 w 44"/>
                <a:gd name="T115" fmla="*/ 29 h 34"/>
                <a:gd name="T116" fmla="*/ 5 w 44"/>
                <a:gd name="T117" fmla="*/ 31 h 34"/>
                <a:gd name="T118" fmla="*/ 3 w 44"/>
                <a:gd name="T119" fmla="*/ 32 h 34"/>
                <a:gd name="T120" fmla="*/ 3 w 44"/>
                <a:gd name="T12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403" name="Freeform 187"/>
            <p:cNvSpPr>
              <a:spLocks/>
            </p:cNvSpPr>
            <p:nvPr/>
          </p:nvSpPr>
          <p:spPr bwMode="auto">
            <a:xfrm>
              <a:off x="3323" y="2337"/>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404" name="Freeform 188"/>
            <p:cNvSpPr>
              <a:spLocks/>
            </p:cNvSpPr>
            <p:nvPr/>
          </p:nvSpPr>
          <p:spPr bwMode="auto">
            <a:xfrm>
              <a:off x="3995" y="1950"/>
              <a:ext cx="950" cy="660"/>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405" name="Freeform 189"/>
            <p:cNvSpPr>
              <a:spLocks/>
            </p:cNvSpPr>
            <p:nvPr/>
          </p:nvSpPr>
          <p:spPr bwMode="auto">
            <a:xfrm>
              <a:off x="4083" y="2788"/>
              <a:ext cx="36" cy="43"/>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Lst>
              <a:ahLst/>
              <a:cxnLst>
                <a:cxn ang="0">
                  <a:pos x="T0" y="T1"/>
                </a:cxn>
                <a:cxn ang="0">
                  <a:pos x="T2" y="T3"/>
                </a:cxn>
                <a:cxn ang="0">
                  <a:pos x="T4" y="T5"/>
                </a:cxn>
                <a:cxn ang="0">
                  <a:pos x="T6" y="T7"/>
                </a:cxn>
                <a:cxn ang="0">
                  <a:pos x="T8" y="T9"/>
                </a:cxn>
                <a:cxn ang="0">
                  <a:pos x="T10" y="T11"/>
                </a:cxn>
              </a:cxnLst>
              <a:rect l="0" t="0" r="r" b="b"/>
              <a:pathLst>
                <a:path w="42" h="54">
                  <a:moveTo>
                    <a:pt x="6" y="0"/>
                  </a:moveTo>
                  <a:lnTo>
                    <a:pt x="0" y="24"/>
                  </a:lnTo>
                  <a:lnTo>
                    <a:pt x="6" y="54"/>
                  </a:lnTo>
                  <a:lnTo>
                    <a:pt x="30" y="54"/>
                  </a:lnTo>
                  <a:lnTo>
                    <a:pt x="42" y="30"/>
                  </a:lnTo>
                  <a:lnTo>
                    <a:pt x="6" y="0"/>
                  </a:lnTo>
                  <a:close/>
                </a:path>
              </a:pathLst>
            </a:custGeom>
            <a:grpFill/>
            <a:ln w="9525">
              <a:solidFill>
                <a:schemeClr val="bg1"/>
              </a:solidFill>
              <a:round/>
              <a:headEnd/>
              <a:tailEnd/>
            </a:ln>
          </p:spPr>
          <p:txBody>
            <a:bodyPr/>
            <a:lstStyle/>
            <a:p>
              <a:endParaRPr lang="de-DE"/>
            </a:p>
          </p:txBody>
        </p:sp>
        <p:sp>
          <p:nvSpPr>
            <p:cNvPr id="265406" name="Freeform 190"/>
            <p:cNvSpPr>
              <a:spLocks/>
            </p:cNvSpPr>
            <p:nvPr/>
          </p:nvSpPr>
          <p:spPr bwMode="auto">
            <a:xfrm>
              <a:off x="4539" y="2610"/>
              <a:ext cx="34" cy="34"/>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30"/>
                  </a:moveTo>
                  <a:lnTo>
                    <a:pt x="12" y="12"/>
                  </a:lnTo>
                  <a:lnTo>
                    <a:pt x="30" y="0"/>
                  </a:lnTo>
                  <a:lnTo>
                    <a:pt x="42" y="12"/>
                  </a:lnTo>
                  <a:lnTo>
                    <a:pt x="30" y="30"/>
                  </a:lnTo>
                  <a:lnTo>
                    <a:pt x="12" y="42"/>
                  </a:lnTo>
                  <a:lnTo>
                    <a:pt x="0" y="30"/>
                  </a:lnTo>
                  <a:close/>
                </a:path>
              </a:pathLst>
            </a:custGeom>
            <a:grpFill/>
            <a:ln w="9525">
              <a:solidFill>
                <a:schemeClr val="bg1"/>
              </a:solidFill>
              <a:round/>
              <a:headEnd/>
              <a:tailEnd/>
            </a:ln>
          </p:spPr>
          <p:txBody>
            <a:bodyPr/>
            <a:lstStyle/>
            <a:p>
              <a:endParaRPr lang="de-DE"/>
            </a:p>
          </p:txBody>
        </p:sp>
        <p:sp>
          <p:nvSpPr>
            <p:cNvPr id="265407" name="Freeform 191"/>
            <p:cNvSpPr>
              <a:spLocks/>
            </p:cNvSpPr>
            <p:nvPr/>
          </p:nvSpPr>
          <p:spPr bwMode="auto">
            <a:xfrm>
              <a:off x="4722" y="2526"/>
              <a:ext cx="20" cy="59"/>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Lst>
              <a:ahLst/>
              <a:cxnLst>
                <a:cxn ang="0">
                  <a:pos x="T0" y="T1"/>
                </a:cxn>
                <a:cxn ang="0">
                  <a:pos x="T2" y="T3"/>
                </a:cxn>
                <a:cxn ang="0">
                  <a:pos x="T4" y="T5"/>
                </a:cxn>
                <a:cxn ang="0">
                  <a:pos x="T6" y="T7"/>
                </a:cxn>
                <a:cxn ang="0">
                  <a:pos x="T8" y="T9"/>
                </a:cxn>
                <a:cxn ang="0">
                  <a:pos x="T10" y="T11"/>
                </a:cxn>
              </a:cxnLst>
              <a:rect l="0" t="0" r="r" b="b"/>
              <a:pathLst>
                <a:path w="24" h="72">
                  <a:moveTo>
                    <a:pt x="0" y="42"/>
                  </a:moveTo>
                  <a:lnTo>
                    <a:pt x="0" y="18"/>
                  </a:lnTo>
                  <a:lnTo>
                    <a:pt x="24" y="0"/>
                  </a:lnTo>
                  <a:lnTo>
                    <a:pt x="24" y="24"/>
                  </a:lnTo>
                  <a:lnTo>
                    <a:pt x="6" y="72"/>
                  </a:lnTo>
                  <a:lnTo>
                    <a:pt x="0" y="42"/>
                  </a:lnTo>
                  <a:close/>
                </a:path>
              </a:pathLst>
            </a:custGeom>
            <a:grpFill/>
            <a:ln w="9525">
              <a:solidFill>
                <a:schemeClr val="bg1"/>
              </a:solidFill>
              <a:round/>
              <a:headEnd/>
              <a:tailEnd/>
            </a:ln>
          </p:spPr>
          <p:txBody>
            <a:bodyPr/>
            <a:lstStyle/>
            <a:p>
              <a:endParaRPr lang="de-DE"/>
            </a:p>
          </p:txBody>
        </p:sp>
        <p:sp>
          <p:nvSpPr>
            <p:cNvPr id="265408" name="Freeform 192"/>
            <p:cNvSpPr>
              <a:spLocks/>
            </p:cNvSpPr>
            <p:nvPr/>
          </p:nvSpPr>
          <p:spPr bwMode="auto">
            <a:xfrm>
              <a:off x="4870" y="2373"/>
              <a:ext cx="29" cy="44"/>
            </a:xfrm>
            <a:custGeom>
              <a:avLst/>
              <a:gdLst>
                <a:gd name="T0" fmla="*/ 0 w 36"/>
                <a:gd name="T1" fmla="*/ 18 h 54"/>
                <a:gd name="T2" fmla="*/ 6 w 36"/>
                <a:gd name="T3" fmla="*/ 36 h 54"/>
                <a:gd name="T4" fmla="*/ 12 w 36"/>
                <a:gd name="T5" fmla="*/ 54 h 54"/>
                <a:gd name="T6" fmla="*/ 30 w 36"/>
                <a:gd name="T7" fmla="*/ 42 h 54"/>
                <a:gd name="T8" fmla="*/ 36 w 36"/>
                <a:gd name="T9" fmla="*/ 18 h 54"/>
                <a:gd name="T10" fmla="*/ 30 w 36"/>
                <a:gd name="T11" fmla="*/ 0 h 54"/>
                <a:gd name="T12" fmla="*/ 0 w 36"/>
                <a:gd name="T13" fmla="*/ 18 h 54"/>
              </a:gdLst>
              <a:ahLst/>
              <a:cxnLst>
                <a:cxn ang="0">
                  <a:pos x="T0" y="T1"/>
                </a:cxn>
                <a:cxn ang="0">
                  <a:pos x="T2" y="T3"/>
                </a:cxn>
                <a:cxn ang="0">
                  <a:pos x="T4" y="T5"/>
                </a:cxn>
                <a:cxn ang="0">
                  <a:pos x="T6" y="T7"/>
                </a:cxn>
                <a:cxn ang="0">
                  <a:pos x="T8" y="T9"/>
                </a:cxn>
                <a:cxn ang="0">
                  <a:pos x="T10" y="T11"/>
                </a:cxn>
                <a:cxn ang="0">
                  <a:pos x="T12" y="T13"/>
                </a:cxn>
              </a:cxnLst>
              <a:rect l="0" t="0" r="r" b="b"/>
              <a:pathLst>
                <a:path w="36" h="54">
                  <a:moveTo>
                    <a:pt x="0" y="18"/>
                  </a:moveTo>
                  <a:lnTo>
                    <a:pt x="6" y="36"/>
                  </a:lnTo>
                  <a:lnTo>
                    <a:pt x="12" y="54"/>
                  </a:lnTo>
                  <a:lnTo>
                    <a:pt x="30" y="42"/>
                  </a:lnTo>
                  <a:lnTo>
                    <a:pt x="36" y="18"/>
                  </a:lnTo>
                  <a:lnTo>
                    <a:pt x="30" y="0"/>
                  </a:lnTo>
                  <a:lnTo>
                    <a:pt x="0" y="18"/>
                  </a:lnTo>
                  <a:close/>
                </a:path>
              </a:pathLst>
            </a:custGeom>
            <a:grpFill/>
            <a:ln w="9525">
              <a:solidFill>
                <a:schemeClr val="bg1"/>
              </a:solidFill>
              <a:round/>
              <a:headEnd/>
              <a:tailEnd/>
            </a:ln>
          </p:spPr>
          <p:txBody>
            <a:bodyPr/>
            <a:lstStyle/>
            <a:p>
              <a:endParaRPr lang="de-DE"/>
            </a:p>
          </p:txBody>
        </p:sp>
        <p:sp>
          <p:nvSpPr>
            <p:cNvPr id="265409" name="Freeform 193"/>
            <p:cNvSpPr>
              <a:spLocks/>
            </p:cNvSpPr>
            <p:nvPr/>
          </p:nvSpPr>
          <p:spPr bwMode="auto">
            <a:xfrm>
              <a:off x="4905" y="2147"/>
              <a:ext cx="217" cy="236"/>
            </a:xfrm>
            <a:custGeom>
              <a:avLst/>
              <a:gdLst>
                <a:gd name="T0" fmla="*/ 6 w 264"/>
                <a:gd name="T1" fmla="*/ 247 h 289"/>
                <a:gd name="T2" fmla="*/ 42 w 264"/>
                <a:gd name="T3" fmla="*/ 235 h 289"/>
                <a:gd name="T4" fmla="*/ 66 w 264"/>
                <a:gd name="T5" fmla="*/ 235 h 289"/>
                <a:gd name="T6" fmla="*/ 108 w 264"/>
                <a:gd name="T7" fmla="*/ 199 h 289"/>
                <a:gd name="T8" fmla="*/ 138 w 264"/>
                <a:gd name="T9" fmla="*/ 187 h 289"/>
                <a:gd name="T10" fmla="*/ 144 w 264"/>
                <a:gd name="T11" fmla="*/ 157 h 289"/>
                <a:gd name="T12" fmla="*/ 156 w 264"/>
                <a:gd name="T13" fmla="*/ 109 h 289"/>
                <a:gd name="T14" fmla="*/ 156 w 264"/>
                <a:gd name="T15" fmla="*/ 72 h 289"/>
                <a:gd name="T16" fmla="*/ 174 w 264"/>
                <a:gd name="T17" fmla="*/ 48 h 289"/>
                <a:gd name="T18" fmla="*/ 174 w 264"/>
                <a:gd name="T19" fmla="*/ 18 h 289"/>
                <a:gd name="T20" fmla="*/ 186 w 264"/>
                <a:gd name="T21" fmla="*/ 0 h 289"/>
                <a:gd name="T22" fmla="*/ 210 w 264"/>
                <a:gd name="T23" fmla="*/ 18 h 289"/>
                <a:gd name="T24" fmla="*/ 246 w 264"/>
                <a:gd name="T25" fmla="*/ 30 h 289"/>
                <a:gd name="T26" fmla="*/ 264 w 264"/>
                <a:gd name="T27" fmla="*/ 30 h 289"/>
                <a:gd name="T28" fmla="*/ 240 w 264"/>
                <a:gd name="T29" fmla="*/ 54 h 289"/>
                <a:gd name="T30" fmla="*/ 222 w 264"/>
                <a:gd name="T31" fmla="*/ 66 h 289"/>
                <a:gd name="T32" fmla="*/ 210 w 264"/>
                <a:gd name="T33" fmla="*/ 85 h 289"/>
                <a:gd name="T34" fmla="*/ 180 w 264"/>
                <a:gd name="T35" fmla="*/ 60 h 289"/>
                <a:gd name="T36" fmla="*/ 162 w 264"/>
                <a:gd name="T37" fmla="*/ 97 h 289"/>
                <a:gd name="T38" fmla="*/ 186 w 264"/>
                <a:gd name="T39" fmla="*/ 139 h 289"/>
                <a:gd name="T40" fmla="*/ 168 w 264"/>
                <a:gd name="T41" fmla="*/ 169 h 289"/>
                <a:gd name="T42" fmla="*/ 162 w 264"/>
                <a:gd name="T43" fmla="*/ 193 h 289"/>
                <a:gd name="T44" fmla="*/ 162 w 264"/>
                <a:gd name="T45" fmla="*/ 235 h 289"/>
                <a:gd name="T46" fmla="*/ 150 w 264"/>
                <a:gd name="T47" fmla="*/ 247 h 289"/>
                <a:gd name="T48" fmla="*/ 138 w 264"/>
                <a:gd name="T49" fmla="*/ 241 h 289"/>
                <a:gd name="T50" fmla="*/ 126 w 264"/>
                <a:gd name="T51" fmla="*/ 247 h 289"/>
                <a:gd name="T52" fmla="*/ 102 w 264"/>
                <a:gd name="T53" fmla="*/ 247 h 289"/>
                <a:gd name="T54" fmla="*/ 90 w 264"/>
                <a:gd name="T55" fmla="*/ 247 h 289"/>
                <a:gd name="T56" fmla="*/ 66 w 264"/>
                <a:gd name="T57" fmla="*/ 271 h 289"/>
                <a:gd name="T58" fmla="*/ 60 w 264"/>
                <a:gd name="T59" fmla="*/ 259 h 289"/>
                <a:gd name="T60" fmla="*/ 48 w 264"/>
                <a:gd name="T61" fmla="*/ 265 h 289"/>
                <a:gd name="T62" fmla="*/ 36 w 264"/>
                <a:gd name="T63" fmla="*/ 271 h 289"/>
                <a:gd name="T64" fmla="*/ 12 w 264"/>
                <a:gd name="T65" fmla="*/ 289 h 289"/>
                <a:gd name="T66" fmla="*/ 0 w 264"/>
                <a:gd name="T67" fmla="*/ 259 h 289"/>
                <a:gd name="T68" fmla="*/ 6 w 264"/>
                <a:gd name="T69" fmla="*/ 24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9525">
              <a:solidFill>
                <a:schemeClr val="bg1"/>
              </a:solidFill>
              <a:round/>
              <a:headEnd/>
              <a:tailEnd/>
            </a:ln>
          </p:spPr>
          <p:txBody>
            <a:bodyPr/>
            <a:lstStyle/>
            <a:p>
              <a:endParaRPr lang="de-DE"/>
            </a:p>
          </p:txBody>
        </p:sp>
        <p:sp>
          <p:nvSpPr>
            <p:cNvPr id="265410" name="Freeform 194"/>
            <p:cNvSpPr>
              <a:spLocks/>
            </p:cNvSpPr>
            <p:nvPr/>
          </p:nvSpPr>
          <p:spPr bwMode="auto">
            <a:xfrm>
              <a:off x="5058" y="1930"/>
              <a:ext cx="39" cy="193"/>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9525">
              <a:solidFill>
                <a:schemeClr val="bg1"/>
              </a:solidFill>
              <a:round/>
              <a:headEnd/>
              <a:tailEnd/>
            </a:ln>
          </p:spPr>
          <p:txBody>
            <a:bodyPr/>
            <a:lstStyle/>
            <a:p>
              <a:endParaRPr lang="de-DE"/>
            </a:p>
          </p:txBody>
        </p:sp>
        <p:sp>
          <p:nvSpPr>
            <p:cNvPr id="265411" name="Freeform 195"/>
            <p:cNvSpPr>
              <a:spLocks/>
            </p:cNvSpPr>
            <p:nvPr/>
          </p:nvSpPr>
          <p:spPr bwMode="auto">
            <a:xfrm>
              <a:off x="4711" y="2639"/>
              <a:ext cx="89" cy="123"/>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9525">
              <a:solidFill>
                <a:schemeClr val="bg1"/>
              </a:solidFill>
              <a:round/>
              <a:headEnd/>
              <a:tailEnd/>
            </a:ln>
          </p:spPr>
          <p:txBody>
            <a:bodyPr/>
            <a:lstStyle/>
            <a:p>
              <a:endParaRPr lang="de-DE"/>
            </a:p>
          </p:txBody>
        </p:sp>
        <p:sp>
          <p:nvSpPr>
            <p:cNvPr id="265412" name="Freeform 196"/>
            <p:cNvSpPr>
              <a:spLocks/>
            </p:cNvSpPr>
            <p:nvPr/>
          </p:nvSpPr>
          <p:spPr bwMode="auto">
            <a:xfrm>
              <a:off x="4747" y="2782"/>
              <a:ext cx="73" cy="58"/>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9525">
              <a:solidFill>
                <a:schemeClr val="bg1"/>
              </a:solidFill>
              <a:round/>
              <a:headEnd/>
              <a:tailEnd/>
            </a:ln>
          </p:spPr>
          <p:txBody>
            <a:bodyPr/>
            <a:lstStyle/>
            <a:p>
              <a:endParaRPr lang="de-DE"/>
            </a:p>
          </p:txBody>
        </p:sp>
        <p:sp>
          <p:nvSpPr>
            <p:cNvPr id="265413" name="Freeform 197"/>
            <p:cNvSpPr>
              <a:spLocks/>
            </p:cNvSpPr>
            <p:nvPr/>
          </p:nvSpPr>
          <p:spPr bwMode="auto">
            <a:xfrm>
              <a:off x="4207" y="2515"/>
              <a:ext cx="75" cy="64"/>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9525">
              <a:solidFill>
                <a:schemeClr val="bg1"/>
              </a:solidFill>
              <a:round/>
              <a:headEnd/>
              <a:tailEnd/>
            </a:ln>
          </p:spPr>
          <p:txBody>
            <a:bodyPr/>
            <a:lstStyle/>
            <a:p>
              <a:endParaRPr lang="de-DE"/>
            </a:p>
          </p:txBody>
        </p:sp>
        <p:sp>
          <p:nvSpPr>
            <p:cNvPr id="265414" name="Freeform 198"/>
            <p:cNvSpPr>
              <a:spLocks/>
            </p:cNvSpPr>
            <p:nvPr/>
          </p:nvSpPr>
          <p:spPr bwMode="auto">
            <a:xfrm>
              <a:off x="4405" y="2585"/>
              <a:ext cx="113" cy="182"/>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9525">
              <a:solidFill>
                <a:schemeClr val="bg1"/>
              </a:solidFill>
              <a:round/>
              <a:headEnd/>
              <a:tailEnd/>
            </a:ln>
          </p:spPr>
          <p:txBody>
            <a:bodyPr/>
            <a:lstStyle/>
            <a:p>
              <a:endParaRPr lang="de-DE"/>
            </a:p>
          </p:txBody>
        </p:sp>
        <p:sp>
          <p:nvSpPr>
            <p:cNvPr id="265415" name="Freeform 199"/>
            <p:cNvSpPr>
              <a:spLocks/>
            </p:cNvSpPr>
            <p:nvPr/>
          </p:nvSpPr>
          <p:spPr bwMode="auto">
            <a:xfrm>
              <a:off x="4440" y="2564"/>
              <a:ext cx="114" cy="224"/>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9525">
              <a:solidFill>
                <a:schemeClr val="bg1"/>
              </a:solidFill>
              <a:round/>
              <a:headEnd/>
              <a:tailEnd/>
            </a:ln>
          </p:spPr>
          <p:txBody>
            <a:bodyPr/>
            <a:lstStyle/>
            <a:p>
              <a:endParaRPr lang="de-DE"/>
            </a:p>
          </p:txBody>
        </p:sp>
        <p:sp>
          <p:nvSpPr>
            <p:cNvPr id="265416" name="Freeform 200"/>
            <p:cNvSpPr>
              <a:spLocks/>
            </p:cNvSpPr>
            <p:nvPr/>
          </p:nvSpPr>
          <p:spPr bwMode="auto">
            <a:xfrm>
              <a:off x="4088" y="2442"/>
              <a:ext cx="124" cy="59"/>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grpFill/>
            <a:ln w="9525">
              <a:solidFill>
                <a:schemeClr val="bg1"/>
              </a:solidFill>
              <a:round/>
              <a:headEnd/>
              <a:tailEnd/>
            </a:ln>
          </p:spPr>
          <p:txBody>
            <a:bodyPr/>
            <a:lstStyle/>
            <a:p>
              <a:endParaRPr lang="de-DE"/>
            </a:p>
          </p:txBody>
        </p:sp>
        <p:sp>
          <p:nvSpPr>
            <p:cNvPr id="265417" name="Freeform 201"/>
            <p:cNvSpPr>
              <a:spLocks/>
            </p:cNvSpPr>
            <p:nvPr/>
          </p:nvSpPr>
          <p:spPr bwMode="auto">
            <a:xfrm>
              <a:off x="4216" y="1980"/>
              <a:ext cx="490" cy="246"/>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9525">
              <a:solidFill>
                <a:schemeClr val="bg1"/>
              </a:solidFill>
              <a:round/>
              <a:headEnd/>
              <a:tailEnd/>
            </a:ln>
          </p:spPr>
          <p:txBody>
            <a:bodyPr/>
            <a:lstStyle/>
            <a:p>
              <a:endParaRPr lang="de-DE"/>
            </a:p>
          </p:txBody>
        </p:sp>
        <p:sp>
          <p:nvSpPr>
            <p:cNvPr id="265418" name="Freeform 202"/>
            <p:cNvSpPr>
              <a:spLocks/>
            </p:cNvSpPr>
            <p:nvPr/>
          </p:nvSpPr>
          <p:spPr bwMode="auto">
            <a:xfrm>
              <a:off x="4363" y="2603"/>
              <a:ext cx="127" cy="22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419" name="Freeform 203"/>
            <p:cNvSpPr>
              <a:spLocks/>
            </p:cNvSpPr>
            <p:nvPr/>
          </p:nvSpPr>
          <p:spPr bwMode="auto">
            <a:xfrm>
              <a:off x="4279" y="2474"/>
              <a:ext cx="143" cy="280"/>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5420" name="Line 204"/>
            <p:cNvSpPr>
              <a:spLocks noChangeShapeType="1"/>
            </p:cNvSpPr>
            <p:nvPr/>
          </p:nvSpPr>
          <p:spPr bwMode="auto">
            <a:xfrm>
              <a:off x="4687" y="2650"/>
              <a:ext cx="0" cy="0"/>
            </a:xfrm>
            <a:prstGeom prst="line">
              <a:avLst/>
            </a:prstGeom>
            <a:grpFill/>
            <a:ln w="0">
              <a:solidFill>
                <a:schemeClr val="bg1"/>
              </a:solidFill>
              <a:round/>
              <a:headEnd/>
              <a:tailEnd/>
            </a:ln>
            <a:extLst/>
          </p:spPr>
          <p:txBody>
            <a:bodyPr/>
            <a:lstStyle/>
            <a:p>
              <a:endParaRPr lang="de-DE"/>
            </a:p>
          </p:txBody>
        </p:sp>
        <p:sp>
          <p:nvSpPr>
            <p:cNvPr id="265421" name="Freeform 205"/>
            <p:cNvSpPr>
              <a:spLocks/>
            </p:cNvSpPr>
            <p:nvPr/>
          </p:nvSpPr>
          <p:spPr bwMode="auto">
            <a:xfrm>
              <a:off x="4781" y="2200"/>
              <a:ext cx="78" cy="98"/>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grpFill/>
            <a:ln w="9525">
              <a:solidFill>
                <a:schemeClr val="bg1"/>
              </a:solidFill>
              <a:round/>
              <a:headEnd/>
              <a:tailEnd/>
            </a:ln>
          </p:spPr>
          <p:txBody>
            <a:bodyPr/>
            <a:lstStyle/>
            <a:p>
              <a:endParaRPr lang="de-DE"/>
            </a:p>
          </p:txBody>
        </p:sp>
        <p:sp>
          <p:nvSpPr>
            <p:cNvPr id="265422" name="Freeform 206"/>
            <p:cNvSpPr>
              <a:spLocks/>
            </p:cNvSpPr>
            <p:nvPr/>
          </p:nvSpPr>
          <p:spPr bwMode="auto">
            <a:xfrm>
              <a:off x="4811" y="2288"/>
              <a:ext cx="54" cy="66"/>
            </a:xfrm>
            <a:custGeom>
              <a:avLst/>
              <a:gdLst>
                <a:gd name="T0" fmla="*/ 10 w 54"/>
                <a:gd name="T1" fmla="*/ 12 h 66"/>
                <a:gd name="T2" fmla="*/ 10 w 54"/>
                <a:gd name="T3" fmla="*/ 12 h 66"/>
                <a:gd name="T4" fmla="*/ 10 w 54"/>
                <a:gd name="T5" fmla="*/ 36 h 66"/>
                <a:gd name="T6" fmla="*/ 10 w 54"/>
                <a:gd name="T7" fmla="*/ 36 h 66"/>
                <a:gd name="T8" fmla="*/ 0 w 54"/>
                <a:gd name="T9" fmla="*/ 66 h 66"/>
                <a:gd name="T10" fmla="*/ 0 w 54"/>
                <a:gd name="T11" fmla="*/ 66 h 66"/>
                <a:gd name="T12" fmla="*/ 20 w 54"/>
                <a:gd name="T13" fmla="*/ 66 h 66"/>
                <a:gd name="T14" fmla="*/ 20 w 54"/>
                <a:gd name="T15" fmla="*/ 66 h 66"/>
                <a:gd name="T16" fmla="*/ 40 w 54"/>
                <a:gd name="T17" fmla="*/ 60 h 66"/>
                <a:gd name="T18" fmla="*/ 40 w 54"/>
                <a:gd name="T19" fmla="*/ 60 h 66"/>
                <a:gd name="T20" fmla="*/ 50 w 54"/>
                <a:gd name="T21" fmla="*/ 52 h 66"/>
                <a:gd name="T22" fmla="*/ 50 w 54"/>
                <a:gd name="T23" fmla="*/ 52 h 66"/>
                <a:gd name="T24" fmla="*/ 54 w 54"/>
                <a:gd name="T25" fmla="*/ 36 h 66"/>
                <a:gd name="T26" fmla="*/ 40 w 54"/>
                <a:gd name="T27" fmla="*/ 0 h 66"/>
                <a:gd name="T28" fmla="*/ 10 w 54"/>
                <a:gd name="T29" fmla="*/ 10 h 66"/>
                <a:gd name="T30" fmla="*/ 10 w 54"/>
                <a:gd name="T31" fmla="*/ 10 h 66"/>
                <a:gd name="T32" fmla="*/ 10 w 54"/>
                <a:gd name="T33" fmla="*/ 12 h 66"/>
                <a:gd name="T34" fmla="*/ 10 w 54"/>
                <a:gd name="T3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211" name="Rechteck 210"/>
          <p:cNvSpPr/>
          <p:nvPr/>
        </p:nvSpPr>
        <p:spPr>
          <a:xfrm>
            <a:off x="2818952" y="1600200"/>
            <a:ext cx="5601213" cy="403187"/>
          </a:xfrm>
          <a:prstGeom prst="rect">
            <a:avLst/>
          </a:prstGeom>
        </p:spPr>
        <p:txBody>
          <a:bodyPr wrap="none">
            <a:spAutoFit/>
          </a:bodyPr>
          <a:lstStyle/>
          <a:p>
            <a:pPr lvl="0" defTabSz="228600">
              <a:lnSpc>
                <a:spcPts val="2200"/>
              </a:lnSpc>
              <a:spcBef>
                <a:spcPct val="0"/>
              </a:spcBef>
              <a:buClr>
                <a:srgbClr val="999999"/>
              </a:buClr>
              <a:buSzPct val="100000"/>
            </a:pPr>
            <a:r>
              <a:rPr lang="en-US" sz="3400" b="1" kern="0" dirty="0">
                <a:solidFill>
                  <a:schemeClr val="accent1"/>
                </a:solidFill>
                <a:cs typeface="Arial" pitchFamily="34" charset="0"/>
              </a:rPr>
              <a:t>&gt; 2000 employees trained </a:t>
            </a:r>
          </a:p>
        </p:txBody>
      </p:sp>
      <p:sp>
        <p:nvSpPr>
          <p:cNvPr id="3" name="Flowchart: Connector 2"/>
          <p:cNvSpPr/>
          <p:nvPr/>
        </p:nvSpPr>
        <p:spPr>
          <a:xfrm>
            <a:off x="4031941" y="3810000"/>
            <a:ext cx="84446" cy="823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14" name="Flowchart: Connector 213"/>
          <p:cNvSpPr/>
          <p:nvPr/>
        </p:nvSpPr>
        <p:spPr>
          <a:xfrm>
            <a:off x="4268787" y="4572000"/>
            <a:ext cx="84446" cy="823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15" name="Flowchart: Connector 214"/>
          <p:cNvSpPr/>
          <p:nvPr/>
        </p:nvSpPr>
        <p:spPr>
          <a:xfrm>
            <a:off x="4802187" y="5105400"/>
            <a:ext cx="84446" cy="823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16" name="Flowchart: Connector 215"/>
          <p:cNvSpPr/>
          <p:nvPr/>
        </p:nvSpPr>
        <p:spPr>
          <a:xfrm>
            <a:off x="6326187" y="3276600"/>
            <a:ext cx="84446" cy="823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18" name="Flowchart: Connector 217"/>
          <p:cNvSpPr/>
          <p:nvPr/>
        </p:nvSpPr>
        <p:spPr>
          <a:xfrm>
            <a:off x="3955741" y="3803892"/>
            <a:ext cx="84446" cy="823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1695142" y="4876800"/>
            <a:ext cx="2192645" cy="1046440"/>
          </a:xfrm>
          <a:prstGeom prst="rect">
            <a:avLst/>
          </a:prstGeom>
        </p:spPr>
        <p:txBody>
          <a:bodyPr wrap="square">
            <a:spAutoFit/>
          </a:bodyPr>
          <a:lstStyle/>
          <a:p>
            <a:r>
              <a:rPr lang="en-US" sz="4400" b="1" dirty="0">
                <a:solidFill>
                  <a:srgbClr val="C00000"/>
                </a:solidFill>
              </a:rPr>
              <a:t>719</a:t>
            </a:r>
            <a:r>
              <a:rPr lang="en-US" dirty="0">
                <a:solidFill>
                  <a:srgbClr val="C00000"/>
                </a:solidFill>
              </a:rPr>
              <a:t> </a:t>
            </a:r>
            <a:r>
              <a:rPr lang="en-US" dirty="0"/>
              <a:t>  </a:t>
            </a:r>
            <a:r>
              <a:rPr lang="en-US" dirty="0">
                <a:solidFill>
                  <a:schemeClr val="tx2"/>
                </a:solidFill>
              </a:rPr>
              <a:t>extensive training </a:t>
            </a:r>
          </a:p>
        </p:txBody>
      </p:sp>
      <p:sp>
        <p:nvSpPr>
          <p:cNvPr id="219" name="Flowchart: Connector 218"/>
          <p:cNvSpPr/>
          <p:nvPr/>
        </p:nvSpPr>
        <p:spPr>
          <a:xfrm>
            <a:off x="6045213" y="3276600"/>
            <a:ext cx="84446" cy="823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20" name="Flowchart: Connector 219"/>
          <p:cNvSpPr/>
          <p:nvPr/>
        </p:nvSpPr>
        <p:spPr>
          <a:xfrm>
            <a:off x="8840787" y="3861045"/>
            <a:ext cx="84446" cy="823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21" name="Flowchart: Connector 220"/>
          <p:cNvSpPr/>
          <p:nvPr/>
        </p:nvSpPr>
        <p:spPr>
          <a:xfrm>
            <a:off x="8764587" y="3803892"/>
            <a:ext cx="84446" cy="823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427" name="Flowchart: Connector 426"/>
          <p:cNvSpPr/>
          <p:nvPr/>
        </p:nvSpPr>
        <p:spPr>
          <a:xfrm>
            <a:off x="6211850" y="3381634"/>
            <a:ext cx="122583" cy="123566"/>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1969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We leverage our collaborative innovation platform for                    Food Safety.</a:t>
            </a:r>
            <a:br>
              <a:rPr lang="en-US" dirty="0"/>
            </a:br>
            <a:endParaRPr lang="en-US" b="0" dirty="0"/>
          </a:p>
        </p:txBody>
      </p:sp>
      <p:sp>
        <p:nvSpPr>
          <p:cNvPr id="32" name="Fußzeilenplatzhalter 1"/>
          <p:cNvSpPr>
            <a:spLocks noGrp="1"/>
          </p:cNvSpPr>
          <p:nvPr>
            <p:ph type="ftr" sz="quarter" idx="11"/>
          </p:nvPr>
        </p:nvSpPr>
        <p:spPr>
          <a:prstGeom prst="rect">
            <a:avLst/>
          </a:prstGeom>
        </p:spPr>
        <p:txBody>
          <a:bodyPr/>
          <a:lstStyle/>
          <a:p>
            <a:r>
              <a:rPr lang="en-US"/>
              <a:t>Food Safety Nutrition</a:t>
            </a:r>
            <a:endParaRPr lang="en-US" dirty="0"/>
          </a:p>
        </p:txBody>
      </p:sp>
      <p:sp>
        <p:nvSpPr>
          <p:cNvPr id="13" name="Rectangle 29"/>
          <p:cNvSpPr>
            <a:spLocks noChangeArrowheads="1"/>
          </p:cNvSpPr>
          <p:nvPr/>
        </p:nvSpPr>
        <p:spPr bwMode="auto">
          <a:xfrm>
            <a:off x="6905021" y="4117725"/>
            <a:ext cx="4033498" cy="359073"/>
          </a:xfrm>
          <a:prstGeom prst="rect">
            <a:avLst/>
          </a:prstGeom>
          <a:noFill/>
          <a:ln w="6350">
            <a:noFill/>
            <a:miter lim="800000"/>
            <a:headEnd/>
            <a:tailEnd/>
          </a:ln>
        </p:spPr>
        <p:txBody>
          <a:bodyPr wrap="square" lIns="0" tIns="0" rIns="0" bIns="0" anchor="b">
            <a:spAutoFit/>
          </a:bodyPr>
          <a:lstStyle>
            <a:lvl1pPr algn="l" defTabSz="330200" eaLnBrk="0" hangingPunct="0">
              <a:spcBef>
                <a:spcPct val="0"/>
              </a:spcBef>
              <a:tabLst>
                <a:tab pos="8521700" algn="r"/>
              </a:tabLst>
              <a:defRPr sz="2400">
                <a:solidFill>
                  <a:schemeClr val="tx1"/>
                </a:solidFill>
                <a:latin typeface="Credit Suisse Type Roman" pitchFamily="34" charset="0"/>
              </a:defRPr>
            </a:lvl1pPr>
            <a:lvl2pPr marL="742950" indent="-285750" algn="l" defTabSz="330200" eaLnBrk="0" hangingPunct="0">
              <a:spcBef>
                <a:spcPct val="0"/>
              </a:spcBef>
              <a:tabLst>
                <a:tab pos="8521700" algn="r"/>
              </a:tabLst>
              <a:defRPr sz="2400">
                <a:solidFill>
                  <a:schemeClr val="tx1"/>
                </a:solidFill>
                <a:latin typeface="Credit Suisse Type Roman" pitchFamily="34" charset="0"/>
              </a:defRPr>
            </a:lvl2pPr>
            <a:lvl3pPr marL="1143000" indent="-228600" algn="l" defTabSz="330200" eaLnBrk="0" hangingPunct="0">
              <a:spcBef>
                <a:spcPct val="0"/>
              </a:spcBef>
              <a:tabLst>
                <a:tab pos="8521700" algn="r"/>
              </a:tabLst>
              <a:defRPr sz="2400">
                <a:solidFill>
                  <a:schemeClr val="tx1"/>
                </a:solidFill>
                <a:latin typeface="Credit Suisse Type Roman" pitchFamily="34" charset="0"/>
              </a:defRPr>
            </a:lvl3pPr>
            <a:lvl4pPr marL="1600200" indent="-228600" algn="l" defTabSz="330200" eaLnBrk="0" hangingPunct="0">
              <a:spcBef>
                <a:spcPct val="0"/>
              </a:spcBef>
              <a:tabLst>
                <a:tab pos="8521700" algn="r"/>
              </a:tabLst>
              <a:defRPr sz="2400">
                <a:solidFill>
                  <a:schemeClr val="tx1"/>
                </a:solidFill>
                <a:latin typeface="Credit Suisse Type Roman" pitchFamily="34" charset="0"/>
              </a:defRPr>
            </a:lvl4pPr>
            <a:lvl5pPr marL="2057400" indent="-228600" algn="l" defTabSz="330200" eaLnBrk="0" hangingPunct="0">
              <a:spcBef>
                <a:spcPct val="0"/>
              </a:spcBef>
              <a:tabLst>
                <a:tab pos="8521700" algn="r"/>
              </a:tabLst>
              <a:defRPr sz="2400">
                <a:solidFill>
                  <a:schemeClr val="tx1"/>
                </a:solidFill>
                <a:latin typeface="Credit Suisse Type Roman" pitchFamily="34" charset="0"/>
              </a:defRPr>
            </a:lvl5pPr>
            <a:lvl6pPr marL="25146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6pPr>
            <a:lvl7pPr marL="29718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7pPr>
            <a:lvl8pPr marL="34290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8pPr>
            <a:lvl9pPr marL="38862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9pPr>
          </a:lstStyle>
          <a:p>
            <a:pPr algn="r" eaLnBrk="1" hangingPunct="1">
              <a:lnSpc>
                <a:spcPts val="2800"/>
              </a:lnSpc>
              <a:buClr>
                <a:schemeClr val="tx1"/>
              </a:buClr>
              <a:buSzTx/>
              <a:buFont typeface="Wingdings" pitchFamily="2" charset="2"/>
              <a:buNone/>
            </a:pPr>
            <a:r>
              <a:rPr lang="en-US" altLang="de-DE" sz="2000" b="1" dirty="0">
                <a:solidFill>
                  <a:schemeClr val="bg2"/>
                </a:solidFill>
                <a:latin typeface="+mj-lt"/>
                <a:cs typeface="Arial" pitchFamily="34" charset="0"/>
              </a:rPr>
              <a:t>Scientific community.</a:t>
            </a:r>
          </a:p>
        </p:txBody>
      </p:sp>
      <p:sp>
        <p:nvSpPr>
          <p:cNvPr id="14" name="Rectangle 30"/>
          <p:cNvSpPr>
            <a:spLocks noChangeArrowheads="1"/>
          </p:cNvSpPr>
          <p:nvPr/>
        </p:nvSpPr>
        <p:spPr bwMode="auto">
          <a:xfrm>
            <a:off x="6550226" y="2102629"/>
            <a:ext cx="4358924" cy="359073"/>
          </a:xfrm>
          <a:prstGeom prst="rect">
            <a:avLst/>
          </a:prstGeom>
          <a:noFill/>
          <a:ln w="6350">
            <a:noFill/>
            <a:miter lim="800000"/>
            <a:headEnd/>
            <a:tailEnd/>
          </a:ln>
        </p:spPr>
        <p:txBody>
          <a:bodyPr wrap="square" lIns="0" tIns="0" rIns="0" bIns="0" anchor="b">
            <a:spAutoFit/>
          </a:bodyPr>
          <a:lstStyle>
            <a:lvl1pPr algn="l" defTabSz="330200" eaLnBrk="0" hangingPunct="0">
              <a:spcBef>
                <a:spcPct val="0"/>
              </a:spcBef>
              <a:tabLst>
                <a:tab pos="8521700" algn="r"/>
              </a:tabLst>
              <a:defRPr sz="2400">
                <a:solidFill>
                  <a:schemeClr val="tx1"/>
                </a:solidFill>
                <a:latin typeface="Credit Suisse Type Roman" pitchFamily="34" charset="0"/>
              </a:defRPr>
            </a:lvl1pPr>
            <a:lvl2pPr marL="742950" indent="-285750" algn="l" defTabSz="330200" eaLnBrk="0" hangingPunct="0">
              <a:spcBef>
                <a:spcPct val="0"/>
              </a:spcBef>
              <a:tabLst>
                <a:tab pos="8521700" algn="r"/>
              </a:tabLst>
              <a:defRPr sz="2400">
                <a:solidFill>
                  <a:schemeClr val="tx1"/>
                </a:solidFill>
                <a:latin typeface="Credit Suisse Type Roman" pitchFamily="34" charset="0"/>
              </a:defRPr>
            </a:lvl2pPr>
            <a:lvl3pPr marL="1143000" indent="-228600" algn="l" defTabSz="330200" eaLnBrk="0" hangingPunct="0">
              <a:spcBef>
                <a:spcPct val="0"/>
              </a:spcBef>
              <a:tabLst>
                <a:tab pos="8521700" algn="r"/>
              </a:tabLst>
              <a:defRPr sz="2400">
                <a:solidFill>
                  <a:schemeClr val="tx1"/>
                </a:solidFill>
                <a:latin typeface="Credit Suisse Type Roman" pitchFamily="34" charset="0"/>
              </a:defRPr>
            </a:lvl3pPr>
            <a:lvl4pPr marL="1600200" indent="-228600" algn="l" defTabSz="330200" eaLnBrk="0" hangingPunct="0">
              <a:spcBef>
                <a:spcPct val="0"/>
              </a:spcBef>
              <a:tabLst>
                <a:tab pos="8521700" algn="r"/>
              </a:tabLst>
              <a:defRPr sz="2400">
                <a:solidFill>
                  <a:schemeClr val="tx1"/>
                </a:solidFill>
                <a:latin typeface="Credit Suisse Type Roman" pitchFamily="34" charset="0"/>
              </a:defRPr>
            </a:lvl4pPr>
            <a:lvl5pPr marL="2057400" indent="-228600" algn="l" defTabSz="330200" eaLnBrk="0" hangingPunct="0">
              <a:spcBef>
                <a:spcPct val="0"/>
              </a:spcBef>
              <a:tabLst>
                <a:tab pos="8521700" algn="r"/>
              </a:tabLst>
              <a:defRPr sz="2400">
                <a:solidFill>
                  <a:schemeClr val="tx1"/>
                </a:solidFill>
                <a:latin typeface="Credit Suisse Type Roman" pitchFamily="34" charset="0"/>
              </a:defRPr>
            </a:lvl5pPr>
            <a:lvl6pPr marL="25146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6pPr>
            <a:lvl7pPr marL="29718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7pPr>
            <a:lvl8pPr marL="34290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8pPr>
            <a:lvl9pPr marL="38862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9pPr>
          </a:lstStyle>
          <a:p>
            <a:pPr algn="r" eaLnBrk="1" hangingPunct="1">
              <a:lnSpc>
                <a:spcPts val="2800"/>
              </a:lnSpc>
              <a:buClr>
                <a:schemeClr val="tx1"/>
              </a:buClr>
              <a:buSzTx/>
              <a:buFont typeface="Wingdings" pitchFamily="2" charset="2"/>
              <a:buNone/>
            </a:pPr>
            <a:r>
              <a:rPr lang="en-US" altLang="de-DE" sz="2000" b="1" dirty="0">
                <a:solidFill>
                  <a:schemeClr val="bg2"/>
                </a:solidFill>
                <a:latin typeface="+mj-lt"/>
                <a:cs typeface="Arial" pitchFamily="34" charset="0"/>
              </a:rPr>
              <a:t>Suppliers &amp; Customers.</a:t>
            </a:r>
          </a:p>
        </p:txBody>
      </p:sp>
      <p:sp>
        <p:nvSpPr>
          <p:cNvPr id="15" name="Rectangle 31"/>
          <p:cNvSpPr>
            <a:spLocks noChangeArrowheads="1"/>
          </p:cNvSpPr>
          <p:nvPr/>
        </p:nvSpPr>
        <p:spPr bwMode="auto">
          <a:xfrm>
            <a:off x="854773" y="4190741"/>
            <a:ext cx="1824728" cy="359073"/>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b">
            <a:spAutoFit/>
          </a:bodyPr>
          <a:lstStyle>
            <a:lvl1pPr algn="l" defTabSz="330200" eaLnBrk="0" hangingPunct="0">
              <a:spcBef>
                <a:spcPct val="0"/>
              </a:spcBef>
              <a:tabLst>
                <a:tab pos="8521700" algn="r"/>
              </a:tabLst>
              <a:defRPr sz="2400">
                <a:solidFill>
                  <a:schemeClr val="tx1"/>
                </a:solidFill>
                <a:latin typeface="Credit Suisse Type Roman" pitchFamily="34" charset="0"/>
              </a:defRPr>
            </a:lvl1pPr>
            <a:lvl2pPr marL="742950" indent="-285750" algn="l" defTabSz="330200" eaLnBrk="0" hangingPunct="0">
              <a:spcBef>
                <a:spcPct val="0"/>
              </a:spcBef>
              <a:tabLst>
                <a:tab pos="8521700" algn="r"/>
              </a:tabLst>
              <a:defRPr sz="2400">
                <a:solidFill>
                  <a:schemeClr val="tx1"/>
                </a:solidFill>
                <a:latin typeface="Credit Suisse Type Roman" pitchFamily="34" charset="0"/>
              </a:defRPr>
            </a:lvl2pPr>
            <a:lvl3pPr marL="1143000" indent="-228600" algn="l" defTabSz="330200" eaLnBrk="0" hangingPunct="0">
              <a:spcBef>
                <a:spcPct val="0"/>
              </a:spcBef>
              <a:tabLst>
                <a:tab pos="8521700" algn="r"/>
              </a:tabLst>
              <a:defRPr sz="2400">
                <a:solidFill>
                  <a:schemeClr val="tx1"/>
                </a:solidFill>
                <a:latin typeface="Credit Suisse Type Roman" pitchFamily="34" charset="0"/>
              </a:defRPr>
            </a:lvl3pPr>
            <a:lvl4pPr marL="1600200" indent="-228600" algn="l" defTabSz="330200" eaLnBrk="0" hangingPunct="0">
              <a:spcBef>
                <a:spcPct val="0"/>
              </a:spcBef>
              <a:tabLst>
                <a:tab pos="8521700" algn="r"/>
              </a:tabLst>
              <a:defRPr sz="2400">
                <a:solidFill>
                  <a:schemeClr val="tx1"/>
                </a:solidFill>
                <a:latin typeface="Credit Suisse Type Roman" pitchFamily="34" charset="0"/>
              </a:defRPr>
            </a:lvl4pPr>
            <a:lvl5pPr marL="2057400" indent="-228600" algn="l" defTabSz="330200" eaLnBrk="0" hangingPunct="0">
              <a:spcBef>
                <a:spcPct val="0"/>
              </a:spcBef>
              <a:tabLst>
                <a:tab pos="8521700" algn="r"/>
              </a:tabLst>
              <a:defRPr sz="2400">
                <a:solidFill>
                  <a:schemeClr val="tx1"/>
                </a:solidFill>
                <a:latin typeface="Credit Suisse Type Roman" pitchFamily="34" charset="0"/>
              </a:defRPr>
            </a:lvl5pPr>
            <a:lvl6pPr marL="25146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6pPr>
            <a:lvl7pPr marL="29718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7pPr>
            <a:lvl8pPr marL="34290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8pPr>
            <a:lvl9pPr marL="38862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9pPr>
          </a:lstStyle>
          <a:p>
            <a:pPr eaLnBrk="1" hangingPunct="1">
              <a:lnSpc>
                <a:spcPts val="2800"/>
              </a:lnSpc>
              <a:buClr>
                <a:schemeClr val="tx1"/>
              </a:buClr>
              <a:buSzTx/>
              <a:buFont typeface="Wingdings" pitchFamily="2" charset="2"/>
              <a:buNone/>
            </a:pPr>
            <a:r>
              <a:rPr lang="en-US" altLang="de-DE" sz="2000" b="1" dirty="0">
                <a:solidFill>
                  <a:schemeClr val="bg2"/>
                </a:solidFill>
                <a:latin typeface="+mj-lt"/>
                <a:cs typeface="Arial" pitchFamily="34" charset="0"/>
              </a:rPr>
              <a:t>Employees.</a:t>
            </a:r>
          </a:p>
        </p:txBody>
      </p:sp>
      <p:sp>
        <p:nvSpPr>
          <p:cNvPr id="16" name="Rectangle 32"/>
          <p:cNvSpPr>
            <a:spLocks noChangeArrowheads="1"/>
          </p:cNvSpPr>
          <p:nvPr/>
        </p:nvSpPr>
        <p:spPr bwMode="auto">
          <a:xfrm>
            <a:off x="854773" y="2103205"/>
            <a:ext cx="1824728" cy="359073"/>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b">
            <a:spAutoFit/>
          </a:bodyPr>
          <a:lstStyle>
            <a:lvl1pPr algn="l" defTabSz="330200" eaLnBrk="0" hangingPunct="0">
              <a:spcBef>
                <a:spcPct val="0"/>
              </a:spcBef>
              <a:tabLst>
                <a:tab pos="8521700" algn="r"/>
              </a:tabLst>
              <a:defRPr sz="2400">
                <a:solidFill>
                  <a:schemeClr val="tx1"/>
                </a:solidFill>
                <a:latin typeface="Credit Suisse Type Roman" pitchFamily="34" charset="0"/>
              </a:defRPr>
            </a:lvl1pPr>
            <a:lvl2pPr marL="742950" indent="-285750" algn="l" defTabSz="330200" eaLnBrk="0" hangingPunct="0">
              <a:spcBef>
                <a:spcPct val="0"/>
              </a:spcBef>
              <a:tabLst>
                <a:tab pos="8521700" algn="r"/>
              </a:tabLst>
              <a:defRPr sz="2400">
                <a:solidFill>
                  <a:schemeClr val="tx1"/>
                </a:solidFill>
                <a:latin typeface="Credit Suisse Type Roman" pitchFamily="34" charset="0"/>
              </a:defRPr>
            </a:lvl2pPr>
            <a:lvl3pPr marL="1143000" indent="-228600" algn="l" defTabSz="330200" eaLnBrk="0" hangingPunct="0">
              <a:spcBef>
                <a:spcPct val="0"/>
              </a:spcBef>
              <a:tabLst>
                <a:tab pos="8521700" algn="r"/>
              </a:tabLst>
              <a:defRPr sz="2400">
                <a:solidFill>
                  <a:schemeClr val="tx1"/>
                </a:solidFill>
                <a:latin typeface="Credit Suisse Type Roman" pitchFamily="34" charset="0"/>
              </a:defRPr>
            </a:lvl3pPr>
            <a:lvl4pPr marL="1600200" indent="-228600" algn="l" defTabSz="330200" eaLnBrk="0" hangingPunct="0">
              <a:spcBef>
                <a:spcPct val="0"/>
              </a:spcBef>
              <a:tabLst>
                <a:tab pos="8521700" algn="r"/>
              </a:tabLst>
              <a:defRPr sz="2400">
                <a:solidFill>
                  <a:schemeClr val="tx1"/>
                </a:solidFill>
                <a:latin typeface="Credit Suisse Type Roman" pitchFamily="34" charset="0"/>
              </a:defRPr>
            </a:lvl4pPr>
            <a:lvl5pPr marL="2057400" indent="-228600" algn="l" defTabSz="330200" eaLnBrk="0" hangingPunct="0">
              <a:spcBef>
                <a:spcPct val="0"/>
              </a:spcBef>
              <a:tabLst>
                <a:tab pos="8521700" algn="r"/>
              </a:tabLst>
              <a:defRPr sz="2400">
                <a:solidFill>
                  <a:schemeClr val="tx1"/>
                </a:solidFill>
                <a:latin typeface="Credit Suisse Type Roman" pitchFamily="34" charset="0"/>
              </a:defRPr>
            </a:lvl5pPr>
            <a:lvl6pPr marL="25146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6pPr>
            <a:lvl7pPr marL="29718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7pPr>
            <a:lvl8pPr marL="34290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8pPr>
            <a:lvl9pPr marL="38862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9pPr>
          </a:lstStyle>
          <a:p>
            <a:pPr eaLnBrk="1" hangingPunct="1">
              <a:lnSpc>
                <a:spcPts val="2800"/>
              </a:lnSpc>
              <a:buClr>
                <a:schemeClr val="tx1"/>
              </a:buClr>
              <a:buSzTx/>
              <a:buFont typeface="Wingdings" pitchFamily="2" charset="2"/>
              <a:buNone/>
            </a:pPr>
            <a:r>
              <a:rPr lang="en-US" altLang="de-DE" sz="2000" b="1" dirty="0">
                <a:solidFill>
                  <a:schemeClr val="bg2"/>
                </a:solidFill>
                <a:latin typeface="+mj-lt"/>
                <a:cs typeface="Arial" pitchFamily="34" charset="0"/>
              </a:rPr>
              <a:t>Partners.</a:t>
            </a:r>
          </a:p>
        </p:txBody>
      </p:sp>
      <p:sp>
        <p:nvSpPr>
          <p:cNvPr id="21" name="Line 38"/>
          <p:cNvSpPr>
            <a:spLocks noChangeShapeType="1"/>
          </p:cNvSpPr>
          <p:nvPr/>
        </p:nvSpPr>
        <p:spPr bwMode="auto">
          <a:xfrm>
            <a:off x="5511136" y="1987875"/>
            <a:ext cx="0" cy="401638"/>
          </a:xfrm>
          <a:prstGeom prst="line">
            <a:avLst/>
          </a:prstGeom>
          <a:noFill/>
          <a:ln w="22225">
            <a:noFill/>
            <a:round/>
            <a:headEnd type="none" w="med" len="lg"/>
            <a:tailEnd type="triangle" w="med" len="lg"/>
          </a:ln>
          <a:extLst>
            <a:ext uri="{909E8E84-426E-40dd-AFC4-6F175D3DCCD1}">
              <a14:hiddenFill xmlns:a14="http://schemas.microsoft.com/office/drawing/2010/main">
                <a:noFill/>
              </a14:hiddenFill>
            </a:ext>
          </a:extLst>
        </p:spPr>
        <p:txBody>
          <a:bodyPr wrap="none" lIns="0" tIns="0" rIns="0" bIns="0" anchor="ctr"/>
          <a:lstStyle/>
          <a:p>
            <a:endParaRPr lang="en-US" dirty="0">
              <a:solidFill>
                <a:schemeClr val="tx2"/>
              </a:solidFill>
            </a:endParaRPr>
          </a:p>
        </p:txBody>
      </p:sp>
      <p:cxnSp>
        <p:nvCxnSpPr>
          <p:cNvPr id="31" name="Gerade Verbindung 30"/>
          <p:cNvCxnSpPr/>
          <p:nvPr/>
        </p:nvCxnSpPr>
        <p:spPr bwMode="auto">
          <a:xfrm>
            <a:off x="854774" y="2461523"/>
            <a:ext cx="4350915"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3" name="Gerade Verbindung 32"/>
          <p:cNvCxnSpPr/>
          <p:nvPr/>
        </p:nvCxnSpPr>
        <p:spPr bwMode="auto">
          <a:xfrm>
            <a:off x="6550225" y="2461523"/>
            <a:ext cx="4369138"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5" name="Gerade Verbindung 34"/>
          <p:cNvCxnSpPr/>
          <p:nvPr/>
        </p:nvCxnSpPr>
        <p:spPr bwMode="auto">
          <a:xfrm>
            <a:off x="854774" y="4547986"/>
            <a:ext cx="4350915"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36" name="Gerade Verbindung 35"/>
          <p:cNvCxnSpPr/>
          <p:nvPr/>
        </p:nvCxnSpPr>
        <p:spPr bwMode="auto">
          <a:xfrm>
            <a:off x="6550223" y="4549773"/>
            <a:ext cx="4369138"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61" name="Gerade Verbindung 60"/>
          <p:cNvCxnSpPr/>
          <p:nvPr/>
        </p:nvCxnSpPr>
        <p:spPr bwMode="auto">
          <a:xfrm>
            <a:off x="5205688" y="2462279"/>
            <a:ext cx="192077" cy="215275"/>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63" name="Gerade Verbindung 62"/>
          <p:cNvCxnSpPr/>
          <p:nvPr/>
        </p:nvCxnSpPr>
        <p:spPr bwMode="auto">
          <a:xfrm flipV="1">
            <a:off x="5205688" y="4261773"/>
            <a:ext cx="192077" cy="286214"/>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65" name="Gerade Verbindung 64"/>
          <p:cNvCxnSpPr/>
          <p:nvPr/>
        </p:nvCxnSpPr>
        <p:spPr bwMode="auto">
          <a:xfrm flipH="1" flipV="1">
            <a:off x="6298872" y="4278739"/>
            <a:ext cx="251353" cy="269248"/>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67" name="Gerade Verbindung 66"/>
          <p:cNvCxnSpPr/>
          <p:nvPr/>
        </p:nvCxnSpPr>
        <p:spPr bwMode="auto">
          <a:xfrm flipH="1">
            <a:off x="6358148" y="2461523"/>
            <a:ext cx="192077" cy="21603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28" name="Rectangle 39"/>
          <p:cNvSpPr>
            <a:spLocks noChangeArrowheads="1"/>
          </p:cNvSpPr>
          <p:nvPr/>
        </p:nvSpPr>
        <p:spPr bwMode="auto">
          <a:xfrm>
            <a:off x="3927915" y="1453429"/>
            <a:ext cx="3942260" cy="359073"/>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spAutoFit/>
          </a:bodyPr>
          <a:lstStyle>
            <a:lvl1pPr algn="l" defTabSz="330200" eaLnBrk="0" hangingPunct="0">
              <a:spcBef>
                <a:spcPct val="0"/>
              </a:spcBef>
              <a:tabLst>
                <a:tab pos="8521700" algn="r"/>
              </a:tabLst>
              <a:defRPr sz="2400">
                <a:solidFill>
                  <a:schemeClr val="tx1"/>
                </a:solidFill>
                <a:latin typeface="Credit Suisse Type Roman" pitchFamily="34" charset="0"/>
              </a:defRPr>
            </a:lvl1pPr>
            <a:lvl2pPr marL="742950" indent="-285750" algn="l" defTabSz="330200" eaLnBrk="0" hangingPunct="0">
              <a:spcBef>
                <a:spcPct val="0"/>
              </a:spcBef>
              <a:tabLst>
                <a:tab pos="8521700" algn="r"/>
              </a:tabLst>
              <a:defRPr sz="2400">
                <a:solidFill>
                  <a:schemeClr val="tx1"/>
                </a:solidFill>
                <a:latin typeface="Credit Suisse Type Roman" pitchFamily="34" charset="0"/>
              </a:defRPr>
            </a:lvl2pPr>
            <a:lvl3pPr marL="1143000" indent="-228600" algn="l" defTabSz="330200" eaLnBrk="0" hangingPunct="0">
              <a:spcBef>
                <a:spcPct val="0"/>
              </a:spcBef>
              <a:tabLst>
                <a:tab pos="8521700" algn="r"/>
              </a:tabLst>
              <a:defRPr sz="2400">
                <a:solidFill>
                  <a:schemeClr val="tx1"/>
                </a:solidFill>
                <a:latin typeface="Credit Suisse Type Roman" pitchFamily="34" charset="0"/>
              </a:defRPr>
            </a:lvl3pPr>
            <a:lvl4pPr marL="1600200" indent="-228600" algn="l" defTabSz="330200" eaLnBrk="0" hangingPunct="0">
              <a:spcBef>
                <a:spcPct val="0"/>
              </a:spcBef>
              <a:tabLst>
                <a:tab pos="8521700" algn="r"/>
              </a:tabLst>
              <a:defRPr sz="2400">
                <a:solidFill>
                  <a:schemeClr val="tx1"/>
                </a:solidFill>
                <a:latin typeface="Credit Suisse Type Roman" pitchFamily="34" charset="0"/>
              </a:defRPr>
            </a:lvl4pPr>
            <a:lvl5pPr marL="2057400" indent="-228600" algn="l" defTabSz="330200" eaLnBrk="0" hangingPunct="0">
              <a:spcBef>
                <a:spcPct val="0"/>
              </a:spcBef>
              <a:tabLst>
                <a:tab pos="8521700" algn="r"/>
              </a:tabLst>
              <a:defRPr sz="2400">
                <a:solidFill>
                  <a:schemeClr val="tx1"/>
                </a:solidFill>
                <a:latin typeface="Credit Suisse Type Roman" pitchFamily="34" charset="0"/>
              </a:defRPr>
            </a:lvl5pPr>
            <a:lvl6pPr marL="25146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6pPr>
            <a:lvl7pPr marL="29718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7pPr>
            <a:lvl8pPr marL="34290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8pPr>
            <a:lvl9pPr marL="3886200" indent="-228600" defTabSz="330200" eaLnBrk="0" fontAlgn="base" hangingPunct="0">
              <a:spcBef>
                <a:spcPct val="0"/>
              </a:spcBef>
              <a:spcAft>
                <a:spcPct val="0"/>
              </a:spcAft>
              <a:tabLst>
                <a:tab pos="8521700" algn="r"/>
              </a:tabLst>
              <a:defRPr sz="2400">
                <a:solidFill>
                  <a:schemeClr val="tx1"/>
                </a:solidFill>
                <a:latin typeface="Credit Suisse Type Roman" pitchFamily="34" charset="0"/>
              </a:defRPr>
            </a:lvl9pPr>
          </a:lstStyle>
          <a:p>
            <a:pPr algn="ctr" eaLnBrk="1" hangingPunct="1">
              <a:lnSpc>
                <a:spcPts val="2800"/>
              </a:lnSpc>
              <a:buClr>
                <a:schemeClr val="tx1"/>
              </a:buClr>
              <a:buSzTx/>
              <a:buFont typeface="Wingdings" pitchFamily="2" charset="2"/>
              <a:buNone/>
            </a:pPr>
            <a:r>
              <a:rPr lang="en-US" altLang="de-DE" sz="2000" b="1" dirty="0">
                <a:solidFill>
                  <a:schemeClr val="bg2"/>
                </a:solidFill>
                <a:latin typeface="+mj-lt"/>
                <a:cs typeface="Arial" pitchFamily="34" charset="0"/>
              </a:rPr>
              <a:t>Bühler Innovation Board.</a:t>
            </a:r>
          </a:p>
        </p:txBody>
      </p:sp>
      <p:pic>
        <p:nvPicPr>
          <p:cNvPr id="24" name="Picture 2" descr="Spla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7914" y="1974317"/>
            <a:ext cx="3915014" cy="2935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 name="Rechteck 11"/>
          <p:cNvSpPr/>
          <p:nvPr/>
        </p:nvSpPr>
        <p:spPr>
          <a:xfrm>
            <a:off x="2676024" y="4831026"/>
            <a:ext cx="4446951" cy="1118255"/>
          </a:xfrm>
          <a:prstGeom prst="rect">
            <a:avLst/>
          </a:prstGeom>
        </p:spPr>
        <p:txBody>
          <a:bodyPr wrap="square">
            <a:spAutoFit/>
          </a:bodyPr>
          <a:lstStyle/>
          <a:p>
            <a:pPr marL="1587" lvl="1" indent="0">
              <a:lnSpc>
                <a:spcPts val="2000"/>
              </a:lnSpc>
              <a:buSzPct val="100000"/>
              <a:buNone/>
              <a:defRPr/>
            </a:pPr>
            <a:r>
              <a:rPr lang="en-US" sz="1400" kern="0" dirty="0">
                <a:solidFill>
                  <a:schemeClr val="tx2"/>
                </a:solidFill>
                <a:cs typeface="Arial" pitchFamily="34" charset="0"/>
              </a:rPr>
              <a:t>4000 registered</a:t>
            </a:r>
            <a:br>
              <a:rPr lang="en-US" sz="1400" kern="0" dirty="0">
                <a:solidFill>
                  <a:schemeClr val="tx2"/>
                </a:solidFill>
                <a:cs typeface="Arial" pitchFamily="34" charset="0"/>
              </a:rPr>
            </a:br>
            <a:r>
              <a:rPr lang="en-US" sz="1400" kern="0" dirty="0">
                <a:solidFill>
                  <a:schemeClr val="tx2"/>
                </a:solidFill>
                <a:cs typeface="Arial" pitchFamily="34" charset="0"/>
              </a:rPr>
              <a:t>2000 voted</a:t>
            </a:r>
            <a:br>
              <a:rPr lang="en-US" sz="1400" kern="0" dirty="0">
                <a:solidFill>
                  <a:schemeClr val="tx2"/>
                </a:solidFill>
                <a:cs typeface="Arial" pitchFamily="34" charset="0"/>
              </a:rPr>
            </a:br>
            <a:r>
              <a:rPr lang="en-US" sz="1400" kern="0" dirty="0">
                <a:solidFill>
                  <a:schemeClr val="tx2"/>
                </a:solidFill>
                <a:cs typeface="Arial" pitchFamily="34" charset="0"/>
              </a:rPr>
              <a:t>50 trained</a:t>
            </a:r>
            <a:br>
              <a:rPr lang="en-US" sz="1400" kern="0" dirty="0">
                <a:solidFill>
                  <a:schemeClr val="tx2"/>
                </a:solidFill>
                <a:cs typeface="Arial" pitchFamily="34" charset="0"/>
              </a:rPr>
            </a:br>
            <a:r>
              <a:rPr lang="en-US" sz="1400" kern="0" dirty="0">
                <a:solidFill>
                  <a:schemeClr val="tx2"/>
                </a:solidFill>
                <a:cs typeface="Arial" pitchFamily="34" charset="0"/>
              </a:rPr>
              <a:t>Products in development</a:t>
            </a:r>
          </a:p>
        </p:txBody>
      </p:sp>
      <p:pic>
        <p:nvPicPr>
          <p:cNvPr id="37" name="Picture 2" descr="http://www.partnersinfoodsolutions.com/wp-content/themes/pfs/images/pfs_logo.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187" y="2941133"/>
            <a:ext cx="1974394" cy="48324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Gerade Verbindung 37"/>
          <p:cNvCxnSpPr>
            <a:endCxn id="28" idx="2"/>
          </p:cNvCxnSpPr>
          <p:nvPr/>
        </p:nvCxnSpPr>
        <p:spPr bwMode="auto">
          <a:xfrm flipV="1">
            <a:off x="5899044" y="1812502"/>
            <a:ext cx="1" cy="59992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44" name="Picture 2" descr="Z:\02_VORLAGEN\Logos\ETH_Logo_kurz_schwarz.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05050" y="4746137"/>
            <a:ext cx="1770265" cy="21651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10"/>
          <p:cNvGrpSpPr>
            <a:grpSpLocks/>
          </p:cNvGrpSpPr>
          <p:nvPr/>
        </p:nvGrpSpPr>
        <p:grpSpPr bwMode="auto">
          <a:xfrm>
            <a:off x="10279969" y="4639071"/>
            <a:ext cx="1182711" cy="541485"/>
            <a:chOff x="4059" y="709"/>
            <a:chExt cx="998" cy="516"/>
          </a:xfrm>
        </p:grpSpPr>
        <p:sp>
          <p:nvSpPr>
            <p:cNvPr id="46" name="Rectangle 11"/>
            <p:cNvSpPr>
              <a:spLocks noChangeArrowheads="1"/>
            </p:cNvSpPr>
            <p:nvPr/>
          </p:nvSpPr>
          <p:spPr bwMode="auto">
            <a:xfrm>
              <a:off x="4059" y="709"/>
              <a:ext cx="998" cy="5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800">
                <a:solidFill>
                  <a:schemeClr val="tx2"/>
                </a:solidFill>
                <a:latin typeface="Verdana" pitchFamily="34" charset="0"/>
              </a:endParaRPr>
            </a:p>
          </p:txBody>
        </p:sp>
        <p:pic>
          <p:nvPicPr>
            <p:cNvPr id="47"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05" y="754"/>
              <a:ext cx="91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 name="Picture 2" descr="Z:\Corporate Publishing\Geschäftsberichte\2014\05 Bilder\AR-JPEG\AR14_Ceres.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441660" y="2677554"/>
            <a:ext cx="1884527" cy="1177704"/>
          </a:xfrm>
          <a:prstGeom prst="rect">
            <a:avLst/>
          </a:prstGeom>
          <a:noFill/>
          <a:extLst>
            <a:ext uri="{909E8E84-426E-40dd-AFC4-6F175D3DCCD1}">
              <a14:hiddenFill xmlns:a14="http://schemas.microsoft.com/office/drawing/2010/main">
                <a:solidFill>
                  <a:srgbClr val="FFFFFF"/>
                </a:solidFill>
              </a14:hiddenFill>
            </a:ext>
          </a:extLst>
        </p:spPr>
      </p:pic>
      <p:pic>
        <p:nvPicPr>
          <p:cNvPr id="50" name="Grafik 4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54774" y="4767302"/>
            <a:ext cx="1632606" cy="1253987"/>
          </a:xfrm>
          <a:prstGeom prst="rect">
            <a:avLst/>
          </a:prstGeom>
        </p:spPr>
      </p:pic>
      <p:pic>
        <p:nvPicPr>
          <p:cNvPr id="34" name="Grafik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95874" y="2897809"/>
            <a:ext cx="1613707" cy="607905"/>
          </a:xfrm>
          <a:prstGeom prst="rect">
            <a:avLst/>
          </a:prstGeom>
        </p:spPr>
      </p:pic>
      <p:pic>
        <p:nvPicPr>
          <p:cNvPr id="39"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639344" y="5076046"/>
            <a:ext cx="2004039" cy="57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104123" y="5183108"/>
            <a:ext cx="1232929" cy="51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www.animaltaskforce.eu/Portals/0/ATF/Logo's/agroscope-90px.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964529" y="5696961"/>
            <a:ext cx="1581564" cy="4286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abor Veritas"/>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708036" y="5701270"/>
            <a:ext cx="1144821" cy="42919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lmond Board of California"/>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159065" y="5656493"/>
            <a:ext cx="1341916" cy="46909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8767574" y="4734890"/>
            <a:ext cx="1336549" cy="91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17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Developing our portfolio to build sustainable value chains.</a:t>
            </a:r>
          </a:p>
        </p:txBody>
      </p:sp>
      <p:sp>
        <p:nvSpPr>
          <p:cNvPr id="3" name="Fußzeilenplatzhalter 2"/>
          <p:cNvSpPr>
            <a:spLocks noGrp="1"/>
          </p:cNvSpPr>
          <p:nvPr>
            <p:ph type="ftr" sz="quarter" idx="11"/>
          </p:nvPr>
        </p:nvSpPr>
        <p:spPr>
          <a:prstGeom prst="rect">
            <a:avLst/>
          </a:prstGeom>
        </p:spPr>
        <p:txBody>
          <a:bodyPr/>
          <a:lstStyle/>
          <a:p>
            <a:r>
              <a:rPr lang="de-DE"/>
              <a:t>Food Safety Nutrition</a:t>
            </a:r>
          </a:p>
        </p:txBody>
      </p:sp>
      <p:sp>
        <p:nvSpPr>
          <p:cNvPr id="4" name="Rechteck 3"/>
          <p:cNvSpPr/>
          <p:nvPr/>
        </p:nvSpPr>
        <p:spPr bwMode="auto">
          <a:xfrm>
            <a:off x="763587" y="2132820"/>
            <a:ext cx="3073227" cy="276999"/>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5" name="Rechteck 4"/>
          <p:cNvSpPr/>
          <p:nvPr/>
        </p:nvSpPr>
        <p:spPr bwMode="auto">
          <a:xfrm>
            <a:off x="4124928" y="2132820"/>
            <a:ext cx="3260378" cy="276999"/>
          </a:xfrm>
          <a:prstGeom prst="rect">
            <a:avLst/>
          </a:prstGeom>
          <a:solidFill>
            <a:srgbClr val="4B87C8"/>
          </a:solidFill>
          <a:ln w="9525" cap="flat" cmpd="sng" algn="ctr">
            <a:solidFill>
              <a:srgbClr val="4B87C8"/>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sp>
        <p:nvSpPr>
          <p:cNvPr id="6" name="Rechteck 5"/>
          <p:cNvSpPr/>
          <p:nvPr/>
        </p:nvSpPr>
        <p:spPr bwMode="auto">
          <a:xfrm>
            <a:off x="7673422" y="2132820"/>
            <a:ext cx="3361342" cy="276999"/>
          </a:xfrm>
          <a:prstGeom prst="rect">
            <a:avLst/>
          </a:prstGeom>
          <a:solidFill>
            <a:srgbClr val="C8C8C8"/>
          </a:solidFill>
          <a:ln w="9525" cap="flat" cmpd="sng" algn="ctr">
            <a:solidFill>
              <a:srgbClr val="C8C8C8"/>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7" name="Textfeld 6"/>
          <p:cNvSpPr txBox="1"/>
          <p:nvPr/>
        </p:nvSpPr>
        <p:spPr>
          <a:xfrm>
            <a:off x="1449387" y="1591720"/>
            <a:ext cx="1657826" cy="461665"/>
          </a:xfrm>
          <a:prstGeom prst="rect">
            <a:avLst/>
          </a:prstGeom>
          <a:noFill/>
        </p:spPr>
        <p:txBody>
          <a:bodyPr wrap="none" rtlCol="0">
            <a:spAutoFit/>
          </a:bodyPr>
          <a:lstStyle/>
          <a:p>
            <a:r>
              <a:rPr lang="en-US" sz="2400" dirty="0">
                <a:solidFill>
                  <a:schemeClr val="tx2"/>
                </a:solidFill>
              </a:rPr>
              <a:t>Equipment</a:t>
            </a:r>
          </a:p>
        </p:txBody>
      </p:sp>
      <p:sp>
        <p:nvSpPr>
          <p:cNvPr id="8" name="Rechteck 7"/>
          <p:cNvSpPr/>
          <p:nvPr/>
        </p:nvSpPr>
        <p:spPr>
          <a:xfrm>
            <a:off x="4838509" y="1591720"/>
            <a:ext cx="1792478" cy="461665"/>
          </a:xfrm>
          <a:prstGeom prst="rect">
            <a:avLst/>
          </a:prstGeom>
        </p:spPr>
        <p:txBody>
          <a:bodyPr wrap="none">
            <a:spAutoFit/>
          </a:bodyPr>
          <a:lstStyle/>
          <a:p>
            <a:r>
              <a:rPr lang="en-US" sz="2400" dirty="0">
                <a:solidFill>
                  <a:schemeClr val="tx2"/>
                </a:solidFill>
              </a:rPr>
              <a:t>  Processes</a:t>
            </a:r>
          </a:p>
        </p:txBody>
      </p:sp>
      <p:sp>
        <p:nvSpPr>
          <p:cNvPr id="9" name="Rechteck 8"/>
          <p:cNvSpPr/>
          <p:nvPr/>
        </p:nvSpPr>
        <p:spPr>
          <a:xfrm>
            <a:off x="8619196" y="1591720"/>
            <a:ext cx="1212191" cy="461665"/>
          </a:xfrm>
          <a:prstGeom prst="rect">
            <a:avLst/>
          </a:prstGeom>
        </p:spPr>
        <p:txBody>
          <a:bodyPr wrap="none">
            <a:spAutoFit/>
          </a:bodyPr>
          <a:lstStyle/>
          <a:p>
            <a:r>
              <a:rPr lang="en-US" sz="2400" dirty="0">
                <a:solidFill>
                  <a:schemeClr val="tx2"/>
                </a:solidFill>
              </a:rPr>
              <a:t>Service</a:t>
            </a:r>
          </a:p>
        </p:txBody>
      </p:sp>
      <p:sp>
        <p:nvSpPr>
          <p:cNvPr id="10" name="Textfeld 9"/>
          <p:cNvSpPr txBox="1"/>
          <p:nvPr/>
        </p:nvSpPr>
        <p:spPr>
          <a:xfrm>
            <a:off x="1311112" y="2737089"/>
            <a:ext cx="2044149" cy="3077766"/>
          </a:xfrm>
          <a:prstGeom prst="rect">
            <a:avLst/>
          </a:prstGeom>
          <a:noFill/>
        </p:spPr>
        <p:txBody>
          <a:bodyPr wrap="none" rtlCol="0">
            <a:spAutoFit/>
          </a:bodyPr>
          <a:lstStyle>
            <a:defPPr>
              <a:defRPr lang="de-DE"/>
            </a:defPPr>
            <a:lvl1pPr algn="ctr">
              <a:spcBef>
                <a:spcPts val="600"/>
              </a:spcBef>
              <a:defRPr sz="2400">
                <a:solidFill>
                  <a:schemeClr val="bg1"/>
                </a:solidFill>
              </a:defRPr>
            </a:lvl1pPr>
          </a:lstStyle>
          <a:p>
            <a:r>
              <a:rPr lang="en-US" sz="1800" b="1" dirty="0">
                <a:solidFill>
                  <a:schemeClr val="tx2"/>
                </a:solidFill>
              </a:rPr>
              <a:t>Hygienic Design </a:t>
            </a:r>
          </a:p>
          <a:p>
            <a:r>
              <a:rPr lang="en-US" sz="1800" b="1" dirty="0">
                <a:solidFill>
                  <a:schemeClr val="tx2"/>
                </a:solidFill>
              </a:rPr>
              <a:t>&amp; Engineering</a:t>
            </a:r>
          </a:p>
          <a:p>
            <a:endParaRPr lang="en-US" dirty="0">
              <a:solidFill>
                <a:schemeClr val="tx2"/>
              </a:solidFill>
            </a:endParaRPr>
          </a:p>
          <a:p>
            <a:endParaRPr lang="en-US" dirty="0">
              <a:solidFill>
                <a:schemeClr val="tx2"/>
              </a:solidFill>
            </a:endParaRPr>
          </a:p>
          <a:p>
            <a:r>
              <a:rPr lang="en-US" sz="1400" dirty="0">
                <a:solidFill>
                  <a:schemeClr val="tx2"/>
                </a:solidFill>
              </a:rPr>
              <a:t>    Fit for purpose </a:t>
            </a:r>
          </a:p>
          <a:p>
            <a:r>
              <a:rPr lang="en-US" sz="1400" dirty="0">
                <a:solidFill>
                  <a:schemeClr val="tx2"/>
                </a:solidFill>
              </a:rPr>
              <a:t>compliant</a:t>
            </a:r>
          </a:p>
          <a:p>
            <a:r>
              <a:rPr lang="en-US" sz="1400" dirty="0">
                <a:solidFill>
                  <a:schemeClr val="tx2"/>
                </a:solidFill>
              </a:rPr>
              <a:t>cost effective</a:t>
            </a:r>
          </a:p>
          <a:p>
            <a:endParaRPr lang="en-US" sz="1400" dirty="0">
              <a:solidFill>
                <a:schemeClr val="tx2"/>
              </a:solidFill>
            </a:endParaRPr>
          </a:p>
          <a:p>
            <a:endParaRPr lang="en-US" sz="1400" dirty="0">
              <a:solidFill>
                <a:schemeClr val="tx2"/>
              </a:solidFill>
            </a:endParaRPr>
          </a:p>
        </p:txBody>
      </p:sp>
      <p:sp>
        <p:nvSpPr>
          <p:cNvPr id="12" name="Textfeld 11"/>
          <p:cNvSpPr txBox="1"/>
          <p:nvPr/>
        </p:nvSpPr>
        <p:spPr>
          <a:xfrm>
            <a:off x="3971675" y="2737089"/>
            <a:ext cx="3457380" cy="3724096"/>
          </a:xfrm>
          <a:prstGeom prst="rect">
            <a:avLst/>
          </a:prstGeom>
          <a:noFill/>
        </p:spPr>
        <p:txBody>
          <a:bodyPr wrap="square" rtlCol="0">
            <a:spAutoFit/>
          </a:bodyPr>
          <a:lstStyle/>
          <a:p>
            <a:pPr algn="ctr">
              <a:spcBef>
                <a:spcPts val="600"/>
              </a:spcBef>
            </a:pPr>
            <a:r>
              <a:rPr lang="en-US" sz="1600" b="1" dirty="0">
                <a:solidFill>
                  <a:schemeClr val="tx2"/>
                </a:solidFill>
              </a:rPr>
              <a:t>Reducing </a:t>
            </a:r>
          </a:p>
          <a:p>
            <a:pPr algn="ctr">
              <a:spcBef>
                <a:spcPts val="600"/>
              </a:spcBef>
            </a:pPr>
            <a:r>
              <a:rPr lang="en-US" sz="1600" b="1" dirty="0">
                <a:solidFill>
                  <a:schemeClr val="tx2"/>
                </a:solidFill>
              </a:rPr>
              <a:t>contamination</a:t>
            </a:r>
          </a:p>
          <a:p>
            <a:pPr algn="ctr">
              <a:spcBef>
                <a:spcPts val="600"/>
              </a:spcBef>
            </a:pPr>
            <a:r>
              <a:rPr lang="en-US" sz="1400" dirty="0">
                <a:solidFill>
                  <a:schemeClr val="tx2"/>
                </a:solidFill>
              </a:rPr>
              <a:t>biological, chemical, physical</a:t>
            </a:r>
          </a:p>
          <a:p>
            <a:pPr algn="ctr">
              <a:spcBef>
                <a:spcPts val="600"/>
              </a:spcBef>
            </a:pPr>
            <a:endParaRPr lang="en-US" sz="1400" dirty="0">
              <a:solidFill>
                <a:schemeClr val="tx2"/>
              </a:solidFill>
            </a:endParaRPr>
          </a:p>
          <a:p>
            <a:pPr algn="ctr">
              <a:spcBef>
                <a:spcPts val="600"/>
              </a:spcBef>
            </a:pPr>
            <a:r>
              <a:rPr lang="en-US" sz="1600" b="1" dirty="0">
                <a:solidFill>
                  <a:schemeClr val="tx2"/>
                </a:solidFill>
              </a:rPr>
              <a:t>Traceability</a:t>
            </a:r>
          </a:p>
          <a:p>
            <a:pPr algn="ctr">
              <a:spcBef>
                <a:spcPts val="600"/>
              </a:spcBef>
            </a:pPr>
            <a:endParaRPr lang="en-US" sz="1600" b="1" dirty="0">
              <a:solidFill>
                <a:schemeClr val="tx2"/>
              </a:solidFill>
            </a:endParaRPr>
          </a:p>
          <a:p>
            <a:pPr algn="ctr">
              <a:spcBef>
                <a:spcPts val="600"/>
              </a:spcBef>
            </a:pPr>
            <a:r>
              <a:rPr lang="en-US" sz="1600" b="1" dirty="0">
                <a:solidFill>
                  <a:schemeClr val="tx2"/>
                </a:solidFill>
              </a:rPr>
              <a:t>Enablers for food Safety Management</a:t>
            </a:r>
          </a:p>
          <a:p>
            <a:pPr algn="ctr">
              <a:spcBef>
                <a:spcPts val="600"/>
              </a:spcBef>
            </a:pPr>
            <a:r>
              <a:rPr lang="en-US" sz="1100" b="1" dirty="0">
                <a:solidFill>
                  <a:schemeClr val="tx2"/>
                </a:solidFill>
              </a:rPr>
              <a:t>HACCP</a:t>
            </a:r>
          </a:p>
          <a:p>
            <a:pPr algn="ctr">
              <a:spcBef>
                <a:spcPts val="600"/>
              </a:spcBef>
            </a:pPr>
            <a:r>
              <a:rPr lang="en-US" sz="1100" b="1" dirty="0">
                <a:solidFill>
                  <a:schemeClr val="tx2"/>
                </a:solidFill>
              </a:rPr>
              <a:t>Traceability</a:t>
            </a:r>
          </a:p>
          <a:p>
            <a:pPr algn="ctr">
              <a:spcBef>
                <a:spcPts val="600"/>
              </a:spcBef>
            </a:pPr>
            <a:r>
              <a:rPr lang="en-US" sz="1100" b="1" dirty="0">
                <a:solidFill>
                  <a:schemeClr val="tx2"/>
                </a:solidFill>
              </a:rPr>
              <a:t>Sampling</a:t>
            </a:r>
          </a:p>
          <a:p>
            <a:pPr algn="ctr">
              <a:spcBef>
                <a:spcPts val="600"/>
              </a:spcBef>
            </a:pPr>
            <a:endParaRPr lang="en-US" sz="1200" dirty="0">
              <a:solidFill>
                <a:schemeClr val="tx2"/>
              </a:solidFill>
            </a:endParaRPr>
          </a:p>
          <a:p>
            <a:pPr algn="ctr">
              <a:spcBef>
                <a:spcPts val="600"/>
              </a:spcBef>
            </a:pPr>
            <a:endParaRPr lang="en-US" sz="1200" dirty="0">
              <a:solidFill>
                <a:schemeClr val="tx2"/>
              </a:solidFill>
            </a:endParaRPr>
          </a:p>
        </p:txBody>
      </p:sp>
      <p:sp>
        <p:nvSpPr>
          <p:cNvPr id="13" name="Textfeld 12"/>
          <p:cNvSpPr txBox="1"/>
          <p:nvPr/>
        </p:nvSpPr>
        <p:spPr>
          <a:xfrm>
            <a:off x="7545387" y="2684988"/>
            <a:ext cx="3553418" cy="2723823"/>
          </a:xfrm>
          <a:prstGeom prst="rect">
            <a:avLst/>
          </a:prstGeom>
          <a:noFill/>
        </p:spPr>
        <p:txBody>
          <a:bodyPr wrap="square" rtlCol="0">
            <a:spAutoFit/>
          </a:bodyPr>
          <a:lstStyle/>
          <a:p>
            <a:pPr algn="ctr">
              <a:spcBef>
                <a:spcPts val="600"/>
              </a:spcBef>
            </a:pPr>
            <a:r>
              <a:rPr lang="en-US" sz="2000" dirty="0">
                <a:solidFill>
                  <a:schemeClr val="tx2"/>
                </a:solidFill>
              </a:rPr>
              <a:t> </a:t>
            </a:r>
            <a:r>
              <a:rPr lang="en-US" sz="1400" dirty="0">
                <a:solidFill>
                  <a:schemeClr val="tx2"/>
                </a:solidFill>
              </a:rPr>
              <a:t>From </a:t>
            </a:r>
          </a:p>
          <a:p>
            <a:pPr algn="ctr">
              <a:spcBef>
                <a:spcPts val="600"/>
              </a:spcBef>
            </a:pPr>
            <a:r>
              <a:rPr lang="en-US" sz="1600" b="1" dirty="0">
                <a:solidFill>
                  <a:schemeClr val="tx2"/>
                </a:solidFill>
              </a:rPr>
              <a:t>spare parts &amp; engineering </a:t>
            </a:r>
          </a:p>
          <a:p>
            <a:pPr algn="ctr">
              <a:spcBef>
                <a:spcPts val="600"/>
              </a:spcBef>
            </a:pPr>
            <a:r>
              <a:rPr lang="en-US" sz="1400" dirty="0">
                <a:solidFill>
                  <a:schemeClr val="tx2"/>
                </a:solidFill>
              </a:rPr>
              <a:t>over </a:t>
            </a:r>
          </a:p>
          <a:p>
            <a:pPr algn="ctr">
              <a:spcBef>
                <a:spcPts val="600"/>
              </a:spcBef>
            </a:pPr>
            <a:r>
              <a:rPr lang="en-US" sz="1600" b="1" dirty="0">
                <a:solidFill>
                  <a:schemeClr val="tx2"/>
                </a:solidFill>
              </a:rPr>
              <a:t>consulting &amp; training </a:t>
            </a:r>
          </a:p>
          <a:p>
            <a:pPr algn="ctr">
              <a:spcBef>
                <a:spcPts val="600"/>
              </a:spcBef>
            </a:pPr>
            <a:r>
              <a:rPr lang="en-US" sz="1400" dirty="0">
                <a:solidFill>
                  <a:schemeClr val="tx2"/>
                </a:solidFill>
              </a:rPr>
              <a:t>to </a:t>
            </a:r>
          </a:p>
          <a:p>
            <a:pPr algn="ctr">
              <a:spcBef>
                <a:spcPts val="600"/>
              </a:spcBef>
            </a:pPr>
            <a:r>
              <a:rPr lang="en-US" sz="1600" b="1" dirty="0">
                <a:solidFill>
                  <a:schemeClr val="tx2"/>
                </a:solidFill>
              </a:rPr>
              <a:t>process monitoring &amp; control</a:t>
            </a:r>
          </a:p>
          <a:p>
            <a:pPr algn="ctr">
              <a:spcBef>
                <a:spcPts val="600"/>
              </a:spcBef>
            </a:pPr>
            <a:endParaRPr lang="en-US" sz="2000" dirty="0">
              <a:solidFill>
                <a:schemeClr val="tx2"/>
              </a:solidFill>
            </a:endParaRPr>
          </a:p>
          <a:p>
            <a:pPr algn="ctr">
              <a:spcBef>
                <a:spcPts val="600"/>
              </a:spcBef>
            </a:pPr>
            <a:endParaRPr lang="en-US" sz="2000" dirty="0">
              <a:solidFill>
                <a:schemeClr val="tx2"/>
              </a:solidFill>
            </a:endParaRPr>
          </a:p>
        </p:txBody>
      </p:sp>
    </p:spTree>
    <p:extLst>
      <p:ext uri="{BB962C8B-B14F-4D97-AF65-F5344CB8AC3E}">
        <p14:creationId xmlns:p14="http://schemas.microsoft.com/office/powerpoint/2010/main" val="80446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Bühler Solutions. </a:t>
            </a:r>
          </a:p>
        </p:txBody>
      </p:sp>
    </p:spTree>
    <p:custDataLst>
      <p:tags r:id="rId1"/>
    </p:custDataLst>
    <p:extLst>
      <p:ext uri="{BB962C8B-B14F-4D97-AF65-F5344CB8AC3E}">
        <p14:creationId xmlns:p14="http://schemas.microsoft.com/office/powerpoint/2010/main" val="137748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X:\08_Mycotoxin_Platform\04_Public_Sales_Documents\Sales_Guideline_intern\Flowshe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31"/>
            <a:ext cx="12195175" cy="6856938"/>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1"/>
          </p:nvPr>
        </p:nvSpPr>
        <p:spPr/>
        <p:txBody>
          <a:bodyPr/>
          <a:lstStyle/>
          <a:p>
            <a:r>
              <a:rPr lang="de-DE" dirty="0"/>
              <a:t>Food Safety Nutrition</a:t>
            </a:r>
          </a:p>
        </p:txBody>
      </p:sp>
      <p:sp>
        <p:nvSpPr>
          <p:cNvPr id="3" name="Rechteck 2"/>
          <p:cNvSpPr/>
          <p:nvPr/>
        </p:nvSpPr>
        <p:spPr>
          <a:xfrm>
            <a:off x="192931" y="116632"/>
            <a:ext cx="3456384"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a:solidFill>
                  <a:schemeClr val="tx2"/>
                </a:solidFill>
                <a:latin typeface="Arial" panose="020B0604020202020204" pitchFamily="34" charset="0"/>
                <a:cs typeface="Arial" panose="020B0604020202020204" pitchFamily="34" charset="0"/>
              </a:rPr>
              <a:t>Avoid fungal infection</a:t>
            </a:r>
          </a:p>
        </p:txBody>
      </p:sp>
      <p:sp>
        <p:nvSpPr>
          <p:cNvPr id="6" name="Rechteck 5"/>
          <p:cNvSpPr/>
          <p:nvPr/>
        </p:nvSpPr>
        <p:spPr>
          <a:xfrm>
            <a:off x="2641203" y="633314"/>
            <a:ext cx="3456384"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a:solidFill>
                  <a:schemeClr val="tx2"/>
                </a:solidFill>
                <a:latin typeface="Arial" panose="020B0604020202020204" pitchFamily="34" charset="0"/>
                <a:cs typeface="Arial" panose="020B0604020202020204" pitchFamily="34" charset="0"/>
              </a:rPr>
              <a:t>Inhibit fungal growth</a:t>
            </a:r>
          </a:p>
        </p:txBody>
      </p:sp>
      <p:sp>
        <p:nvSpPr>
          <p:cNvPr id="7" name="Rechteck 6"/>
          <p:cNvSpPr/>
          <p:nvPr/>
        </p:nvSpPr>
        <p:spPr>
          <a:xfrm>
            <a:off x="3649315" y="1136453"/>
            <a:ext cx="4968552"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a:solidFill>
                  <a:schemeClr val="tx2"/>
                </a:solidFill>
                <a:latin typeface="Arial" panose="020B0604020202020204" pitchFamily="34" charset="0"/>
                <a:cs typeface="Arial" panose="020B0604020202020204" pitchFamily="34" charset="0"/>
              </a:rPr>
              <a:t>Remove contaminated fractions</a:t>
            </a:r>
          </a:p>
        </p:txBody>
      </p:sp>
      <p:cxnSp>
        <p:nvCxnSpPr>
          <p:cNvPr id="5" name="Gerade Verbindung mit Pfeil 4"/>
          <p:cNvCxnSpPr/>
          <p:nvPr/>
        </p:nvCxnSpPr>
        <p:spPr>
          <a:xfrm>
            <a:off x="192931" y="188640"/>
            <a:ext cx="3384376" cy="0"/>
          </a:xfrm>
          <a:prstGeom prst="straightConnector1">
            <a:avLst/>
          </a:prstGeom>
          <a:ln w="31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2677207" y="692696"/>
            <a:ext cx="3384376" cy="0"/>
          </a:xfrm>
          <a:prstGeom prst="straightConnector1">
            <a:avLst/>
          </a:prstGeom>
          <a:ln w="31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3793331" y="1240185"/>
            <a:ext cx="4680520" cy="0"/>
          </a:xfrm>
          <a:prstGeom prst="straightConnector1">
            <a:avLst/>
          </a:prstGeom>
          <a:ln w="31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12387" y="1676399"/>
            <a:ext cx="1828800" cy="1299735"/>
          </a:xfrm>
          <a:prstGeom prst="rect">
            <a:avLst/>
          </a:prstGeom>
        </p:spPr>
      </p:pic>
    </p:spTree>
    <p:extLst>
      <p:ext uri="{BB962C8B-B14F-4D97-AF65-F5344CB8AC3E}">
        <p14:creationId xmlns:p14="http://schemas.microsoft.com/office/powerpoint/2010/main" val="881020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Consistent reduction of mycotoxin levels as early as possible.</a:t>
            </a:r>
            <a:br>
              <a:rPr lang="en-US" b="1" dirty="0"/>
            </a:br>
            <a:r>
              <a:rPr lang="en-US" b="0" dirty="0"/>
              <a:t>Efficient cleaning technologies at grain reception.</a:t>
            </a:r>
            <a:endParaRPr lang="de-DE" b="0" dirty="0"/>
          </a:p>
        </p:txBody>
      </p:sp>
      <p:sp>
        <p:nvSpPr>
          <p:cNvPr id="4" name="Fußzeilenplatzhalter 3"/>
          <p:cNvSpPr>
            <a:spLocks noGrp="1"/>
          </p:cNvSpPr>
          <p:nvPr>
            <p:ph type="ftr" sz="quarter" idx="11"/>
          </p:nvPr>
        </p:nvSpPr>
        <p:spPr/>
        <p:txBody>
          <a:bodyPr/>
          <a:lstStyle/>
          <a:p>
            <a:r>
              <a:rPr lang="en-US" dirty="0"/>
              <a:t>Food Safety Nutrition</a:t>
            </a:r>
            <a:endParaRPr lang="de-DE" dirty="0"/>
          </a:p>
        </p:txBody>
      </p:sp>
      <p:grpSp>
        <p:nvGrpSpPr>
          <p:cNvPr id="6" name="Gruppierung 5"/>
          <p:cNvGrpSpPr/>
          <p:nvPr/>
        </p:nvGrpSpPr>
        <p:grpSpPr>
          <a:xfrm>
            <a:off x="1228336" y="1617049"/>
            <a:ext cx="4501320" cy="4506724"/>
            <a:chOff x="5472608" y="3240757"/>
            <a:chExt cx="3888532" cy="2952328"/>
          </a:xfrm>
          <a:solidFill>
            <a:schemeClr val="tx2"/>
          </a:solidFill>
        </p:grpSpPr>
        <p:sp>
          <p:nvSpPr>
            <p:cNvPr id="7" name="Rechteck 6"/>
            <p:cNvSpPr/>
            <p:nvPr/>
          </p:nvSpPr>
          <p:spPr>
            <a:xfrm>
              <a:off x="8857084" y="5689029"/>
              <a:ext cx="504056" cy="504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8" name="Inhaltsplatzhalter 2"/>
            <p:cNvSpPr txBox="1">
              <a:spLocks/>
            </p:cNvSpPr>
            <p:nvPr/>
          </p:nvSpPr>
          <p:spPr>
            <a:xfrm>
              <a:off x="5472608" y="3240757"/>
              <a:ext cx="3888432" cy="2952328"/>
            </a:xfrm>
            <a:prstGeom prst="roundRect">
              <a:avLst>
                <a:gd name="adj" fmla="val 9790"/>
              </a:avLst>
            </a:prstGeom>
            <a:grpFill/>
          </p:spPr>
          <p:txBody>
            <a:bodyPr vert="horz" lIns="180000" tIns="187200" rIns="144000" bIns="187200" rtlCol="0" anchor="t">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r>
                <a:rPr lang="en-US" dirty="0">
                  <a:solidFill>
                    <a:schemeClr val="bg1"/>
                  </a:solidFill>
                </a:rPr>
                <a:t>Size separation: Coarse and / or small &amp; broken  kernels</a:t>
              </a:r>
            </a:p>
          </p:txBody>
        </p:sp>
      </p:grpSp>
      <p:grpSp>
        <p:nvGrpSpPr>
          <p:cNvPr id="9" name="Gruppierung 8"/>
          <p:cNvGrpSpPr/>
          <p:nvPr/>
        </p:nvGrpSpPr>
        <p:grpSpPr>
          <a:xfrm>
            <a:off x="2109868" y="2524684"/>
            <a:ext cx="3619672" cy="3618266"/>
            <a:chOff x="5472608" y="3240757"/>
            <a:chExt cx="3888532" cy="2952328"/>
          </a:xfrm>
          <a:solidFill>
            <a:schemeClr val="tx2">
              <a:lumMod val="90000"/>
              <a:lumOff val="10000"/>
            </a:schemeClr>
          </a:solidFill>
        </p:grpSpPr>
        <p:sp>
          <p:nvSpPr>
            <p:cNvPr id="10" name="Rechteck 9"/>
            <p:cNvSpPr/>
            <p:nvPr/>
          </p:nvSpPr>
          <p:spPr>
            <a:xfrm>
              <a:off x="8857084" y="5689029"/>
              <a:ext cx="504056" cy="504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1" name="Inhaltsplatzhalter 2"/>
            <p:cNvSpPr txBox="1">
              <a:spLocks/>
            </p:cNvSpPr>
            <p:nvPr/>
          </p:nvSpPr>
          <p:spPr>
            <a:xfrm>
              <a:off x="5472608" y="3240757"/>
              <a:ext cx="3888432" cy="2952328"/>
            </a:xfrm>
            <a:prstGeom prst="roundRect">
              <a:avLst>
                <a:gd name="adj" fmla="val 9790"/>
              </a:avLst>
            </a:prstGeom>
            <a:grpFill/>
          </p:spPr>
          <p:txBody>
            <a:bodyPr vert="horz" lIns="180000" tIns="187200" rIns="144000" bIns="187200" rtlCol="0" anchor="t">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r>
                <a:rPr lang="en-US" dirty="0">
                  <a:solidFill>
                    <a:schemeClr val="bg1"/>
                  </a:solidFill>
                </a:rPr>
                <a:t>Aspiration: Dust &amp; Husks</a:t>
              </a:r>
            </a:p>
          </p:txBody>
        </p:sp>
      </p:grpSp>
      <p:grpSp>
        <p:nvGrpSpPr>
          <p:cNvPr id="12" name="Gruppierung 11"/>
          <p:cNvGrpSpPr/>
          <p:nvPr/>
        </p:nvGrpSpPr>
        <p:grpSpPr>
          <a:xfrm>
            <a:off x="3027764" y="3440922"/>
            <a:ext cx="2701918" cy="2702028"/>
            <a:chOff x="5472608" y="3240757"/>
            <a:chExt cx="3888532" cy="2952328"/>
          </a:xfrm>
          <a:solidFill>
            <a:schemeClr val="bg2"/>
          </a:solidFill>
        </p:grpSpPr>
        <p:sp>
          <p:nvSpPr>
            <p:cNvPr id="13" name="Rechteck 12"/>
            <p:cNvSpPr/>
            <p:nvPr/>
          </p:nvSpPr>
          <p:spPr>
            <a:xfrm>
              <a:off x="8857084" y="5689029"/>
              <a:ext cx="504056" cy="504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4" name="Inhaltsplatzhalter 2"/>
            <p:cNvSpPr txBox="1">
              <a:spLocks/>
            </p:cNvSpPr>
            <p:nvPr/>
          </p:nvSpPr>
          <p:spPr>
            <a:xfrm>
              <a:off x="5472608" y="3240757"/>
              <a:ext cx="3888432" cy="2952328"/>
            </a:xfrm>
            <a:prstGeom prst="roundRect">
              <a:avLst>
                <a:gd name="adj" fmla="val 9790"/>
              </a:avLst>
            </a:prstGeom>
            <a:grpFill/>
          </p:spPr>
          <p:txBody>
            <a:bodyPr vert="horz" lIns="180000" tIns="187200" rIns="144000" bIns="187200" rtlCol="0" anchor="t">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r>
                <a:rPr lang="en-US" dirty="0">
                  <a:solidFill>
                    <a:schemeClr val="bg1"/>
                  </a:solidFill>
                </a:rPr>
                <a:t>Density separation: Shriveled kernels</a:t>
              </a:r>
            </a:p>
          </p:txBody>
        </p:sp>
      </p:grpSp>
      <p:grpSp>
        <p:nvGrpSpPr>
          <p:cNvPr id="15" name="Gruppierung 14"/>
          <p:cNvGrpSpPr/>
          <p:nvPr/>
        </p:nvGrpSpPr>
        <p:grpSpPr>
          <a:xfrm>
            <a:off x="3927761" y="4331534"/>
            <a:ext cx="1809786" cy="1812885"/>
            <a:chOff x="7416166" y="3466547"/>
            <a:chExt cx="3888432" cy="2952328"/>
          </a:xfrm>
          <a:solidFill>
            <a:schemeClr val="accent2"/>
          </a:solidFill>
        </p:grpSpPr>
        <p:sp>
          <p:nvSpPr>
            <p:cNvPr id="16" name="Rechteck 15"/>
            <p:cNvSpPr/>
            <p:nvPr/>
          </p:nvSpPr>
          <p:spPr>
            <a:xfrm>
              <a:off x="10800539" y="5914819"/>
              <a:ext cx="504056" cy="504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7" name="Inhaltsplatzhalter 2"/>
            <p:cNvSpPr txBox="1">
              <a:spLocks/>
            </p:cNvSpPr>
            <p:nvPr/>
          </p:nvSpPr>
          <p:spPr>
            <a:xfrm>
              <a:off x="7416166" y="3466547"/>
              <a:ext cx="3888432" cy="2952328"/>
            </a:xfrm>
            <a:prstGeom prst="roundRect">
              <a:avLst>
                <a:gd name="adj" fmla="val 9790"/>
              </a:avLst>
            </a:prstGeom>
            <a:grpFill/>
          </p:spPr>
          <p:txBody>
            <a:bodyPr vert="horz" lIns="180000" tIns="187200" rIns="144000" bIns="187200" rtlCol="0" anchor="t">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r>
                <a:rPr lang="en-US">
                  <a:solidFill>
                    <a:schemeClr val="bg1"/>
                  </a:solidFill>
                </a:rPr>
                <a:t>Optical sorting: Visual fungal signatures</a:t>
              </a:r>
              <a:endParaRPr lang="en-US" dirty="0">
                <a:solidFill>
                  <a:schemeClr val="bg1"/>
                </a:solidFill>
              </a:endParaRPr>
            </a:p>
          </p:txBody>
        </p:sp>
      </p:grpSp>
      <p:grpSp>
        <p:nvGrpSpPr>
          <p:cNvPr id="20" name="Gruppierung 19"/>
          <p:cNvGrpSpPr/>
          <p:nvPr/>
        </p:nvGrpSpPr>
        <p:grpSpPr>
          <a:xfrm>
            <a:off x="7574568" y="2183979"/>
            <a:ext cx="2700000" cy="936104"/>
            <a:chOff x="5472608" y="3240757"/>
            <a:chExt cx="3888432" cy="2952328"/>
          </a:xfrm>
          <a:solidFill>
            <a:schemeClr val="bg1">
              <a:lumMod val="85000"/>
            </a:schemeClr>
          </a:solidFill>
        </p:grpSpPr>
        <p:sp>
          <p:nvSpPr>
            <p:cNvPr id="21" name="Rechteck 20"/>
            <p:cNvSpPr/>
            <p:nvPr/>
          </p:nvSpPr>
          <p:spPr>
            <a:xfrm>
              <a:off x="5472608" y="5689029"/>
              <a:ext cx="504056" cy="504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de-DE">
                <a:solidFill>
                  <a:srgbClr val="FFFFFF"/>
                </a:solidFill>
              </a:endParaRPr>
            </a:p>
          </p:txBody>
        </p:sp>
        <p:sp>
          <p:nvSpPr>
            <p:cNvPr id="22" name="Inhaltsplatzhalter 2"/>
            <p:cNvSpPr txBox="1">
              <a:spLocks/>
            </p:cNvSpPr>
            <p:nvPr/>
          </p:nvSpPr>
          <p:spPr>
            <a:xfrm>
              <a:off x="5472608" y="3240757"/>
              <a:ext cx="3888432" cy="2952328"/>
            </a:xfrm>
            <a:prstGeom prst="roundRect">
              <a:avLst>
                <a:gd name="adj" fmla="val 9790"/>
              </a:avLst>
            </a:prstGeom>
            <a:grpFill/>
          </p:spPr>
          <p:txBody>
            <a:bodyPr vert="horz" lIns="180000" tIns="187200" rIns="144000" bIns="187200" rtlCol="0" anchor="ctr" anchorCtr="0">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r>
                <a:rPr lang="en-US" b="1" dirty="0"/>
                <a:t>Combination of sieving machines with inlet and outlet aspiration </a:t>
              </a:r>
              <a:br>
                <a:rPr lang="en-US" b="1" dirty="0"/>
              </a:br>
              <a:r>
                <a:rPr lang="en-US" b="1" dirty="0" err="1"/>
                <a:t>GrainPlus</a:t>
              </a:r>
              <a:r>
                <a:rPr lang="en-US" b="1" dirty="0"/>
                <a:t> / TAS</a:t>
              </a:r>
            </a:p>
          </p:txBody>
        </p:sp>
      </p:grpSp>
      <p:grpSp>
        <p:nvGrpSpPr>
          <p:cNvPr id="26" name="Gruppierung 25"/>
          <p:cNvGrpSpPr/>
          <p:nvPr/>
        </p:nvGrpSpPr>
        <p:grpSpPr>
          <a:xfrm>
            <a:off x="7574568" y="3732151"/>
            <a:ext cx="2700000" cy="743443"/>
            <a:chOff x="5472608" y="3240757"/>
            <a:chExt cx="3888432" cy="2952328"/>
          </a:xfrm>
          <a:solidFill>
            <a:schemeClr val="bg1">
              <a:lumMod val="85000"/>
            </a:schemeClr>
          </a:solidFill>
        </p:grpSpPr>
        <p:sp>
          <p:nvSpPr>
            <p:cNvPr id="27" name="Rechteck 26"/>
            <p:cNvSpPr/>
            <p:nvPr/>
          </p:nvSpPr>
          <p:spPr>
            <a:xfrm>
              <a:off x="5472608" y="5689029"/>
              <a:ext cx="504056" cy="504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de-DE">
                <a:solidFill>
                  <a:srgbClr val="FFFFFF"/>
                </a:solidFill>
              </a:endParaRPr>
            </a:p>
          </p:txBody>
        </p:sp>
        <p:sp>
          <p:nvSpPr>
            <p:cNvPr id="28" name="Inhaltsplatzhalter 2"/>
            <p:cNvSpPr txBox="1">
              <a:spLocks/>
            </p:cNvSpPr>
            <p:nvPr/>
          </p:nvSpPr>
          <p:spPr>
            <a:xfrm>
              <a:off x="5472608" y="3240757"/>
              <a:ext cx="3888432" cy="2952328"/>
            </a:xfrm>
            <a:prstGeom prst="roundRect">
              <a:avLst>
                <a:gd name="adj" fmla="val 9790"/>
              </a:avLst>
            </a:prstGeom>
            <a:grpFill/>
          </p:spPr>
          <p:txBody>
            <a:bodyPr vert="horz" lIns="180000" tIns="187200" rIns="144000" bIns="187200" rtlCol="0" anchor="ctr" anchorCtr="0">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r>
                <a:rPr lang="en-US" b="1" dirty="0"/>
                <a:t>Gravity separator</a:t>
              </a:r>
              <a:br>
                <a:rPr lang="en-US" b="1" dirty="0"/>
              </a:br>
              <a:r>
                <a:rPr lang="en-US" b="1" dirty="0"/>
                <a:t>Concentrator MTCB</a:t>
              </a:r>
            </a:p>
          </p:txBody>
        </p:sp>
      </p:grpSp>
      <p:grpSp>
        <p:nvGrpSpPr>
          <p:cNvPr id="29" name="Gruppierung 28"/>
          <p:cNvGrpSpPr/>
          <p:nvPr/>
        </p:nvGrpSpPr>
        <p:grpSpPr>
          <a:xfrm>
            <a:off x="7574568" y="4920283"/>
            <a:ext cx="2700000" cy="743443"/>
            <a:chOff x="5472608" y="3240757"/>
            <a:chExt cx="3888432" cy="2952328"/>
          </a:xfrm>
          <a:solidFill>
            <a:schemeClr val="bg1">
              <a:lumMod val="85000"/>
            </a:schemeClr>
          </a:solidFill>
        </p:grpSpPr>
        <p:sp>
          <p:nvSpPr>
            <p:cNvPr id="30" name="Rechteck 29"/>
            <p:cNvSpPr/>
            <p:nvPr/>
          </p:nvSpPr>
          <p:spPr>
            <a:xfrm>
              <a:off x="5472608" y="5689029"/>
              <a:ext cx="504056" cy="504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de-DE">
                <a:solidFill>
                  <a:srgbClr val="FFFFFF"/>
                </a:solidFill>
              </a:endParaRPr>
            </a:p>
          </p:txBody>
        </p:sp>
        <p:sp>
          <p:nvSpPr>
            <p:cNvPr id="31" name="Inhaltsplatzhalter 2"/>
            <p:cNvSpPr txBox="1">
              <a:spLocks/>
            </p:cNvSpPr>
            <p:nvPr/>
          </p:nvSpPr>
          <p:spPr>
            <a:xfrm>
              <a:off x="5472608" y="3240757"/>
              <a:ext cx="3888432" cy="2952328"/>
            </a:xfrm>
            <a:prstGeom prst="roundRect">
              <a:avLst>
                <a:gd name="adj" fmla="val 9790"/>
              </a:avLst>
            </a:prstGeom>
            <a:grpFill/>
          </p:spPr>
          <p:txBody>
            <a:bodyPr vert="horz" lIns="180000" tIns="187200" rIns="144000" bIns="187200" rtlCol="0" anchor="ctr" anchorCtr="0">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r>
                <a:rPr lang="en-US" b="1" dirty="0"/>
                <a:t>Optical sorting machine</a:t>
              </a:r>
              <a:br>
                <a:rPr lang="en-US" b="1" dirty="0"/>
              </a:br>
              <a:r>
                <a:rPr lang="en-US" b="1" dirty="0" err="1"/>
                <a:t>Sortex</a:t>
              </a:r>
              <a:endParaRPr lang="en-US" b="1" dirty="0"/>
            </a:p>
          </p:txBody>
        </p:sp>
      </p:grpSp>
      <p:grpSp>
        <p:nvGrpSpPr>
          <p:cNvPr id="41" name="Gruppierung 40"/>
          <p:cNvGrpSpPr/>
          <p:nvPr/>
        </p:nvGrpSpPr>
        <p:grpSpPr>
          <a:xfrm>
            <a:off x="6961683" y="2423766"/>
            <a:ext cx="305793" cy="280278"/>
            <a:chOff x="6951720" y="4680917"/>
            <a:chExt cx="897253" cy="791999"/>
          </a:xfrm>
          <a:solidFill>
            <a:schemeClr val="tx2"/>
          </a:solidFill>
        </p:grpSpPr>
        <p:sp>
          <p:nvSpPr>
            <p:cNvPr id="42" name="Abgerundetes Rechteck 41"/>
            <p:cNvSpPr/>
            <p:nvPr/>
          </p:nvSpPr>
          <p:spPr>
            <a:xfrm>
              <a:off x="6951720" y="4896941"/>
              <a:ext cx="609220" cy="36004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3" name="Gleichschenkliges Dreieck 5"/>
            <p:cNvSpPr/>
            <p:nvPr/>
          </p:nvSpPr>
          <p:spPr>
            <a:xfrm rot="5400000">
              <a:off x="7272953" y="4896897"/>
              <a:ext cx="791999" cy="36004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44" name="Gruppierung 43"/>
          <p:cNvGrpSpPr/>
          <p:nvPr/>
        </p:nvGrpSpPr>
        <p:grpSpPr>
          <a:xfrm>
            <a:off x="6961683" y="3969667"/>
            <a:ext cx="305793" cy="280278"/>
            <a:chOff x="6951720" y="4680917"/>
            <a:chExt cx="897253" cy="791999"/>
          </a:xfrm>
          <a:solidFill>
            <a:schemeClr val="tx2"/>
          </a:solidFill>
        </p:grpSpPr>
        <p:sp>
          <p:nvSpPr>
            <p:cNvPr id="45" name="Abgerundetes Rechteck 44"/>
            <p:cNvSpPr/>
            <p:nvPr/>
          </p:nvSpPr>
          <p:spPr>
            <a:xfrm>
              <a:off x="6951720" y="4896941"/>
              <a:ext cx="609220" cy="36004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6" name="Gleichschenkliges Dreieck 5"/>
            <p:cNvSpPr/>
            <p:nvPr/>
          </p:nvSpPr>
          <p:spPr>
            <a:xfrm rot="5400000">
              <a:off x="7272953" y="4896897"/>
              <a:ext cx="791999" cy="36004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47" name="Gruppierung 46"/>
          <p:cNvGrpSpPr/>
          <p:nvPr/>
        </p:nvGrpSpPr>
        <p:grpSpPr>
          <a:xfrm>
            <a:off x="6961683" y="5151865"/>
            <a:ext cx="305793" cy="280278"/>
            <a:chOff x="6951720" y="4680917"/>
            <a:chExt cx="897253" cy="791999"/>
          </a:xfrm>
          <a:solidFill>
            <a:schemeClr val="tx2"/>
          </a:solidFill>
        </p:grpSpPr>
        <p:sp>
          <p:nvSpPr>
            <p:cNvPr id="48" name="Abgerundetes Rechteck 47"/>
            <p:cNvSpPr/>
            <p:nvPr/>
          </p:nvSpPr>
          <p:spPr>
            <a:xfrm>
              <a:off x="6951720" y="4896941"/>
              <a:ext cx="609220" cy="36004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9" name="Gleichschenkliges Dreieck 5"/>
            <p:cNvSpPr/>
            <p:nvPr/>
          </p:nvSpPr>
          <p:spPr>
            <a:xfrm rot="5400000">
              <a:off x="7272953" y="4896897"/>
              <a:ext cx="791999" cy="36004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54" name="Bild 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5786834" y="1617049"/>
            <a:ext cx="807256" cy="766554"/>
          </a:xfrm>
          <a:prstGeom prst="teardrop">
            <a:avLst/>
          </a:prstGeom>
          <a:blipFill>
            <a:blip r:embed="rId3" cstate="email">
              <a:extLst>
                <a:ext uri="{28A0092B-C50C-407E-A947-70E740481C1C}">
                  <a14:useLocalDpi xmlns:a14="http://schemas.microsoft.com/office/drawing/2010/main"/>
                </a:ext>
              </a:extLst>
            </a:blip>
            <a:stretch>
              <a:fillRect/>
            </a:stretch>
          </a:blipFill>
        </p:spPr>
      </p:pic>
      <p:pic>
        <p:nvPicPr>
          <p:cNvPr id="55" name="Bild 5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5787013" y="2592817"/>
            <a:ext cx="806898" cy="766554"/>
          </a:xfrm>
          <a:prstGeom prst="teardrop">
            <a:avLst/>
          </a:prstGeom>
          <a:blipFill>
            <a:blip r:embed="rId3" cstate="email">
              <a:extLst>
                <a:ext uri="{28A0092B-C50C-407E-A947-70E740481C1C}">
                  <a14:useLocalDpi xmlns:a14="http://schemas.microsoft.com/office/drawing/2010/main"/>
                </a:ext>
              </a:extLst>
            </a:blip>
            <a:stretch>
              <a:fillRect/>
            </a:stretch>
          </a:blipFill>
        </p:spPr>
      </p:pic>
      <p:pic>
        <p:nvPicPr>
          <p:cNvPr id="56" name="Bild 5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5794745" y="3580548"/>
            <a:ext cx="806898" cy="763671"/>
          </a:xfrm>
          <a:prstGeom prst="teardrop">
            <a:avLst/>
          </a:prstGeom>
          <a:blipFill>
            <a:blip r:embed="rId3" cstate="email">
              <a:extLst>
                <a:ext uri="{28A0092B-C50C-407E-A947-70E740481C1C}">
                  <a14:useLocalDpi xmlns:a14="http://schemas.microsoft.com/office/drawing/2010/main"/>
                </a:ext>
              </a:extLst>
            </a:blip>
            <a:stretch>
              <a:fillRect/>
            </a:stretch>
          </a:blipFill>
        </p:spPr>
      </p:pic>
      <p:pic>
        <p:nvPicPr>
          <p:cNvPr id="57" name="Bild 5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5794745" y="4884293"/>
            <a:ext cx="806898" cy="756069"/>
          </a:xfrm>
          <a:prstGeom prst="teardrop">
            <a:avLst/>
          </a:prstGeom>
          <a:blipFill>
            <a:blip r:embed="rId7" cstate="email">
              <a:extLst>
                <a:ext uri="{28A0092B-C50C-407E-A947-70E740481C1C}">
                  <a14:useLocalDpi xmlns:a14="http://schemas.microsoft.com/office/drawing/2010/main"/>
                </a:ext>
              </a:extLst>
            </a:blip>
            <a:stretch>
              <a:fillRect/>
            </a:stretch>
          </a:blipFill>
        </p:spPr>
      </p:pic>
      <p:sp>
        <p:nvSpPr>
          <p:cNvPr id="50" name="Pfeil nach unten 49"/>
          <p:cNvSpPr/>
          <p:nvPr/>
        </p:nvSpPr>
        <p:spPr bwMode="auto">
          <a:xfrm>
            <a:off x="439535" y="1660643"/>
            <a:ext cx="555026" cy="4511557"/>
          </a:xfrm>
          <a:prstGeom prst="downArrow">
            <a:avLst/>
          </a:prstGeom>
          <a:gradFill>
            <a:gsLst>
              <a:gs pos="0">
                <a:srgbClr val="FF0000"/>
              </a:gs>
              <a:gs pos="39000">
                <a:schemeClr val="accent6">
                  <a:lumMod val="75000"/>
                </a:schemeClr>
              </a:gs>
              <a:gs pos="100000">
                <a:srgbClr val="00B050"/>
              </a:gs>
              <a:gs pos="69000">
                <a:schemeClr val="bg2">
                  <a:lumMod val="75000"/>
                </a:schemeClr>
              </a:gs>
              <a:gs pos="10000">
                <a:srgbClr val="FF0000"/>
              </a:gs>
              <a:gs pos="100000">
                <a:schemeClr val="accent1">
                  <a:tint val="23500"/>
                  <a:satMod val="160000"/>
                </a:schemeClr>
              </a:gs>
            </a:gsLst>
            <a:lin ang="5400000" scaled="0"/>
          </a:gradFill>
          <a:ln w="9525" cap="flat" cmpd="sng" algn="ctr">
            <a:solidFill>
              <a:schemeClr val="accent1"/>
            </a:solidFill>
            <a:prstDash val="solid"/>
            <a:round/>
            <a:headEnd type="none" w="med" len="med"/>
            <a:tailEnd type="none" w="med" len="med"/>
          </a:ln>
          <a:effectLst/>
        </p:spPr>
        <p:txBody>
          <a:bodyPr vert="vert270" wrap="square" lIns="56376" tIns="56376" rIns="56376" bIns="56376" numCol="1" rtlCol="0" anchor="ctr" anchorCtr="1" compatLnSpc="1">
            <a:prstTxWarp prst="textNoShape">
              <a:avLst/>
            </a:prstTxWarp>
            <a:noAutofit/>
          </a:bodyPr>
          <a:lstStyle/>
          <a:p>
            <a:pPr defTabSz="954634" fontAlgn="base">
              <a:spcBef>
                <a:spcPct val="50000"/>
              </a:spcBef>
              <a:spcAft>
                <a:spcPct val="0"/>
              </a:spcAft>
            </a:pPr>
            <a:r>
              <a:rPr lang="en-US" dirty="0">
                <a:solidFill>
                  <a:schemeClr val="bg1"/>
                </a:solidFill>
                <a:latin typeface="Arial" charset="0"/>
              </a:rPr>
              <a:t>Mycotoxin level</a:t>
            </a:r>
          </a:p>
        </p:txBody>
      </p:sp>
      <p:pic>
        <p:nvPicPr>
          <p:cNvPr id="5" name="Grafik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40771" y="4814282"/>
            <a:ext cx="1224620" cy="1080100"/>
          </a:xfrm>
          <a:prstGeom prst="rect">
            <a:avLst/>
          </a:prstGeom>
        </p:spPr>
      </p:pic>
      <p:pic>
        <p:nvPicPr>
          <p:cNvPr id="19" name="Grafik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508706" y="1831684"/>
            <a:ext cx="1085946" cy="1432415"/>
          </a:xfrm>
          <a:prstGeom prst="rect">
            <a:avLst/>
          </a:prstGeom>
        </p:spPr>
      </p:pic>
      <p:pic>
        <p:nvPicPr>
          <p:cNvPr id="23" name="Grafik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61591" y="3580548"/>
            <a:ext cx="1046808" cy="1000100"/>
          </a:xfrm>
          <a:prstGeom prst="rect">
            <a:avLst/>
          </a:prstGeom>
        </p:spPr>
      </p:pic>
    </p:spTree>
    <p:extLst>
      <p:ext uri="{BB962C8B-B14F-4D97-AF65-F5344CB8AC3E}">
        <p14:creationId xmlns:p14="http://schemas.microsoft.com/office/powerpoint/2010/main" val="328177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txBox="1">
            <a:spLocks/>
          </p:cNvSpPr>
          <p:nvPr/>
        </p:nvSpPr>
        <p:spPr>
          <a:xfrm>
            <a:off x="244182" y="304800"/>
            <a:ext cx="11568405" cy="727075"/>
          </a:xfrm>
          <a:prstGeom prst="rect">
            <a:avLst/>
          </a:prstGeom>
        </p:spPr>
        <p:txBody>
          <a:bodyPr/>
          <a:lstStyle>
            <a:lvl1pPr algn="l" rtl="0" eaLnBrk="1" fontAlgn="base" hangingPunct="1">
              <a:lnSpc>
                <a:spcPts val="2400"/>
              </a:lnSpc>
              <a:spcBef>
                <a:spcPct val="0"/>
              </a:spcBef>
              <a:spcAft>
                <a:spcPct val="0"/>
              </a:spcAft>
              <a:defRPr sz="2200" b="1" i="1">
                <a:solidFill>
                  <a:schemeClr val="tx1"/>
                </a:solidFill>
                <a:latin typeface="Arial" pitchFamily="34" charset="0"/>
                <a:ea typeface="+mj-ea"/>
                <a:cs typeface="Arial" pitchFamily="34" charset="0"/>
              </a:defRPr>
            </a:lvl1pPr>
            <a:lvl2pPr algn="l" rtl="0" eaLnBrk="1" fontAlgn="base" hangingPunct="1">
              <a:lnSpc>
                <a:spcPts val="2400"/>
              </a:lnSpc>
              <a:spcBef>
                <a:spcPct val="0"/>
              </a:spcBef>
              <a:spcAft>
                <a:spcPct val="0"/>
              </a:spcAft>
              <a:defRPr sz="2200" b="1" i="1">
                <a:solidFill>
                  <a:schemeClr val="tx1"/>
                </a:solidFill>
                <a:latin typeface="Arial" charset="0"/>
              </a:defRPr>
            </a:lvl2pPr>
            <a:lvl3pPr algn="l" rtl="0" eaLnBrk="1" fontAlgn="base" hangingPunct="1">
              <a:lnSpc>
                <a:spcPts val="2400"/>
              </a:lnSpc>
              <a:spcBef>
                <a:spcPct val="0"/>
              </a:spcBef>
              <a:spcAft>
                <a:spcPct val="0"/>
              </a:spcAft>
              <a:defRPr sz="2200" b="1" i="1">
                <a:solidFill>
                  <a:schemeClr val="tx1"/>
                </a:solidFill>
                <a:latin typeface="Arial" charset="0"/>
              </a:defRPr>
            </a:lvl3pPr>
            <a:lvl4pPr algn="l" rtl="0" eaLnBrk="1" fontAlgn="base" hangingPunct="1">
              <a:lnSpc>
                <a:spcPts val="2400"/>
              </a:lnSpc>
              <a:spcBef>
                <a:spcPct val="0"/>
              </a:spcBef>
              <a:spcAft>
                <a:spcPct val="0"/>
              </a:spcAft>
              <a:defRPr sz="2200" b="1" i="1">
                <a:solidFill>
                  <a:schemeClr val="tx1"/>
                </a:solidFill>
                <a:latin typeface="Arial" charset="0"/>
              </a:defRPr>
            </a:lvl4pPr>
            <a:lvl5pPr algn="l" rtl="0" eaLnBrk="1" fontAlgn="base" hangingPunct="1">
              <a:lnSpc>
                <a:spcPts val="2400"/>
              </a:lnSpc>
              <a:spcBef>
                <a:spcPct val="0"/>
              </a:spcBef>
              <a:spcAft>
                <a:spcPct val="0"/>
              </a:spcAft>
              <a:defRPr sz="2200" b="1" i="1">
                <a:solidFill>
                  <a:schemeClr val="tx1"/>
                </a:solidFill>
                <a:latin typeface="Arial" charset="0"/>
              </a:defRPr>
            </a:lvl5pPr>
            <a:lvl6pPr marL="457200" algn="l" rtl="0" eaLnBrk="1" fontAlgn="base" hangingPunct="1">
              <a:lnSpc>
                <a:spcPts val="2400"/>
              </a:lnSpc>
              <a:spcBef>
                <a:spcPct val="0"/>
              </a:spcBef>
              <a:spcAft>
                <a:spcPct val="0"/>
              </a:spcAft>
              <a:defRPr sz="2200" b="1" i="1">
                <a:solidFill>
                  <a:schemeClr val="tx1"/>
                </a:solidFill>
                <a:latin typeface="Arial" charset="0"/>
              </a:defRPr>
            </a:lvl6pPr>
            <a:lvl7pPr marL="914400" algn="l" rtl="0" eaLnBrk="1" fontAlgn="base" hangingPunct="1">
              <a:lnSpc>
                <a:spcPts val="2400"/>
              </a:lnSpc>
              <a:spcBef>
                <a:spcPct val="0"/>
              </a:spcBef>
              <a:spcAft>
                <a:spcPct val="0"/>
              </a:spcAft>
              <a:defRPr sz="2200" b="1" i="1">
                <a:solidFill>
                  <a:schemeClr val="tx1"/>
                </a:solidFill>
                <a:latin typeface="Arial" charset="0"/>
              </a:defRPr>
            </a:lvl7pPr>
            <a:lvl8pPr marL="1371600" algn="l" rtl="0" eaLnBrk="1" fontAlgn="base" hangingPunct="1">
              <a:lnSpc>
                <a:spcPts val="2400"/>
              </a:lnSpc>
              <a:spcBef>
                <a:spcPct val="0"/>
              </a:spcBef>
              <a:spcAft>
                <a:spcPct val="0"/>
              </a:spcAft>
              <a:defRPr sz="2200" b="1" i="1">
                <a:solidFill>
                  <a:schemeClr val="tx1"/>
                </a:solidFill>
                <a:latin typeface="Arial" charset="0"/>
              </a:defRPr>
            </a:lvl8pPr>
            <a:lvl9pPr marL="1828800" algn="l" rtl="0" eaLnBrk="1" fontAlgn="base" hangingPunct="1">
              <a:lnSpc>
                <a:spcPts val="2400"/>
              </a:lnSpc>
              <a:spcBef>
                <a:spcPct val="0"/>
              </a:spcBef>
              <a:spcAft>
                <a:spcPct val="0"/>
              </a:spcAft>
              <a:defRPr sz="2200" b="1" i="1">
                <a:solidFill>
                  <a:schemeClr val="tx1"/>
                </a:solidFill>
                <a:latin typeface="Arial" charset="0"/>
              </a:defRPr>
            </a:lvl9pPr>
          </a:lstStyle>
          <a:p>
            <a:endParaRPr lang="de-CH" sz="2800" b="0" i="0" kern="0" dirty="0">
              <a:solidFill>
                <a:schemeClr val="tx2"/>
              </a:solidFill>
              <a:latin typeface="HelveticaNeue LT 45 Lt" pitchFamily="50" charset="0"/>
            </a:endParaRPr>
          </a:p>
        </p:txBody>
      </p:sp>
      <p:grpSp>
        <p:nvGrpSpPr>
          <p:cNvPr id="57" name="Group 56"/>
          <p:cNvGrpSpPr/>
          <p:nvPr/>
        </p:nvGrpSpPr>
        <p:grpSpPr>
          <a:xfrm>
            <a:off x="431494" y="1118834"/>
            <a:ext cx="11236163" cy="1967945"/>
            <a:chOff x="323536" y="1196749"/>
            <a:chExt cx="8424928" cy="1967945"/>
          </a:xfrm>
        </p:grpSpPr>
        <p:cxnSp>
          <p:nvCxnSpPr>
            <p:cNvPr id="58" name="Gerade Verbindung mit Pfeil 12"/>
            <p:cNvCxnSpPr>
              <a:cxnSpLocks noChangeShapeType="1"/>
            </p:cNvCxnSpPr>
            <p:nvPr/>
          </p:nvCxnSpPr>
          <p:spPr bwMode="auto">
            <a:xfrm>
              <a:off x="395536" y="3068960"/>
              <a:ext cx="8352928" cy="0"/>
            </a:xfrm>
            <a:prstGeom prst="straightConnector1">
              <a:avLst/>
            </a:prstGeom>
            <a:noFill/>
            <a:ln w="31750" algn="ctr">
              <a:solidFill>
                <a:srgbClr val="FF9B32"/>
              </a:solidFill>
              <a:round/>
              <a:headEnd/>
              <a:tailEnd type="arrow" w="med" len="med"/>
            </a:ln>
            <a:extLst>
              <a:ext uri="{909E8E84-426E-40dd-AFC4-6F175D3DCCD1}">
                <a14:hiddenFill xmlns:a14="http://schemas.microsoft.com/office/drawing/2010/main">
                  <a:noFill/>
                </a14:hiddenFill>
              </a:ext>
            </a:extLst>
          </p:spPr>
        </p:cxnSp>
        <p:sp>
          <p:nvSpPr>
            <p:cNvPr id="59" name="Ellipse 19"/>
            <p:cNvSpPr>
              <a:spLocks noChangeArrowheads="1"/>
            </p:cNvSpPr>
            <p:nvPr/>
          </p:nvSpPr>
          <p:spPr bwMode="auto">
            <a:xfrm>
              <a:off x="2159752" y="2978960"/>
              <a:ext cx="180000" cy="180000"/>
            </a:xfrm>
            <a:prstGeom prst="ellipse">
              <a:avLst/>
            </a:prstGeom>
            <a:solidFill>
              <a:srgbClr val="009B9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sp>
          <p:nvSpPr>
            <p:cNvPr id="60" name="Ellipse 14"/>
            <p:cNvSpPr>
              <a:spLocks noChangeArrowheads="1"/>
            </p:cNvSpPr>
            <p:nvPr/>
          </p:nvSpPr>
          <p:spPr bwMode="auto">
            <a:xfrm>
              <a:off x="521705" y="2978960"/>
              <a:ext cx="180000" cy="180000"/>
            </a:xfrm>
            <a:prstGeom prst="ellipse">
              <a:avLst/>
            </a:prstGeom>
            <a:solidFill>
              <a:schemeClr val="bg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pic>
          <p:nvPicPr>
            <p:cNvPr id="61"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91680" y="1556792"/>
              <a:ext cx="1332000" cy="1332000"/>
            </a:xfrm>
            <a:custGeom>
              <a:avLst/>
              <a:gdLst>
                <a:gd name="connsiteX0" fmla="*/ 263952 w 1583679"/>
                <a:gd name="connsiteY0" fmla="*/ 0 h 1801031"/>
                <a:gd name="connsiteX1" fmla="*/ 1319727 w 1583679"/>
                <a:gd name="connsiteY1" fmla="*/ 0 h 1801031"/>
                <a:gd name="connsiteX2" fmla="*/ 1583679 w 1583679"/>
                <a:gd name="connsiteY2" fmla="*/ 263952 h 1801031"/>
                <a:gd name="connsiteX3" fmla="*/ 1583679 w 1583679"/>
                <a:gd name="connsiteY3" fmla="*/ 1536273 h 1801031"/>
                <a:gd name="connsiteX4" fmla="*/ 1582048 w 1583679"/>
                <a:gd name="connsiteY4" fmla="*/ 1552452 h 1801031"/>
                <a:gd name="connsiteX5" fmla="*/ 1582048 w 1583679"/>
                <a:gd name="connsiteY5" fmla="*/ 1801031 h 1801031"/>
                <a:gd name="connsiteX6" fmla="*/ 1012647 w 1583679"/>
                <a:gd name="connsiteY6" fmla="*/ 1801031 h 1801031"/>
                <a:gd name="connsiteX7" fmla="*/ 1012647 w 1583679"/>
                <a:gd name="connsiteY7" fmla="*/ 1800225 h 1801031"/>
                <a:gd name="connsiteX8" fmla="*/ 263952 w 1583679"/>
                <a:gd name="connsiteY8" fmla="*/ 1800225 h 1801031"/>
                <a:gd name="connsiteX9" fmla="*/ 0 w 1583679"/>
                <a:gd name="connsiteY9" fmla="*/ 1536273 h 1801031"/>
                <a:gd name="connsiteX10" fmla="*/ 0 w 1583679"/>
                <a:gd name="connsiteY10" fmla="*/ 263952 h 1801031"/>
                <a:gd name="connsiteX11" fmla="*/ 263952 w 1583679"/>
                <a:gd name="connsiteY11" fmla="*/ 0 h 18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679" h="1801031">
                  <a:moveTo>
                    <a:pt x="263952" y="0"/>
                  </a:moveTo>
                  <a:lnTo>
                    <a:pt x="1319727" y="0"/>
                  </a:lnTo>
                  <a:cubicBezTo>
                    <a:pt x="1465504" y="0"/>
                    <a:pt x="1583679" y="118175"/>
                    <a:pt x="1583679" y="263952"/>
                  </a:cubicBezTo>
                  <a:lnTo>
                    <a:pt x="1583679" y="1536273"/>
                  </a:lnTo>
                  <a:lnTo>
                    <a:pt x="1582048" y="1552452"/>
                  </a:lnTo>
                  <a:lnTo>
                    <a:pt x="1582048" y="1801031"/>
                  </a:lnTo>
                  <a:lnTo>
                    <a:pt x="1012647" y="1801031"/>
                  </a:lnTo>
                  <a:lnTo>
                    <a:pt x="1012647" y="1800225"/>
                  </a:lnTo>
                  <a:lnTo>
                    <a:pt x="263952" y="1800225"/>
                  </a:lnTo>
                  <a:cubicBezTo>
                    <a:pt x="118175" y="1800225"/>
                    <a:pt x="0" y="1682050"/>
                    <a:pt x="0" y="1536273"/>
                  </a:cubicBezTo>
                  <a:lnTo>
                    <a:pt x="0" y="263952"/>
                  </a:lnTo>
                  <a:cubicBezTo>
                    <a:pt x="0" y="118175"/>
                    <a:pt x="118175" y="0"/>
                    <a:pt x="263952" y="0"/>
                  </a:cubicBezTo>
                  <a:close/>
                </a:path>
              </a:pathLst>
            </a:custGeom>
            <a:noFill/>
            <a:ln>
              <a:noFill/>
            </a:ln>
            <a:extLst>
              <a:ext uri="{909E8E84-426E-40dd-AFC4-6F175D3DCCD1}">
                <a14:hiddenFill xmlns:a14="http://schemas.microsoft.com/office/drawing/2010/main">
                  <a:solidFill>
                    <a:srgbClr val="FFFFFF"/>
                  </a:solidFill>
                </a14:hiddenFill>
              </a:ext>
            </a:extLst>
          </p:spPr>
        </p:pic>
        <p:pic>
          <p:nvPicPr>
            <p:cNvPr id="62"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23536" y="1556792"/>
              <a:ext cx="1332000" cy="1332000"/>
            </a:xfrm>
            <a:custGeom>
              <a:avLst/>
              <a:gdLst>
                <a:gd name="connsiteX0" fmla="*/ 263952 w 1583679"/>
                <a:gd name="connsiteY0" fmla="*/ 0 h 1801031"/>
                <a:gd name="connsiteX1" fmla="*/ 1319727 w 1583679"/>
                <a:gd name="connsiteY1" fmla="*/ 0 h 1801031"/>
                <a:gd name="connsiteX2" fmla="*/ 1583679 w 1583679"/>
                <a:gd name="connsiteY2" fmla="*/ 263952 h 1801031"/>
                <a:gd name="connsiteX3" fmla="*/ 1583679 w 1583679"/>
                <a:gd name="connsiteY3" fmla="*/ 1536273 h 1801031"/>
                <a:gd name="connsiteX4" fmla="*/ 1582048 w 1583679"/>
                <a:gd name="connsiteY4" fmla="*/ 1552452 h 1801031"/>
                <a:gd name="connsiteX5" fmla="*/ 1582048 w 1583679"/>
                <a:gd name="connsiteY5" fmla="*/ 1801031 h 1801031"/>
                <a:gd name="connsiteX6" fmla="*/ 1012647 w 1583679"/>
                <a:gd name="connsiteY6" fmla="*/ 1801031 h 1801031"/>
                <a:gd name="connsiteX7" fmla="*/ 1012647 w 1583679"/>
                <a:gd name="connsiteY7" fmla="*/ 1800225 h 1801031"/>
                <a:gd name="connsiteX8" fmla="*/ 263952 w 1583679"/>
                <a:gd name="connsiteY8" fmla="*/ 1800225 h 1801031"/>
                <a:gd name="connsiteX9" fmla="*/ 0 w 1583679"/>
                <a:gd name="connsiteY9" fmla="*/ 1536273 h 1801031"/>
                <a:gd name="connsiteX10" fmla="*/ 0 w 1583679"/>
                <a:gd name="connsiteY10" fmla="*/ 263952 h 1801031"/>
                <a:gd name="connsiteX11" fmla="*/ 263952 w 1583679"/>
                <a:gd name="connsiteY11" fmla="*/ 0 h 18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679" h="1801031">
                  <a:moveTo>
                    <a:pt x="263952" y="0"/>
                  </a:moveTo>
                  <a:lnTo>
                    <a:pt x="1319727" y="0"/>
                  </a:lnTo>
                  <a:cubicBezTo>
                    <a:pt x="1465504" y="0"/>
                    <a:pt x="1583679" y="118175"/>
                    <a:pt x="1583679" y="263952"/>
                  </a:cubicBezTo>
                  <a:lnTo>
                    <a:pt x="1583679" y="1536273"/>
                  </a:lnTo>
                  <a:lnTo>
                    <a:pt x="1582048" y="1552452"/>
                  </a:lnTo>
                  <a:lnTo>
                    <a:pt x="1582048" y="1801031"/>
                  </a:lnTo>
                  <a:lnTo>
                    <a:pt x="1012647" y="1801031"/>
                  </a:lnTo>
                  <a:lnTo>
                    <a:pt x="1012647" y="1800225"/>
                  </a:lnTo>
                  <a:lnTo>
                    <a:pt x="263952" y="1800225"/>
                  </a:lnTo>
                  <a:cubicBezTo>
                    <a:pt x="118175" y="1800225"/>
                    <a:pt x="0" y="1682050"/>
                    <a:pt x="0" y="1536273"/>
                  </a:cubicBezTo>
                  <a:lnTo>
                    <a:pt x="0" y="263952"/>
                  </a:lnTo>
                  <a:cubicBezTo>
                    <a:pt x="0" y="118175"/>
                    <a:pt x="118175" y="0"/>
                    <a:pt x="263952" y="0"/>
                  </a:cubicBezTo>
                  <a:close/>
                </a:path>
              </a:pathLst>
            </a:custGeom>
            <a:noFill/>
            <a:ln>
              <a:noFill/>
            </a:ln>
            <a:extLst>
              <a:ext uri="{909E8E84-426E-40dd-AFC4-6F175D3DCCD1}">
                <a14:hiddenFill xmlns:a14="http://schemas.microsoft.com/office/drawing/2010/main">
                  <a:solidFill>
                    <a:srgbClr val="FFFFFF"/>
                  </a:solidFill>
                </a14:hiddenFill>
              </a:ext>
            </a:extLst>
          </p:spPr>
        </p:pic>
        <p:pic>
          <p:nvPicPr>
            <p:cNvPr id="63" name="Picture 1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059832" y="1556792"/>
              <a:ext cx="1332000" cy="1332000"/>
            </a:xfrm>
            <a:custGeom>
              <a:avLst/>
              <a:gdLst>
                <a:gd name="connsiteX0" fmla="*/ 263952 w 1583679"/>
                <a:gd name="connsiteY0" fmla="*/ 0 h 1801031"/>
                <a:gd name="connsiteX1" fmla="*/ 1319727 w 1583679"/>
                <a:gd name="connsiteY1" fmla="*/ 0 h 1801031"/>
                <a:gd name="connsiteX2" fmla="*/ 1583679 w 1583679"/>
                <a:gd name="connsiteY2" fmla="*/ 263952 h 1801031"/>
                <a:gd name="connsiteX3" fmla="*/ 1583679 w 1583679"/>
                <a:gd name="connsiteY3" fmla="*/ 1536273 h 1801031"/>
                <a:gd name="connsiteX4" fmla="*/ 1582048 w 1583679"/>
                <a:gd name="connsiteY4" fmla="*/ 1552452 h 1801031"/>
                <a:gd name="connsiteX5" fmla="*/ 1582048 w 1583679"/>
                <a:gd name="connsiteY5" fmla="*/ 1801031 h 1801031"/>
                <a:gd name="connsiteX6" fmla="*/ 1012647 w 1583679"/>
                <a:gd name="connsiteY6" fmla="*/ 1801031 h 1801031"/>
                <a:gd name="connsiteX7" fmla="*/ 1012647 w 1583679"/>
                <a:gd name="connsiteY7" fmla="*/ 1800225 h 1801031"/>
                <a:gd name="connsiteX8" fmla="*/ 263952 w 1583679"/>
                <a:gd name="connsiteY8" fmla="*/ 1800225 h 1801031"/>
                <a:gd name="connsiteX9" fmla="*/ 0 w 1583679"/>
                <a:gd name="connsiteY9" fmla="*/ 1536273 h 1801031"/>
                <a:gd name="connsiteX10" fmla="*/ 0 w 1583679"/>
                <a:gd name="connsiteY10" fmla="*/ 263952 h 1801031"/>
                <a:gd name="connsiteX11" fmla="*/ 263952 w 1583679"/>
                <a:gd name="connsiteY11" fmla="*/ 0 h 18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679" h="1801031">
                  <a:moveTo>
                    <a:pt x="263952" y="0"/>
                  </a:moveTo>
                  <a:lnTo>
                    <a:pt x="1319727" y="0"/>
                  </a:lnTo>
                  <a:cubicBezTo>
                    <a:pt x="1465504" y="0"/>
                    <a:pt x="1583679" y="118175"/>
                    <a:pt x="1583679" y="263952"/>
                  </a:cubicBezTo>
                  <a:lnTo>
                    <a:pt x="1583679" y="1536273"/>
                  </a:lnTo>
                  <a:lnTo>
                    <a:pt x="1582048" y="1552452"/>
                  </a:lnTo>
                  <a:lnTo>
                    <a:pt x="1582048" y="1801031"/>
                  </a:lnTo>
                  <a:lnTo>
                    <a:pt x="1012647" y="1801031"/>
                  </a:lnTo>
                  <a:lnTo>
                    <a:pt x="1012647" y="1800225"/>
                  </a:lnTo>
                  <a:lnTo>
                    <a:pt x="263952" y="1800225"/>
                  </a:lnTo>
                  <a:cubicBezTo>
                    <a:pt x="118175" y="1800225"/>
                    <a:pt x="0" y="1682050"/>
                    <a:pt x="0" y="1536273"/>
                  </a:cubicBezTo>
                  <a:lnTo>
                    <a:pt x="0" y="263952"/>
                  </a:lnTo>
                  <a:cubicBezTo>
                    <a:pt x="0" y="118175"/>
                    <a:pt x="118175" y="0"/>
                    <a:pt x="263952" y="0"/>
                  </a:cubicBezTo>
                  <a:close/>
                </a:path>
              </a:pathLst>
            </a:custGeom>
            <a:noFill/>
            <a:ln>
              <a:noFill/>
            </a:ln>
            <a:extLst>
              <a:ext uri="{909E8E84-426E-40dd-AFC4-6F175D3DCCD1}">
                <a14:hiddenFill xmlns:a14="http://schemas.microsoft.com/office/drawing/2010/main">
                  <a:solidFill>
                    <a:srgbClr val="FFFFFF"/>
                  </a:solidFill>
                </a14:hiddenFill>
              </a:ext>
            </a:extLst>
          </p:spPr>
        </p:pic>
        <p:pic>
          <p:nvPicPr>
            <p:cNvPr id="67" name="Picture 16"/>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5940300" y="1558538"/>
              <a:ext cx="1332000" cy="1332000"/>
            </a:xfrm>
            <a:custGeom>
              <a:avLst/>
              <a:gdLst>
                <a:gd name="connsiteX0" fmla="*/ 263952 w 1583679"/>
                <a:gd name="connsiteY0" fmla="*/ 0 h 1801031"/>
                <a:gd name="connsiteX1" fmla="*/ 1319727 w 1583679"/>
                <a:gd name="connsiteY1" fmla="*/ 0 h 1801031"/>
                <a:gd name="connsiteX2" fmla="*/ 1583679 w 1583679"/>
                <a:gd name="connsiteY2" fmla="*/ 263952 h 1801031"/>
                <a:gd name="connsiteX3" fmla="*/ 1583679 w 1583679"/>
                <a:gd name="connsiteY3" fmla="*/ 1536273 h 1801031"/>
                <a:gd name="connsiteX4" fmla="*/ 1582048 w 1583679"/>
                <a:gd name="connsiteY4" fmla="*/ 1552452 h 1801031"/>
                <a:gd name="connsiteX5" fmla="*/ 1582048 w 1583679"/>
                <a:gd name="connsiteY5" fmla="*/ 1801031 h 1801031"/>
                <a:gd name="connsiteX6" fmla="*/ 1012647 w 1583679"/>
                <a:gd name="connsiteY6" fmla="*/ 1801031 h 1801031"/>
                <a:gd name="connsiteX7" fmla="*/ 1012647 w 1583679"/>
                <a:gd name="connsiteY7" fmla="*/ 1800225 h 1801031"/>
                <a:gd name="connsiteX8" fmla="*/ 263952 w 1583679"/>
                <a:gd name="connsiteY8" fmla="*/ 1800225 h 1801031"/>
                <a:gd name="connsiteX9" fmla="*/ 0 w 1583679"/>
                <a:gd name="connsiteY9" fmla="*/ 1536273 h 1801031"/>
                <a:gd name="connsiteX10" fmla="*/ 0 w 1583679"/>
                <a:gd name="connsiteY10" fmla="*/ 263952 h 1801031"/>
                <a:gd name="connsiteX11" fmla="*/ 263952 w 1583679"/>
                <a:gd name="connsiteY11" fmla="*/ 0 h 18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679" h="1801031">
                  <a:moveTo>
                    <a:pt x="263952" y="0"/>
                  </a:moveTo>
                  <a:lnTo>
                    <a:pt x="1319727" y="0"/>
                  </a:lnTo>
                  <a:cubicBezTo>
                    <a:pt x="1465504" y="0"/>
                    <a:pt x="1583679" y="118175"/>
                    <a:pt x="1583679" y="263952"/>
                  </a:cubicBezTo>
                  <a:lnTo>
                    <a:pt x="1583679" y="1536273"/>
                  </a:lnTo>
                  <a:lnTo>
                    <a:pt x="1582048" y="1552452"/>
                  </a:lnTo>
                  <a:lnTo>
                    <a:pt x="1582048" y="1801031"/>
                  </a:lnTo>
                  <a:lnTo>
                    <a:pt x="1012647" y="1801031"/>
                  </a:lnTo>
                  <a:lnTo>
                    <a:pt x="1012647" y="1800225"/>
                  </a:lnTo>
                  <a:lnTo>
                    <a:pt x="263952" y="1800225"/>
                  </a:lnTo>
                  <a:cubicBezTo>
                    <a:pt x="118175" y="1800225"/>
                    <a:pt x="0" y="1682050"/>
                    <a:pt x="0" y="1536273"/>
                  </a:cubicBezTo>
                  <a:lnTo>
                    <a:pt x="0" y="263952"/>
                  </a:lnTo>
                  <a:cubicBezTo>
                    <a:pt x="0" y="118175"/>
                    <a:pt x="118175" y="0"/>
                    <a:pt x="263952"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68" name="Ellipse 19"/>
            <p:cNvSpPr>
              <a:spLocks noChangeArrowheads="1"/>
            </p:cNvSpPr>
            <p:nvPr/>
          </p:nvSpPr>
          <p:spPr bwMode="auto">
            <a:xfrm>
              <a:off x="4896036" y="2973222"/>
              <a:ext cx="180000" cy="180000"/>
            </a:xfrm>
            <a:prstGeom prst="ellipse">
              <a:avLst/>
            </a:prstGeom>
            <a:solidFill>
              <a:srgbClr val="00AAA5"/>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sp>
          <p:nvSpPr>
            <p:cNvPr id="69" name="Ellipse 19"/>
            <p:cNvSpPr>
              <a:spLocks noChangeArrowheads="1"/>
            </p:cNvSpPr>
            <p:nvPr/>
          </p:nvSpPr>
          <p:spPr bwMode="auto">
            <a:xfrm>
              <a:off x="3707525" y="2973222"/>
              <a:ext cx="180000" cy="180000"/>
            </a:xfrm>
            <a:prstGeom prst="ellipse">
              <a:avLst/>
            </a:prstGeom>
            <a:solidFill>
              <a:srgbClr val="00AAA5"/>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pic>
          <p:nvPicPr>
            <p:cNvPr id="70" name="Picture 2" descr="http://www.shelving-supermarket.com/photo/pl450642-easy_assemble_retail_convenience_store_shelf_powder_coating_display_3_4_5_or_6_tiers.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308304" y="1556792"/>
              <a:ext cx="1291443" cy="1332000"/>
            </a:xfrm>
            <a:custGeom>
              <a:avLst/>
              <a:gdLst>
                <a:gd name="connsiteX0" fmla="*/ 263952 w 1583679"/>
                <a:gd name="connsiteY0" fmla="*/ 0 h 1801031"/>
                <a:gd name="connsiteX1" fmla="*/ 1319727 w 1583679"/>
                <a:gd name="connsiteY1" fmla="*/ 0 h 1801031"/>
                <a:gd name="connsiteX2" fmla="*/ 1583679 w 1583679"/>
                <a:gd name="connsiteY2" fmla="*/ 263952 h 1801031"/>
                <a:gd name="connsiteX3" fmla="*/ 1583679 w 1583679"/>
                <a:gd name="connsiteY3" fmla="*/ 1536273 h 1801031"/>
                <a:gd name="connsiteX4" fmla="*/ 1582048 w 1583679"/>
                <a:gd name="connsiteY4" fmla="*/ 1552452 h 1801031"/>
                <a:gd name="connsiteX5" fmla="*/ 1582048 w 1583679"/>
                <a:gd name="connsiteY5" fmla="*/ 1801031 h 1801031"/>
                <a:gd name="connsiteX6" fmla="*/ 1012647 w 1583679"/>
                <a:gd name="connsiteY6" fmla="*/ 1801031 h 1801031"/>
                <a:gd name="connsiteX7" fmla="*/ 1012647 w 1583679"/>
                <a:gd name="connsiteY7" fmla="*/ 1800225 h 1801031"/>
                <a:gd name="connsiteX8" fmla="*/ 263952 w 1583679"/>
                <a:gd name="connsiteY8" fmla="*/ 1800225 h 1801031"/>
                <a:gd name="connsiteX9" fmla="*/ 0 w 1583679"/>
                <a:gd name="connsiteY9" fmla="*/ 1536273 h 1801031"/>
                <a:gd name="connsiteX10" fmla="*/ 0 w 1583679"/>
                <a:gd name="connsiteY10" fmla="*/ 263952 h 1801031"/>
                <a:gd name="connsiteX11" fmla="*/ 263952 w 1583679"/>
                <a:gd name="connsiteY11" fmla="*/ 0 h 18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679" h="1801031">
                  <a:moveTo>
                    <a:pt x="263952" y="0"/>
                  </a:moveTo>
                  <a:lnTo>
                    <a:pt x="1319727" y="0"/>
                  </a:lnTo>
                  <a:cubicBezTo>
                    <a:pt x="1465504" y="0"/>
                    <a:pt x="1583679" y="118175"/>
                    <a:pt x="1583679" y="263952"/>
                  </a:cubicBezTo>
                  <a:lnTo>
                    <a:pt x="1583679" y="1536273"/>
                  </a:lnTo>
                  <a:lnTo>
                    <a:pt x="1582048" y="1552452"/>
                  </a:lnTo>
                  <a:lnTo>
                    <a:pt x="1582048" y="1801031"/>
                  </a:lnTo>
                  <a:lnTo>
                    <a:pt x="1012647" y="1801031"/>
                  </a:lnTo>
                  <a:lnTo>
                    <a:pt x="1012647" y="1800225"/>
                  </a:lnTo>
                  <a:lnTo>
                    <a:pt x="263952" y="1800225"/>
                  </a:lnTo>
                  <a:cubicBezTo>
                    <a:pt x="118175" y="1800225"/>
                    <a:pt x="0" y="1682050"/>
                    <a:pt x="0" y="1536273"/>
                  </a:cubicBezTo>
                  <a:lnTo>
                    <a:pt x="0" y="263952"/>
                  </a:lnTo>
                  <a:cubicBezTo>
                    <a:pt x="0" y="118175"/>
                    <a:pt x="118175" y="0"/>
                    <a:pt x="263952"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71" name="Ellipse 14"/>
            <p:cNvSpPr>
              <a:spLocks noChangeArrowheads="1"/>
            </p:cNvSpPr>
            <p:nvPr/>
          </p:nvSpPr>
          <p:spPr bwMode="auto">
            <a:xfrm>
              <a:off x="7542937" y="2984694"/>
              <a:ext cx="180000" cy="180000"/>
            </a:xfrm>
            <a:prstGeom prst="ellipse">
              <a:avLst/>
            </a:prstGeom>
            <a:solidFill>
              <a:schemeClr val="bg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pic>
          <p:nvPicPr>
            <p:cNvPr id="72"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427984" y="1556792"/>
              <a:ext cx="1465388" cy="1333746"/>
            </a:xfrm>
            <a:custGeom>
              <a:avLst/>
              <a:gdLst>
                <a:gd name="connsiteX0" fmla="*/ 263952 w 1583679"/>
                <a:gd name="connsiteY0" fmla="*/ 0 h 1801031"/>
                <a:gd name="connsiteX1" fmla="*/ 1319727 w 1583679"/>
                <a:gd name="connsiteY1" fmla="*/ 0 h 1801031"/>
                <a:gd name="connsiteX2" fmla="*/ 1583679 w 1583679"/>
                <a:gd name="connsiteY2" fmla="*/ 263952 h 1801031"/>
                <a:gd name="connsiteX3" fmla="*/ 1583679 w 1583679"/>
                <a:gd name="connsiteY3" fmla="*/ 1536273 h 1801031"/>
                <a:gd name="connsiteX4" fmla="*/ 1582048 w 1583679"/>
                <a:gd name="connsiteY4" fmla="*/ 1552452 h 1801031"/>
                <a:gd name="connsiteX5" fmla="*/ 1582048 w 1583679"/>
                <a:gd name="connsiteY5" fmla="*/ 1801031 h 1801031"/>
                <a:gd name="connsiteX6" fmla="*/ 1012647 w 1583679"/>
                <a:gd name="connsiteY6" fmla="*/ 1801031 h 1801031"/>
                <a:gd name="connsiteX7" fmla="*/ 1012647 w 1583679"/>
                <a:gd name="connsiteY7" fmla="*/ 1800225 h 1801031"/>
                <a:gd name="connsiteX8" fmla="*/ 263952 w 1583679"/>
                <a:gd name="connsiteY8" fmla="*/ 1800225 h 1801031"/>
                <a:gd name="connsiteX9" fmla="*/ 0 w 1583679"/>
                <a:gd name="connsiteY9" fmla="*/ 1536273 h 1801031"/>
                <a:gd name="connsiteX10" fmla="*/ 0 w 1583679"/>
                <a:gd name="connsiteY10" fmla="*/ 263952 h 1801031"/>
                <a:gd name="connsiteX11" fmla="*/ 263952 w 1583679"/>
                <a:gd name="connsiteY11" fmla="*/ 0 h 18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679" h="1801031">
                  <a:moveTo>
                    <a:pt x="263952" y="0"/>
                  </a:moveTo>
                  <a:lnTo>
                    <a:pt x="1319727" y="0"/>
                  </a:lnTo>
                  <a:cubicBezTo>
                    <a:pt x="1465504" y="0"/>
                    <a:pt x="1583679" y="118175"/>
                    <a:pt x="1583679" y="263952"/>
                  </a:cubicBezTo>
                  <a:lnTo>
                    <a:pt x="1583679" y="1536273"/>
                  </a:lnTo>
                  <a:lnTo>
                    <a:pt x="1582048" y="1552452"/>
                  </a:lnTo>
                  <a:lnTo>
                    <a:pt x="1582048" y="1801031"/>
                  </a:lnTo>
                  <a:lnTo>
                    <a:pt x="1012647" y="1801031"/>
                  </a:lnTo>
                  <a:lnTo>
                    <a:pt x="1012647" y="1800225"/>
                  </a:lnTo>
                  <a:lnTo>
                    <a:pt x="263952" y="1800225"/>
                  </a:lnTo>
                  <a:cubicBezTo>
                    <a:pt x="118175" y="1800225"/>
                    <a:pt x="0" y="1682050"/>
                    <a:pt x="0" y="1536273"/>
                  </a:cubicBezTo>
                  <a:lnTo>
                    <a:pt x="0" y="263952"/>
                  </a:lnTo>
                  <a:cubicBezTo>
                    <a:pt x="0" y="118175"/>
                    <a:pt x="118175" y="0"/>
                    <a:pt x="263952" y="0"/>
                  </a:cubicBez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ounded Rectangle 74"/>
            <p:cNvSpPr/>
            <p:nvPr/>
          </p:nvSpPr>
          <p:spPr bwMode="auto">
            <a:xfrm>
              <a:off x="386472" y="1196752"/>
              <a:ext cx="1206128" cy="449931"/>
            </a:xfrm>
            <a:prstGeom prst="roundRect">
              <a:avLst/>
            </a:prstGeom>
            <a:solidFill>
              <a:srgbClr val="009B91"/>
            </a:solidFill>
            <a:ln w="9525" cap="flat" cmpd="sng" algn="ctr">
              <a:solidFill>
                <a:srgbClr val="009B9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bg1"/>
                  </a:solidFill>
                  <a:effectLst/>
                  <a:latin typeface="+mj-lt"/>
                </a:rPr>
                <a:t>Field &amp; Harvest</a:t>
              </a:r>
            </a:p>
          </p:txBody>
        </p:sp>
        <p:sp>
          <p:nvSpPr>
            <p:cNvPr id="79" name="Rounded Rectangle 78"/>
            <p:cNvSpPr/>
            <p:nvPr/>
          </p:nvSpPr>
          <p:spPr bwMode="auto">
            <a:xfrm>
              <a:off x="1754616" y="1196752"/>
              <a:ext cx="1206128" cy="449931"/>
            </a:xfrm>
            <a:prstGeom prst="roundRect">
              <a:avLst/>
            </a:prstGeom>
            <a:solidFill>
              <a:srgbClr val="009B91"/>
            </a:solidFill>
            <a:ln w="9525" cap="flat" cmpd="sng" algn="ctr">
              <a:solidFill>
                <a:srgbClr val="009B9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bg1"/>
                  </a:solidFill>
                  <a:effectLst/>
                  <a:latin typeface="+mj-lt"/>
                </a:rPr>
                <a:t>Collection Point</a:t>
              </a:r>
            </a:p>
          </p:txBody>
        </p:sp>
        <p:sp>
          <p:nvSpPr>
            <p:cNvPr id="81" name="Rounded Rectangle 80"/>
            <p:cNvSpPr/>
            <p:nvPr/>
          </p:nvSpPr>
          <p:spPr bwMode="auto">
            <a:xfrm>
              <a:off x="3104461" y="1196751"/>
              <a:ext cx="1206128" cy="449931"/>
            </a:xfrm>
            <a:prstGeom prst="roundRect">
              <a:avLst/>
            </a:prstGeom>
            <a:solidFill>
              <a:srgbClr val="009B91"/>
            </a:solidFill>
            <a:ln w="9525" cap="flat" cmpd="sng" algn="ctr">
              <a:solidFill>
                <a:srgbClr val="009B9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bg1"/>
                  </a:solidFill>
                  <a:effectLst/>
                  <a:latin typeface="+mj-lt"/>
                </a:rPr>
                <a:t>Transport &amp; Storage</a:t>
              </a:r>
            </a:p>
          </p:txBody>
        </p:sp>
        <p:sp>
          <p:nvSpPr>
            <p:cNvPr id="82" name="Rounded Rectangle 81"/>
            <p:cNvSpPr/>
            <p:nvPr/>
          </p:nvSpPr>
          <p:spPr bwMode="auto">
            <a:xfrm>
              <a:off x="4538954" y="1196750"/>
              <a:ext cx="2643411" cy="449931"/>
            </a:xfrm>
            <a:prstGeom prst="roundRect">
              <a:avLst/>
            </a:prstGeom>
            <a:solidFill>
              <a:srgbClr val="009B91"/>
            </a:solidFill>
            <a:ln w="9525" cap="flat" cmpd="sng" algn="ctr">
              <a:solidFill>
                <a:srgbClr val="009B9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bg1"/>
                  </a:solidFill>
                  <a:effectLst/>
                  <a:latin typeface="+mj-lt"/>
                </a:rPr>
                <a:t>Food &amp; Feed Processing </a:t>
              </a:r>
            </a:p>
          </p:txBody>
        </p:sp>
        <p:sp>
          <p:nvSpPr>
            <p:cNvPr id="83" name="Rounded Rectangle 82"/>
            <p:cNvSpPr/>
            <p:nvPr/>
          </p:nvSpPr>
          <p:spPr bwMode="auto">
            <a:xfrm>
              <a:off x="7354051" y="1196749"/>
              <a:ext cx="1206128" cy="449931"/>
            </a:xfrm>
            <a:prstGeom prst="roundRect">
              <a:avLst/>
            </a:prstGeom>
            <a:solidFill>
              <a:srgbClr val="009B91"/>
            </a:solidFill>
            <a:ln w="9525" cap="flat" cmpd="sng" algn="ctr">
              <a:solidFill>
                <a:srgbClr val="009B9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bg1"/>
                  </a:solidFill>
                  <a:effectLst/>
                  <a:latin typeface="+mj-lt"/>
                </a:rPr>
                <a:t>Retail</a:t>
              </a:r>
            </a:p>
          </p:txBody>
        </p:sp>
      </p:grpSp>
      <p:sp>
        <p:nvSpPr>
          <p:cNvPr id="84" name="Ellipse 14"/>
          <p:cNvSpPr>
            <a:spLocks noChangeArrowheads="1"/>
          </p:cNvSpPr>
          <p:nvPr/>
        </p:nvSpPr>
        <p:spPr bwMode="auto">
          <a:xfrm>
            <a:off x="695788" y="3494426"/>
            <a:ext cx="240063" cy="180000"/>
          </a:xfrm>
          <a:prstGeom prst="ellipse">
            <a:avLst/>
          </a:prstGeom>
          <a:solidFill>
            <a:schemeClr val="bg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cxnSp>
        <p:nvCxnSpPr>
          <p:cNvPr id="11" name="Straight Connector 10"/>
          <p:cNvCxnSpPr>
            <a:stCxn id="60" idx="4"/>
          </p:cNvCxnSpPr>
          <p:nvPr/>
        </p:nvCxnSpPr>
        <p:spPr bwMode="auto">
          <a:xfrm>
            <a:off x="815819" y="3081045"/>
            <a:ext cx="0" cy="394547"/>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85" name="Textfeld 28"/>
          <p:cNvSpPr txBox="1">
            <a:spLocks noChangeArrowheads="1"/>
          </p:cNvSpPr>
          <p:nvPr/>
        </p:nvSpPr>
        <p:spPr bwMode="auto">
          <a:xfrm>
            <a:off x="1064558" y="3494427"/>
            <a:ext cx="172845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200">
                <a:solidFill>
                  <a:schemeClr val="tx1"/>
                </a:solidFill>
                <a:latin typeface="Arial" pitchFamily="34" charset="0"/>
                <a:ea typeface="ヒラギノ角ゴ Pro W3"/>
                <a:cs typeface="ヒラギノ角ゴ Pro W3"/>
              </a:defRPr>
            </a:lvl1pPr>
            <a:lvl2pPr marL="742950" indent="-285750" eaLnBrk="0" hangingPunct="0">
              <a:defRPr sz="1200">
                <a:solidFill>
                  <a:schemeClr val="tx1"/>
                </a:solidFill>
                <a:latin typeface="Arial" pitchFamily="34" charset="0"/>
                <a:ea typeface="ヒラギノ角ゴ Pro W3"/>
                <a:cs typeface="ヒラギノ角ゴ Pro W3"/>
              </a:defRPr>
            </a:lvl2pPr>
            <a:lvl3pPr marL="1143000" indent="-228600" eaLnBrk="0" hangingPunct="0">
              <a:defRPr sz="1200">
                <a:solidFill>
                  <a:schemeClr val="tx1"/>
                </a:solidFill>
                <a:latin typeface="Arial" pitchFamily="34" charset="0"/>
                <a:ea typeface="ヒラギノ角ゴ Pro W3"/>
                <a:cs typeface="ヒラギノ角ゴ Pro W3"/>
              </a:defRPr>
            </a:lvl3pPr>
            <a:lvl4pPr marL="1600200" indent="-228600" eaLnBrk="0" hangingPunct="0">
              <a:defRPr sz="1200">
                <a:solidFill>
                  <a:schemeClr val="tx1"/>
                </a:solidFill>
                <a:latin typeface="Arial" pitchFamily="34" charset="0"/>
                <a:ea typeface="ヒラギノ角ゴ Pro W3"/>
                <a:cs typeface="ヒラギノ角ゴ Pro W3"/>
              </a:defRPr>
            </a:lvl4pPr>
            <a:lvl5pPr marL="2057400" indent="-228600" eaLnBrk="0" hangingPunct="0">
              <a:defRPr sz="12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9pPr>
          </a:lstStyle>
          <a:p>
            <a:pPr eaLnBrk="1" hangingPunct="1">
              <a:lnSpc>
                <a:spcPct val="90000"/>
              </a:lnSpc>
              <a:spcBef>
                <a:spcPts val="800"/>
              </a:spcBef>
            </a:pPr>
            <a:r>
              <a:rPr lang="en-GB" dirty="0">
                <a:solidFill>
                  <a:schemeClr val="tx2"/>
                </a:solidFill>
                <a:latin typeface="+mj-lt"/>
                <a:ea typeface="+mn-ea"/>
                <a:cs typeface="+mn-cs"/>
              </a:rPr>
              <a:t>Good Agricultural Practice</a:t>
            </a:r>
            <a:endParaRPr lang="de-CH" dirty="0">
              <a:solidFill>
                <a:schemeClr val="tx2"/>
              </a:solidFill>
              <a:latin typeface="+mj-lt"/>
              <a:ea typeface="+mn-ea"/>
              <a:cs typeface="+mn-cs"/>
            </a:endParaRPr>
          </a:p>
        </p:txBody>
      </p:sp>
      <p:cxnSp>
        <p:nvCxnSpPr>
          <p:cNvPr id="86" name="Straight Connector 85"/>
          <p:cNvCxnSpPr/>
          <p:nvPr/>
        </p:nvCxnSpPr>
        <p:spPr bwMode="auto">
          <a:xfrm>
            <a:off x="3000450" y="3099880"/>
            <a:ext cx="0" cy="394547"/>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08" name="Ellipse 19"/>
          <p:cNvSpPr>
            <a:spLocks noChangeArrowheads="1"/>
          </p:cNvSpPr>
          <p:nvPr/>
        </p:nvSpPr>
        <p:spPr bwMode="auto">
          <a:xfrm>
            <a:off x="2880419" y="3499343"/>
            <a:ext cx="240063" cy="180000"/>
          </a:xfrm>
          <a:prstGeom prst="ellipse">
            <a:avLst/>
          </a:prstGeom>
          <a:solidFill>
            <a:srgbClr val="009B9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cxnSp>
        <p:nvCxnSpPr>
          <p:cNvPr id="109" name="Straight Connector 108"/>
          <p:cNvCxnSpPr/>
          <p:nvPr/>
        </p:nvCxnSpPr>
        <p:spPr bwMode="auto">
          <a:xfrm>
            <a:off x="3000450" y="3679343"/>
            <a:ext cx="0" cy="147482"/>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0" name="Ellipse 19"/>
          <p:cNvSpPr>
            <a:spLocks noChangeArrowheads="1"/>
          </p:cNvSpPr>
          <p:nvPr/>
        </p:nvSpPr>
        <p:spPr bwMode="auto">
          <a:xfrm>
            <a:off x="2880419" y="3753084"/>
            <a:ext cx="240063" cy="180000"/>
          </a:xfrm>
          <a:prstGeom prst="ellipse">
            <a:avLst/>
          </a:prstGeom>
          <a:solidFill>
            <a:srgbClr val="009B9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sp>
        <p:nvSpPr>
          <p:cNvPr id="111" name="Textfeld 28"/>
          <p:cNvSpPr txBox="1">
            <a:spLocks noChangeArrowheads="1"/>
          </p:cNvSpPr>
          <p:nvPr/>
        </p:nvSpPr>
        <p:spPr bwMode="auto">
          <a:xfrm>
            <a:off x="3276134" y="3500187"/>
            <a:ext cx="1728450"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200">
                <a:solidFill>
                  <a:schemeClr val="tx1"/>
                </a:solidFill>
                <a:latin typeface="Arial" pitchFamily="34" charset="0"/>
                <a:ea typeface="ヒラギノ角ゴ Pro W3"/>
                <a:cs typeface="ヒラギノ角ゴ Pro W3"/>
              </a:defRPr>
            </a:lvl1pPr>
            <a:lvl2pPr marL="742950" indent="-285750" eaLnBrk="0" hangingPunct="0">
              <a:defRPr sz="1200">
                <a:solidFill>
                  <a:schemeClr val="tx1"/>
                </a:solidFill>
                <a:latin typeface="Arial" pitchFamily="34" charset="0"/>
                <a:ea typeface="ヒラギノ角ゴ Pro W3"/>
                <a:cs typeface="ヒラギノ角ゴ Pro W3"/>
              </a:defRPr>
            </a:lvl2pPr>
            <a:lvl3pPr marL="1143000" indent="-228600" eaLnBrk="0" hangingPunct="0">
              <a:defRPr sz="1200">
                <a:solidFill>
                  <a:schemeClr val="tx1"/>
                </a:solidFill>
                <a:latin typeface="Arial" pitchFamily="34" charset="0"/>
                <a:ea typeface="ヒラギノ角ゴ Pro W3"/>
                <a:cs typeface="ヒラギノ角ゴ Pro W3"/>
              </a:defRPr>
            </a:lvl3pPr>
            <a:lvl4pPr marL="1600200" indent="-228600" eaLnBrk="0" hangingPunct="0">
              <a:defRPr sz="1200">
                <a:solidFill>
                  <a:schemeClr val="tx1"/>
                </a:solidFill>
                <a:latin typeface="Arial" pitchFamily="34" charset="0"/>
                <a:ea typeface="ヒラギノ角ゴ Pro W3"/>
                <a:cs typeface="ヒラギノ角ゴ Pro W3"/>
              </a:defRPr>
            </a:lvl4pPr>
            <a:lvl5pPr marL="2057400" indent="-228600" eaLnBrk="0" hangingPunct="0">
              <a:defRPr sz="12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9pPr>
          </a:lstStyle>
          <a:p>
            <a:pPr eaLnBrk="1" hangingPunct="1">
              <a:lnSpc>
                <a:spcPct val="90000"/>
              </a:lnSpc>
              <a:spcBef>
                <a:spcPts val="800"/>
              </a:spcBef>
            </a:pPr>
            <a:r>
              <a:rPr lang="de-CH" dirty="0">
                <a:solidFill>
                  <a:schemeClr val="tx2"/>
                </a:solidFill>
                <a:latin typeface="+mj-lt"/>
                <a:ea typeface="+mn-ea"/>
                <a:cs typeface="+mn-cs"/>
              </a:rPr>
              <a:t>Pre-cleaning</a:t>
            </a:r>
          </a:p>
          <a:p>
            <a:pPr eaLnBrk="1" hangingPunct="1">
              <a:lnSpc>
                <a:spcPct val="90000"/>
              </a:lnSpc>
              <a:spcBef>
                <a:spcPts val="800"/>
              </a:spcBef>
            </a:pPr>
            <a:r>
              <a:rPr lang="de-CH" dirty="0">
                <a:solidFill>
                  <a:schemeClr val="tx2"/>
                </a:solidFill>
                <a:latin typeface="+mj-lt"/>
                <a:ea typeface="+mn-ea"/>
                <a:cs typeface="+mn-cs"/>
              </a:rPr>
              <a:t>Cleaning</a:t>
            </a:r>
          </a:p>
          <a:p>
            <a:pPr marL="171450" indent="-171450" eaLnBrk="1" hangingPunct="1">
              <a:lnSpc>
                <a:spcPct val="90000"/>
              </a:lnSpc>
              <a:spcBef>
                <a:spcPts val="800"/>
              </a:spcBef>
              <a:buFont typeface="Wingdings" panose="05000000000000000000" pitchFamily="2" charset="2"/>
              <a:buChar char="§"/>
            </a:pPr>
            <a:r>
              <a:rPr lang="de-CH" dirty="0">
                <a:solidFill>
                  <a:schemeClr val="tx2"/>
                </a:solidFill>
                <a:latin typeface="+mj-lt"/>
                <a:ea typeface="+mn-ea"/>
                <a:cs typeface="+mn-cs"/>
              </a:rPr>
              <a:t>Size separation</a:t>
            </a:r>
          </a:p>
          <a:p>
            <a:pPr marL="171450" indent="-171450" eaLnBrk="1" hangingPunct="1">
              <a:lnSpc>
                <a:spcPct val="90000"/>
              </a:lnSpc>
              <a:spcBef>
                <a:spcPts val="800"/>
              </a:spcBef>
              <a:buFont typeface="Wingdings" panose="05000000000000000000" pitchFamily="2" charset="2"/>
              <a:buChar char="§"/>
            </a:pPr>
            <a:r>
              <a:rPr lang="de-CH" dirty="0">
                <a:solidFill>
                  <a:schemeClr val="tx2"/>
                </a:solidFill>
                <a:latin typeface="+mj-lt"/>
                <a:ea typeface="+mn-ea"/>
                <a:cs typeface="+mn-cs"/>
              </a:rPr>
              <a:t>Aspiration</a:t>
            </a:r>
          </a:p>
          <a:p>
            <a:pPr marL="80962" indent="-171450" eaLnBrk="1" hangingPunct="1">
              <a:lnSpc>
                <a:spcPct val="90000"/>
              </a:lnSpc>
              <a:spcBef>
                <a:spcPts val="800"/>
              </a:spcBef>
              <a:buFont typeface="Wingdings" panose="05000000000000000000" pitchFamily="2" charset="2"/>
              <a:buChar char="§"/>
            </a:pPr>
            <a:r>
              <a:rPr lang="de-CH" dirty="0">
                <a:solidFill>
                  <a:schemeClr val="tx2"/>
                </a:solidFill>
                <a:latin typeface="+mj-lt"/>
                <a:ea typeface="+mn-ea"/>
                <a:cs typeface="+mn-cs"/>
              </a:rPr>
              <a:t>Density separation</a:t>
            </a:r>
          </a:p>
        </p:txBody>
      </p:sp>
      <p:cxnSp>
        <p:nvCxnSpPr>
          <p:cNvPr id="112" name="Straight Connector 111"/>
          <p:cNvCxnSpPr/>
          <p:nvPr/>
        </p:nvCxnSpPr>
        <p:spPr bwMode="auto">
          <a:xfrm>
            <a:off x="5065480" y="3081045"/>
            <a:ext cx="0" cy="394547"/>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3" name="Ellipse 19"/>
          <p:cNvSpPr>
            <a:spLocks noChangeArrowheads="1"/>
          </p:cNvSpPr>
          <p:nvPr/>
        </p:nvSpPr>
        <p:spPr bwMode="auto">
          <a:xfrm>
            <a:off x="4944654" y="3464766"/>
            <a:ext cx="240063" cy="180000"/>
          </a:xfrm>
          <a:prstGeom prst="ellipse">
            <a:avLst/>
          </a:prstGeom>
          <a:solidFill>
            <a:srgbClr val="009B9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sp>
        <p:nvSpPr>
          <p:cNvPr id="114" name="Textfeld 28"/>
          <p:cNvSpPr txBox="1">
            <a:spLocks noChangeArrowheads="1"/>
          </p:cNvSpPr>
          <p:nvPr/>
        </p:nvSpPr>
        <p:spPr bwMode="auto">
          <a:xfrm>
            <a:off x="5299428" y="3469455"/>
            <a:ext cx="111574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200">
                <a:solidFill>
                  <a:schemeClr val="tx1"/>
                </a:solidFill>
                <a:latin typeface="Arial" pitchFamily="34" charset="0"/>
                <a:ea typeface="ヒラギノ角ゴ Pro W3"/>
                <a:cs typeface="ヒラギノ角ゴ Pro W3"/>
              </a:defRPr>
            </a:lvl1pPr>
            <a:lvl2pPr marL="742950" indent="-285750" eaLnBrk="0" hangingPunct="0">
              <a:defRPr sz="1200">
                <a:solidFill>
                  <a:schemeClr val="tx1"/>
                </a:solidFill>
                <a:latin typeface="Arial" pitchFamily="34" charset="0"/>
                <a:ea typeface="ヒラギノ角ゴ Pro W3"/>
                <a:cs typeface="ヒラギノ角ゴ Pro W3"/>
              </a:defRPr>
            </a:lvl2pPr>
            <a:lvl3pPr marL="1143000" indent="-228600" eaLnBrk="0" hangingPunct="0">
              <a:defRPr sz="1200">
                <a:solidFill>
                  <a:schemeClr val="tx1"/>
                </a:solidFill>
                <a:latin typeface="Arial" pitchFamily="34" charset="0"/>
                <a:ea typeface="ヒラギノ角ゴ Pro W3"/>
                <a:cs typeface="ヒラギノ角ゴ Pro W3"/>
              </a:defRPr>
            </a:lvl3pPr>
            <a:lvl4pPr marL="1600200" indent="-228600" eaLnBrk="0" hangingPunct="0">
              <a:defRPr sz="1200">
                <a:solidFill>
                  <a:schemeClr val="tx1"/>
                </a:solidFill>
                <a:latin typeface="Arial" pitchFamily="34" charset="0"/>
                <a:ea typeface="ヒラギノ角ゴ Pro W3"/>
                <a:cs typeface="ヒラギノ角ゴ Pro W3"/>
              </a:defRPr>
            </a:lvl4pPr>
            <a:lvl5pPr marL="2057400" indent="-228600" eaLnBrk="0" hangingPunct="0">
              <a:defRPr sz="12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9pPr>
          </a:lstStyle>
          <a:p>
            <a:pPr eaLnBrk="1" hangingPunct="1">
              <a:lnSpc>
                <a:spcPct val="90000"/>
              </a:lnSpc>
              <a:spcBef>
                <a:spcPts val="800"/>
              </a:spcBef>
            </a:pPr>
            <a:r>
              <a:rPr lang="de-CH" dirty="0">
                <a:solidFill>
                  <a:schemeClr val="tx2"/>
                </a:solidFill>
                <a:latin typeface="+mj-lt"/>
                <a:ea typeface="+mn-ea"/>
                <a:cs typeface="+mn-cs"/>
              </a:rPr>
              <a:t>Coarse</a:t>
            </a:r>
            <a:r>
              <a:rPr lang="de-CH" dirty="0">
                <a:latin typeface="+mj-lt"/>
              </a:rPr>
              <a:t> </a:t>
            </a:r>
            <a:r>
              <a:rPr lang="de-CH" dirty="0">
                <a:solidFill>
                  <a:schemeClr val="tx2"/>
                </a:solidFill>
                <a:latin typeface="+mj-lt"/>
                <a:ea typeface="+mn-ea"/>
                <a:cs typeface="+mn-cs"/>
              </a:rPr>
              <a:t>cleaning</a:t>
            </a:r>
          </a:p>
        </p:txBody>
      </p:sp>
      <p:cxnSp>
        <p:nvCxnSpPr>
          <p:cNvPr id="115" name="Straight Connector 114"/>
          <p:cNvCxnSpPr>
            <a:stCxn id="68" idx="4"/>
          </p:cNvCxnSpPr>
          <p:nvPr/>
        </p:nvCxnSpPr>
        <p:spPr bwMode="auto">
          <a:xfrm flipH="1">
            <a:off x="6649214" y="3075307"/>
            <a:ext cx="567" cy="3283809"/>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6" name="Ellipse 19"/>
          <p:cNvSpPr>
            <a:spLocks noChangeArrowheads="1"/>
          </p:cNvSpPr>
          <p:nvPr/>
        </p:nvSpPr>
        <p:spPr bwMode="auto">
          <a:xfrm>
            <a:off x="6522264" y="3475591"/>
            <a:ext cx="240063" cy="180000"/>
          </a:xfrm>
          <a:prstGeom prst="ellipse">
            <a:avLst/>
          </a:prstGeom>
          <a:solidFill>
            <a:srgbClr val="009B9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sp>
        <p:nvSpPr>
          <p:cNvPr id="117" name="Ellipse 19"/>
          <p:cNvSpPr>
            <a:spLocks noChangeArrowheads="1"/>
          </p:cNvSpPr>
          <p:nvPr/>
        </p:nvSpPr>
        <p:spPr bwMode="auto">
          <a:xfrm>
            <a:off x="6522264" y="4817751"/>
            <a:ext cx="240063" cy="180000"/>
          </a:xfrm>
          <a:prstGeom prst="ellipse">
            <a:avLst/>
          </a:prstGeom>
          <a:solidFill>
            <a:srgbClr val="009B9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sp>
        <p:nvSpPr>
          <p:cNvPr id="118" name="Ellipse 19"/>
          <p:cNvSpPr>
            <a:spLocks noChangeArrowheads="1"/>
          </p:cNvSpPr>
          <p:nvPr/>
        </p:nvSpPr>
        <p:spPr bwMode="auto">
          <a:xfrm>
            <a:off x="6530544" y="5779847"/>
            <a:ext cx="240063" cy="180000"/>
          </a:xfrm>
          <a:prstGeom prst="ellipse">
            <a:avLst/>
          </a:prstGeom>
          <a:no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sp>
        <p:nvSpPr>
          <p:cNvPr id="121" name="Textfeld 28"/>
          <p:cNvSpPr txBox="1">
            <a:spLocks noChangeArrowheads="1"/>
          </p:cNvSpPr>
          <p:nvPr/>
        </p:nvSpPr>
        <p:spPr bwMode="auto">
          <a:xfrm>
            <a:off x="6980929" y="3480846"/>
            <a:ext cx="3390272" cy="314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200">
                <a:solidFill>
                  <a:schemeClr val="tx1"/>
                </a:solidFill>
                <a:latin typeface="Arial" pitchFamily="34" charset="0"/>
                <a:ea typeface="ヒラギノ角ゴ Pro W3"/>
                <a:cs typeface="ヒラギノ角ゴ Pro W3"/>
              </a:defRPr>
            </a:lvl1pPr>
            <a:lvl2pPr marL="742950" indent="-285750" eaLnBrk="0" hangingPunct="0">
              <a:defRPr sz="1200">
                <a:solidFill>
                  <a:schemeClr val="tx1"/>
                </a:solidFill>
                <a:latin typeface="Arial" pitchFamily="34" charset="0"/>
                <a:ea typeface="ヒラギノ角ゴ Pro W3"/>
                <a:cs typeface="ヒラギノ角ゴ Pro W3"/>
              </a:defRPr>
            </a:lvl2pPr>
            <a:lvl3pPr marL="1143000" indent="-228600" eaLnBrk="0" hangingPunct="0">
              <a:defRPr sz="1200">
                <a:solidFill>
                  <a:schemeClr val="tx1"/>
                </a:solidFill>
                <a:latin typeface="Arial" pitchFamily="34" charset="0"/>
                <a:ea typeface="ヒラギノ角ゴ Pro W3"/>
                <a:cs typeface="ヒラギノ角ゴ Pro W3"/>
              </a:defRPr>
            </a:lvl3pPr>
            <a:lvl4pPr marL="1600200" indent="-228600" eaLnBrk="0" hangingPunct="0">
              <a:defRPr sz="1200">
                <a:solidFill>
                  <a:schemeClr val="tx1"/>
                </a:solidFill>
                <a:latin typeface="Arial" pitchFamily="34" charset="0"/>
                <a:ea typeface="ヒラギノ角ゴ Pro W3"/>
                <a:cs typeface="ヒラギノ角ゴ Pro W3"/>
              </a:defRPr>
            </a:lvl4pPr>
            <a:lvl5pPr marL="2057400" indent="-228600" eaLnBrk="0" hangingPunct="0">
              <a:defRPr sz="12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9pPr>
          </a:lstStyle>
          <a:p>
            <a:pPr eaLnBrk="1" hangingPunct="1">
              <a:lnSpc>
                <a:spcPct val="90000"/>
              </a:lnSpc>
              <a:spcBef>
                <a:spcPts val="800"/>
              </a:spcBef>
            </a:pPr>
            <a:r>
              <a:rPr lang="de-CH" dirty="0">
                <a:solidFill>
                  <a:schemeClr val="tx2"/>
                </a:solidFill>
                <a:latin typeface="+mj-lt"/>
              </a:rPr>
              <a:t>Separation</a:t>
            </a:r>
          </a:p>
          <a:p>
            <a:pPr marL="361950" lvl="1" indent="-180975" eaLnBrk="1" hangingPunct="1">
              <a:lnSpc>
                <a:spcPct val="90000"/>
              </a:lnSpc>
              <a:spcBef>
                <a:spcPts val="50"/>
              </a:spcBef>
              <a:buFont typeface="Wingdings" panose="05000000000000000000" pitchFamily="2" charset="2"/>
              <a:buChar char="§"/>
            </a:pPr>
            <a:r>
              <a:rPr lang="de-CH" dirty="0">
                <a:solidFill>
                  <a:schemeClr val="tx2"/>
                </a:solidFill>
                <a:latin typeface="+mj-lt"/>
                <a:ea typeface="+mn-ea"/>
                <a:cs typeface="+mn-cs"/>
              </a:rPr>
              <a:t>Size separation (sieves and filtration)</a:t>
            </a:r>
          </a:p>
          <a:p>
            <a:pPr marL="361950" lvl="1" indent="-180975" eaLnBrk="1" hangingPunct="1">
              <a:lnSpc>
                <a:spcPct val="90000"/>
              </a:lnSpc>
              <a:spcBef>
                <a:spcPts val="50"/>
              </a:spcBef>
              <a:buFont typeface="Wingdings" panose="05000000000000000000" pitchFamily="2" charset="2"/>
              <a:buChar char="§"/>
            </a:pPr>
            <a:r>
              <a:rPr lang="de-CH" dirty="0">
                <a:solidFill>
                  <a:schemeClr val="tx2"/>
                </a:solidFill>
                <a:latin typeface="+mj-lt"/>
                <a:ea typeface="+mn-ea"/>
                <a:cs typeface="+mn-cs"/>
              </a:rPr>
              <a:t>Aspiration (by air) </a:t>
            </a:r>
          </a:p>
          <a:p>
            <a:pPr marL="361950" lvl="1" indent="-180975" eaLnBrk="1" hangingPunct="1">
              <a:lnSpc>
                <a:spcPct val="90000"/>
              </a:lnSpc>
              <a:spcBef>
                <a:spcPts val="50"/>
              </a:spcBef>
              <a:buFont typeface="Wingdings" panose="05000000000000000000" pitchFamily="2" charset="2"/>
              <a:buChar char="§"/>
            </a:pPr>
            <a:r>
              <a:rPr lang="de-CH" dirty="0">
                <a:solidFill>
                  <a:schemeClr val="tx2"/>
                </a:solidFill>
                <a:latin typeface="+mj-lt"/>
                <a:ea typeface="+mn-ea"/>
                <a:cs typeface="+mn-cs"/>
              </a:rPr>
              <a:t>Density separation (by liquids) </a:t>
            </a:r>
          </a:p>
          <a:p>
            <a:pPr marL="361950" lvl="1" indent="-180975" eaLnBrk="1" hangingPunct="1">
              <a:lnSpc>
                <a:spcPct val="90000"/>
              </a:lnSpc>
              <a:spcBef>
                <a:spcPts val="50"/>
              </a:spcBef>
              <a:buFont typeface="Wingdings" panose="05000000000000000000" pitchFamily="2" charset="2"/>
              <a:buChar char="§"/>
            </a:pPr>
            <a:r>
              <a:rPr lang="de-CH" dirty="0">
                <a:solidFill>
                  <a:schemeClr val="tx2"/>
                </a:solidFill>
                <a:latin typeface="+mj-lt"/>
                <a:ea typeface="+mn-ea"/>
                <a:cs typeface="+mn-cs"/>
              </a:rPr>
              <a:t>Surface cleaning </a:t>
            </a:r>
          </a:p>
          <a:p>
            <a:pPr marL="361950" lvl="1" indent="-180975" eaLnBrk="1" hangingPunct="1">
              <a:lnSpc>
                <a:spcPct val="90000"/>
              </a:lnSpc>
              <a:spcBef>
                <a:spcPts val="50"/>
              </a:spcBef>
              <a:buFont typeface="Wingdings" panose="05000000000000000000" pitchFamily="2" charset="2"/>
              <a:buChar char="§"/>
            </a:pPr>
            <a:r>
              <a:rPr lang="de-CH" dirty="0">
                <a:solidFill>
                  <a:schemeClr val="tx2"/>
                </a:solidFill>
                <a:latin typeface="+mj-lt"/>
                <a:ea typeface="+mn-ea"/>
                <a:cs typeface="+mn-cs"/>
              </a:rPr>
              <a:t>Metal Separation (</a:t>
            </a:r>
            <a:r>
              <a:rPr lang="en-GB" dirty="0">
                <a:solidFill>
                  <a:schemeClr val="tx2"/>
                </a:solidFill>
                <a:latin typeface="+mj-lt"/>
                <a:ea typeface="+mn-ea"/>
                <a:cs typeface="+mn-cs"/>
              </a:rPr>
              <a:t>magnets</a:t>
            </a:r>
            <a:r>
              <a:rPr lang="de-CH" dirty="0">
                <a:solidFill>
                  <a:schemeClr val="tx2"/>
                </a:solidFill>
                <a:latin typeface="+mj-lt"/>
                <a:ea typeface="+mn-ea"/>
                <a:cs typeface="+mn-cs"/>
              </a:rPr>
              <a:t>)</a:t>
            </a:r>
          </a:p>
          <a:p>
            <a:pPr eaLnBrk="1" hangingPunct="1">
              <a:lnSpc>
                <a:spcPct val="90000"/>
              </a:lnSpc>
              <a:spcBef>
                <a:spcPts val="800"/>
              </a:spcBef>
            </a:pPr>
            <a:r>
              <a:rPr lang="de-CH" dirty="0">
                <a:solidFill>
                  <a:schemeClr val="tx2"/>
                </a:solidFill>
                <a:latin typeface="+mj-lt"/>
              </a:rPr>
              <a:t>Optical Sorting </a:t>
            </a:r>
          </a:p>
          <a:p>
            <a:pPr marL="361950" lvl="1" indent="-180975" eaLnBrk="1" hangingPunct="1">
              <a:lnSpc>
                <a:spcPct val="90000"/>
              </a:lnSpc>
              <a:spcBef>
                <a:spcPts val="50"/>
              </a:spcBef>
              <a:buFont typeface="Wingdings" panose="05000000000000000000" pitchFamily="2" charset="2"/>
              <a:buChar char="§"/>
            </a:pPr>
            <a:r>
              <a:rPr lang="en-GB" dirty="0">
                <a:solidFill>
                  <a:schemeClr val="tx2"/>
                </a:solidFill>
                <a:latin typeface="+mj-lt"/>
              </a:rPr>
              <a:t>Colour</a:t>
            </a:r>
            <a:r>
              <a:rPr lang="de-CH" dirty="0">
                <a:solidFill>
                  <a:schemeClr val="tx2"/>
                </a:solidFill>
                <a:latin typeface="+mj-lt"/>
              </a:rPr>
              <a:t> </a:t>
            </a:r>
          </a:p>
          <a:p>
            <a:pPr marL="361950" lvl="1" indent="-180975" eaLnBrk="1" hangingPunct="1">
              <a:lnSpc>
                <a:spcPct val="90000"/>
              </a:lnSpc>
              <a:spcBef>
                <a:spcPts val="50"/>
              </a:spcBef>
              <a:buFont typeface="Wingdings" panose="05000000000000000000" pitchFamily="2" charset="2"/>
              <a:buChar char="§"/>
            </a:pPr>
            <a:r>
              <a:rPr lang="de-CH" dirty="0">
                <a:solidFill>
                  <a:schemeClr val="tx2"/>
                </a:solidFill>
                <a:latin typeface="+mj-lt"/>
              </a:rPr>
              <a:t>Near-infrared (InGaAs)</a:t>
            </a:r>
          </a:p>
          <a:p>
            <a:pPr marL="361950" lvl="1" indent="-180975" eaLnBrk="1" hangingPunct="1">
              <a:lnSpc>
                <a:spcPct val="90000"/>
              </a:lnSpc>
              <a:spcBef>
                <a:spcPts val="50"/>
              </a:spcBef>
              <a:buFont typeface="Wingdings" panose="05000000000000000000" pitchFamily="2" charset="2"/>
              <a:buChar char="§"/>
            </a:pPr>
            <a:r>
              <a:rPr lang="de-CH" dirty="0">
                <a:solidFill>
                  <a:schemeClr val="tx2"/>
                </a:solidFill>
                <a:latin typeface="+mj-lt"/>
              </a:rPr>
              <a:t>Biochemical </a:t>
            </a:r>
          </a:p>
          <a:p>
            <a:pPr marL="361950" lvl="1" indent="-180975" eaLnBrk="1" hangingPunct="1">
              <a:lnSpc>
                <a:spcPct val="90000"/>
              </a:lnSpc>
              <a:spcBef>
                <a:spcPts val="50"/>
              </a:spcBef>
              <a:buFont typeface="Wingdings" panose="05000000000000000000" pitchFamily="2" charset="2"/>
              <a:buChar char="§"/>
            </a:pPr>
            <a:r>
              <a:rPr lang="de-CH" dirty="0">
                <a:solidFill>
                  <a:schemeClr val="tx2"/>
                </a:solidFill>
                <a:latin typeface="+mj-lt"/>
              </a:rPr>
              <a:t>Laser</a:t>
            </a:r>
          </a:p>
          <a:p>
            <a:pPr marL="180975" lvl="1" indent="0" eaLnBrk="1" hangingPunct="1">
              <a:lnSpc>
                <a:spcPct val="90000"/>
              </a:lnSpc>
              <a:spcBef>
                <a:spcPts val="50"/>
              </a:spcBef>
            </a:pPr>
            <a:endParaRPr lang="en-GB" sz="1000" dirty="0">
              <a:solidFill>
                <a:schemeClr val="tx2"/>
              </a:solidFill>
              <a:latin typeface="+mj-lt"/>
            </a:endParaRPr>
          </a:p>
          <a:p>
            <a:pPr eaLnBrk="1" hangingPunct="1">
              <a:spcBef>
                <a:spcPts val="0"/>
              </a:spcBef>
            </a:pPr>
            <a:r>
              <a:rPr lang="en-US" dirty="0">
                <a:solidFill>
                  <a:schemeClr val="tx2"/>
                </a:solidFill>
                <a:latin typeface="+mj-lt"/>
              </a:rPr>
              <a:t>X-Ray</a:t>
            </a:r>
          </a:p>
          <a:p>
            <a:pPr eaLnBrk="1" hangingPunct="1">
              <a:spcBef>
                <a:spcPts val="0"/>
              </a:spcBef>
            </a:pPr>
            <a:r>
              <a:rPr lang="en-US" dirty="0">
                <a:solidFill>
                  <a:schemeClr val="tx2"/>
                </a:solidFill>
                <a:latin typeface="+mj-lt"/>
              </a:rPr>
              <a:t>Manual detection and removal</a:t>
            </a:r>
          </a:p>
          <a:p>
            <a:pPr eaLnBrk="1" hangingPunct="1">
              <a:spcBef>
                <a:spcPts val="0"/>
              </a:spcBef>
            </a:pPr>
            <a:endParaRPr lang="en-US" sz="1000" dirty="0">
              <a:solidFill>
                <a:schemeClr val="tx2"/>
              </a:solidFill>
              <a:latin typeface="+mj-lt"/>
            </a:endParaRPr>
          </a:p>
          <a:p>
            <a:pPr eaLnBrk="1" hangingPunct="1">
              <a:spcBef>
                <a:spcPts val="0"/>
              </a:spcBef>
            </a:pPr>
            <a:r>
              <a:rPr lang="en-US" dirty="0">
                <a:solidFill>
                  <a:schemeClr val="tx2"/>
                </a:solidFill>
                <a:latin typeface="+mj-lt"/>
              </a:rPr>
              <a:t>Use of metal detectable plastics and rubbers </a:t>
            </a:r>
          </a:p>
          <a:p>
            <a:pPr eaLnBrk="1" hangingPunct="1">
              <a:spcBef>
                <a:spcPts val="0"/>
              </a:spcBef>
            </a:pPr>
            <a:endParaRPr lang="de-CH" dirty="0"/>
          </a:p>
        </p:txBody>
      </p:sp>
      <p:cxnSp>
        <p:nvCxnSpPr>
          <p:cNvPr id="124" name="Straight Connector 123"/>
          <p:cNvCxnSpPr>
            <a:endCxn id="125" idx="4"/>
          </p:cNvCxnSpPr>
          <p:nvPr/>
        </p:nvCxnSpPr>
        <p:spPr bwMode="auto">
          <a:xfrm>
            <a:off x="10179104" y="3099880"/>
            <a:ext cx="796" cy="574546"/>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25" name="Ellipse 14"/>
          <p:cNvSpPr>
            <a:spLocks noChangeArrowheads="1"/>
          </p:cNvSpPr>
          <p:nvPr/>
        </p:nvSpPr>
        <p:spPr bwMode="auto">
          <a:xfrm>
            <a:off x="10059868" y="3494426"/>
            <a:ext cx="240063" cy="180000"/>
          </a:xfrm>
          <a:prstGeom prst="ellipse">
            <a:avLst/>
          </a:prstGeom>
          <a:solidFill>
            <a:schemeClr val="bg1"/>
          </a:solidFill>
          <a:ln w="25400" algn="ctr">
            <a:solidFill>
              <a:srgbClr val="8CAA00"/>
            </a:solidFill>
            <a:round/>
            <a:headEnd/>
            <a:tailEnd/>
          </a:ln>
        </p:spPr>
        <p:txBody>
          <a:bodyPr anchor="ctr"/>
          <a:lstStyle/>
          <a:p>
            <a:pPr algn="ctr">
              <a:spcBef>
                <a:spcPct val="50000"/>
              </a:spcBef>
            </a:pPr>
            <a:endParaRPr lang="de-CH" sz="900" b="1">
              <a:solidFill>
                <a:srgbClr val="FFFFFF"/>
              </a:solidFill>
            </a:endParaRPr>
          </a:p>
        </p:txBody>
      </p:sp>
      <p:grpSp>
        <p:nvGrpSpPr>
          <p:cNvPr id="6" name="Group 5">
            <a:extLst>
              <a:ext uri="{FF2B5EF4-FFF2-40B4-BE49-F238E27FC236}">
                <a16:creationId xmlns="" xmlns:a16="http://schemas.microsoft.com/office/drawing/2014/main" id="{2F6A3EC3-BE5C-40AA-BF9E-7E091E9EB8AF}"/>
              </a:ext>
            </a:extLst>
          </p:cNvPr>
          <p:cNvGrpSpPr/>
          <p:nvPr/>
        </p:nvGrpSpPr>
        <p:grpSpPr>
          <a:xfrm>
            <a:off x="429689" y="5058044"/>
            <a:ext cx="4082031" cy="1128801"/>
            <a:chOff x="429689" y="5058044"/>
            <a:chExt cx="4082031" cy="1128801"/>
          </a:xfrm>
        </p:grpSpPr>
        <p:sp>
          <p:nvSpPr>
            <p:cNvPr id="5" name="Rectangle 4">
              <a:extLst>
                <a:ext uri="{FF2B5EF4-FFF2-40B4-BE49-F238E27FC236}">
                  <a16:creationId xmlns="" xmlns:a16="http://schemas.microsoft.com/office/drawing/2014/main" id="{04959835-C066-4585-A7F4-76415D3C65A2}"/>
                </a:ext>
              </a:extLst>
            </p:cNvPr>
            <p:cNvSpPr/>
            <p:nvPr/>
          </p:nvSpPr>
          <p:spPr>
            <a:xfrm>
              <a:off x="429689" y="5965133"/>
              <a:ext cx="260813" cy="221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3" name="Rounded Rectangle 22"/>
            <p:cNvSpPr/>
            <p:nvPr/>
          </p:nvSpPr>
          <p:spPr bwMode="auto">
            <a:xfrm>
              <a:off x="434975" y="5058044"/>
              <a:ext cx="4076745" cy="1123515"/>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r>
                <a:rPr lang="en-US" sz="1200" b="1" dirty="0">
                  <a:solidFill>
                    <a:schemeClr val="bg1"/>
                  </a:solidFill>
                  <a:latin typeface="+mj-lt"/>
                </a:rPr>
                <a:t>Good Manufacturing practice </a:t>
              </a:r>
              <a:r>
                <a:rPr lang="en-US" sz="1200" dirty="0">
                  <a:solidFill>
                    <a:schemeClr val="bg1"/>
                  </a:solidFill>
                  <a:latin typeface="+mj-lt"/>
                </a:rPr>
                <a:t>(hygienic design of equipment and facility, personnel hygiene policy, glass policy, pest control, bioterrorism policy, waste disposal, wood policy, factory cleaning procedures, sampling policy, best practices)</a:t>
              </a:r>
            </a:p>
          </p:txBody>
        </p:sp>
      </p:grpSp>
      <p:sp>
        <p:nvSpPr>
          <p:cNvPr id="42" name="Rectangle 41"/>
          <p:cNvSpPr/>
          <p:nvPr/>
        </p:nvSpPr>
        <p:spPr>
          <a:xfrm>
            <a:off x="10262134" y="3381419"/>
            <a:ext cx="1512655" cy="646331"/>
          </a:xfrm>
          <a:prstGeom prst="rect">
            <a:avLst/>
          </a:prstGeom>
        </p:spPr>
        <p:txBody>
          <a:bodyPr wrap="square">
            <a:spAutoFit/>
          </a:bodyPr>
          <a:lstStyle/>
          <a:p>
            <a:r>
              <a:rPr lang="en-US" sz="1200" dirty="0">
                <a:solidFill>
                  <a:schemeClr val="tx2"/>
                </a:solidFill>
                <a:latin typeface="+mj-lt"/>
              </a:rPr>
              <a:t>Manual inspection of integrity of a </a:t>
            </a:r>
            <a:r>
              <a:rPr lang="en-US" sz="1200" dirty="0">
                <a:solidFill>
                  <a:schemeClr val="tx2"/>
                </a:solidFill>
                <a:latin typeface="+mj-lt"/>
                <a:ea typeface="ヒラギノ角ゴ Pro W3"/>
                <a:cs typeface="ヒラギノ角ゴ Pro W3"/>
              </a:rPr>
              <a:t>package</a:t>
            </a:r>
            <a:r>
              <a:rPr lang="en-US" sz="1200" dirty="0">
                <a:solidFill>
                  <a:schemeClr val="tx2"/>
                </a:solidFill>
                <a:latin typeface="+mj-lt"/>
              </a:rPr>
              <a:t> </a:t>
            </a:r>
          </a:p>
        </p:txBody>
      </p:sp>
      <p:sp>
        <p:nvSpPr>
          <p:cNvPr id="44" name="Ellipse 19"/>
          <p:cNvSpPr>
            <a:spLocks noChangeArrowheads="1"/>
          </p:cNvSpPr>
          <p:nvPr/>
        </p:nvSpPr>
        <p:spPr bwMode="auto">
          <a:xfrm>
            <a:off x="6516546" y="6225736"/>
            <a:ext cx="240063" cy="180000"/>
          </a:xfrm>
          <a:prstGeom prst="ellipse">
            <a:avLst/>
          </a:prstGeom>
          <a:solidFill>
            <a:srgbClr val="009B91"/>
          </a:solidFill>
          <a:ln w="25400" algn="ctr">
            <a:solidFill>
              <a:srgbClr val="8CAA00"/>
            </a:solidFill>
            <a:round/>
            <a:headEnd/>
            <a:tailEnd/>
          </a:ln>
        </p:spPr>
        <p:txBody>
          <a:bodyPr anchor="ctr"/>
          <a:lstStyle/>
          <a:p>
            <a:pPr algn="ctr">
              <a:spcBef>
                <a:spcPct val="50000"/>
              </a:spcBef>
            </a:pPr>
            <a:endParaRPr lang="de-CH" sz="900" b="1" dirty="0">
              <a:solidFill>
                <a:srgbClr val="FFFFFF"/>
              </a:solidFill>
            </a:endParaRPr>
          </a:p>
        </p:txBody>
      </p:sp>
      <p:sp>
        <p:nvSpPr>
          <p:cNvPr id="4" name="Title 3">
            <a:extLst>
              <a:ext uri="{FF2B5EF4-FFF2-40B4-BE49-F238E27FC236}">
                <a16:creationId xmlns="" xmlns:a16="http://schemas.microsoft.com/office/drawing/2014/main" id="{FBA30278-8C0C-4988-A4C6-22640326EAAF}"/>
              </a:ext>
            </a:extLst>
          </p:cNvPr>
          <p:cNvSpPr>
            <a:spLocks noGrp="1"/>
          </p:cNvSpPr>
          <p:nvPr>
            <p:ph type="title"/>
          </p:nvPr>
        </p:nvSpPr>
        <p:spPr/>
        <p:txBody>
          <a:bodyPr/>
          <a:lstStyle/>
          <a:p>
            <a:r>
              <a:rPr lang="en-US" dirty="0" err="1"/>
              <a:t>Bühler’s</a:t>
            </a:r>
            <a:r>
              <a:rPr lang="en-US" dirty="0"/>
              <a:t> capabilities for foreign matter reduction.</a:t>
            </a:r>
            <a:r>
              <a:rPr lang="de-CH" b="0" kern="0" dirty="0">
                <a:latin typeface="HelveticaNeue LT 45 Lt" pitchFamily="50" charset="0"/>
              </a:rPr>
              <a:t/>
            </a:r>
            <a:br>
              <a:rPr lang="de-CH" b="0" kern="0" dirty="0">
                <a:latin typeface="HelveticaNeue LT 45 Lt" pitchFamily="50" charset="0"/>
              </a:rPr>
            </a:br>
            <a:endParaRPr lang="en-US" dirty="0"/>
          </a:p>
        </p:txBody>
      </p:sp>
      <p:sp>
        <p:nvSpPr>
          <p:cNvPr id="43" name="Fußzeilenplatzhalter 3">
            <a:extLst>
              <a:ext uri="{FF2B5EF4-FFF2-40B4-BE49-F238E27FC236}">
                <a16:creationId xmlns="" xmlns:a16="http://schemas.microsoft.com/office/drawing/2014/main" id="{8A7E664C-2731-4E4C-89E5-4B4FFBF12DF8}"/>
              </a:ext>
            </a:extLst>
          </p:cNvPr>
          <p:cNvSpPr>
            <a:spLocks noGrp="1"/>
          </p:cNvSpPr>
          <p:nvPr>
            <p:ph type="ftr" sz="quarter" idx="11"/>
          </p:nvPr>
        </p:nvSpPr>
        <p:spPr/>
        <p:txBody>
          <a:bodyPr/>
          <a:lstStyle/>
          <a:p>
            <a:r>
              <a:rPr lang="en-US" dirty="0"/>
              <a:t>Food Safety Nutrition</a:t>
            </a:r>
            <a:endParaRPr lang="de-DE" dirty="0"/>
          </a:p>
        </p:txBody>
      </p:sp>
      <p:sp>
        <p:nvSpPr>
          <p:cNvPr id="7" name="Rectangle 6">
            <a:extLst>
              <a:ext uri="{FF2B5EF4-FFF2-40B4-BE49-F238E27FC236}">
                <a16:creationId xmlns="" xmlns:a16="http://schemas.microsoft.com/office/drawing/2014/main" id="{66E8127F-AA28-40E5-9A08-212603E68D27}"/>
              </a:ext>
            </a:extLst>
          </p:cNvPr>
          <p:cNvSpPr/>
          <p:nvPr/>
        </p:nvSpPr>
        <p:spPr>
          <a:xfrm>
            <a:off x="514694" y="1115705"/>
            <a:ext cx="151771" cy="144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 xmlns:a16="http://schemas.microsoft.com/office/drawing/2014/main" id="{338F0199-44F0-4FAF-8EB3-53541D9FAE94}"/>
              </a:ext>
            </a:extLst>
          </p:cNvPr>
          <p:cNvSpPr/>
          <p:nvPr/>
        </p:nvSpPr>
        <p:spPr>
          <a:xfrm>
            <a:off x="2339361" y="1113414"/>
            <a:ext cx="151771" cy="144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 xmlns:a16="http://schemas.microsoft.com/office/drawing/2014/main" id="{AB78E2BB-3F0E-437C-B9FE-2773986A4676}"/>
              </a:ext>
            </a:extLst>
          </p:cNvPr>
          <p:cNvSpPr/>
          <p:nvPr/>
        </p:nvSpPr>
        <p:spPr>
          <a:xfrm>
            <a:off x="4140318" y="1113086"/>
            <a:ext cx="151771" cy="144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 xmlns:a16="http://schemas.microsoft.com/office/drawing/2014/main" id="{C6A14C09-48D8-4EB7-962A-A304AF8D2696}"/>
              </a:ext>
            </a:extLst>
          </p:cNvPr>
          <p:cNvSpPr/>
          <p:nvPr/>
        </p:nvSpPr>
        <p:spPr>
          <a:xfrm>
            <a:off x="6048229" y="1113414"/>
            <a:ext cx="151771" cy="144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 xmlns:a16="http://schemas.microsoft.com/office/drawing/2014/main" id="{72DFD64E-B8CA-4F6D-8303-D26C0C2448F6}"/>
              </a:ext>
            </a:extLst>
          </p:cNvPr>
          <p:cNvSpPr/>
          <p:nvPr/>
        </p:nvSpPr>
        <p:spPr>
          <a:xfrm>
            <a:off x="9804090" y="1113414"/>
            <a:ext cx="151771" cy="144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71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571688" y="1728873"/>
            <a:ext cx="9699464" cy="4764090"/>
            <a:chOff x="340" y="799"/>
            <a:chExt cx="4581" cy="3001"/>
          </a:xfrm>
        </p:grpSpPr>
        <p:grpSp>
          <p:nvGrpSpPr>
            <p:cNvPr id="6" name="Group 14"/>
            <p:cNvGrpSpPr>
              <a:grpSpLocks/>
            </p:cNvGrpSpPr>
            <p:nvPr/>
          </p:nvGrpSpPr>
          <p:grpSpPr bwMode="auto">
            <a:xfrm>
              <a:off x="975" y="799"/>
              <a:ext cx="3946" cy="2722"/>
              <a:chOff x="1429" y="482"/>
              <a:chExt cx="3719" cy="2721"/>
            </a:xfrm>
          </p:grpSpPr>
          <p:sp>
            <p:nvSpPr>
              <p:cNvPr id="8" name="Line 5"/>
              <p:cNvSpPr>
                <a:spLocks noChangeShapeType="1"/>
              </p:cNvSpPr>
              <p:nvPr/>
            </p:nvSpPr>
            <p:spPr bwMode="auto">
              <a:xfrm>
                <a:off x="1429" y="3203"/>
                <a:ext cx="3719" cy="0"/>
              </a:xfrm>
              <a:prstGeom prst="line">
                <a:avLst/>
              </a:prstGeom>
              <a:noFill/>
              <a:ln w="9525">
                <a:solidFill>
                  <a:schemeClr val="tx1"/>
                </a:solidFill>
                <a:round/>
                <a:headEnd/>
                <a:tailEnd type="triangle" w="med" len="med"/>
              </a:ln>
            </p:spPr>
            <p:txBody>
              <a:bodyPr/>
              <a:lstStyle/>
              <a:p>
                <a:endParaRPr lang="en-US" dirty="0"/>
              </a:p>
            </p:txBody>
          </p:sp>
          <p:sp>
            <p:nvSpPr>
              <p:cNvPr id="9" name="Line 6"/>
              <p:cNvSpPr>
                <a:spLocks noChangeShapeType="1"/>
              </p:cNvSpPr>
              <p:nvPr/>
            </p:nvSpPr>
            <p:spPr bwMode="auto">
              <a:xfrm flipV="1">
                <a:off x="1429" y="482"/>
                <a:ext cx="0" cy="2721"/>
              </a:xfrm>
              <a:prstGeom prst="line">
                <a:avLst/>
              </a:prstGeom>
              <a:noFill/>
              <a:ln w="9525">
                <a:solidFill>
                  <a:schemeClr val="tx1"/>
                </a:solidFill>
                <a:round/>
                <a:headEnd/>
                <a:tailEnd type="triangle" w="med" len="med"/>
              </a:ln>
            </p:spPr>
            <p:txBody>
              <a:bodyPr/>
              <a:lstStyle/>
              <a:p>
                <a:endParaRPr lang="en-US" dirty="0"/>
              </a:p>
            </p:txBody>
          </p:sp>
          <p:sp>
            <p:nvSpPr>
              <p:cNvPr id="10" name="Line 7"/>
              <p:cNvSpPr>
                <a:spLocks noChangeShapeType="1"/>
              </p:cNvSpPr>
              <p:nvPr/>
            </p:nvSpPr>
            <p:spPr bwMode="auto">
              <a:xfrm>
                <a:off x="1429" y="2840"/>
                <a:ext cx="3674" cy="0"/>
              </a:xfrm>
              <a:prstGeom prst="line">
                <a:avLst/>
              </a:prstGeom>
              <a:noFill/>
              <a:ln w="9525">
                <a:solidFill>
                  <a:schemeClr val="bg2"/>
                </a:solidFill>
                <a:prstDash val="dash"/>
                <a:round/>
                <a:headEnd/>
                <a:tailEnd/>
              </a:ln>
            </p:spPr>
            <p:txBody>
              <a:bodyPr/>
              <a:lstStyle/>
              <a:p>
                <a:endParaRPr lang="en-US" dirty="0"/>
              </a:p>
            </p:txBody>
          </p:sp>
          <p:sp>
            <p:nvSpPr>
              <p:cNvPr id="11" name="Line 8"/>
              <p:cNvSpPr>
                <a:spLocks noChangeShapeType="1"/>
              </p:cNvSpPr>
              <p:nvPr/>
            </p:nvSpPr>
            <p:spPr bwMode="auto">
              <a:xfrm>
                <a:off x="1429" y="2160"/>
                <a:ext cx="3674" cy="0"/>
              </a:xfrm>
              <a:prstGeom prst="line">
                <a:avLst/>
              </a:prstGeom>
              <a:noFill/>
              <a:ln w="9525">
                <a:solidFill>
                  <a:schemeClr val="bg2"/>
                </a:solidFill>
                <a:prstDash val="dash"/>
                <a:round/>
                <a:headEnd/>
                <a:tailEnd/>
              </a:ln>
            </p:spPr>
            <p:txBody>
              <a:bodyPr/>
              <a:lstStyle/>
              <a:p>
                <a:endParaRPr lang="en-US" dirty="0"/>
              </a:p>
            </p:txBody>
          </p:sp>
          <p:sp>
            <p:nvSpPr>
              <p:cNvPr id="12" name="Line 9"/>
              <p:cNvSpPr>
                <a:spLocks noChangeShapeType="1"/>
              </p:cNvSpPr>
              <p:nvPr/>
            </p:nvSpPr>
            <p:spPr bwMode="auto">
              <a:xfrm>
                <a:off x="1429" y="1797"/>
                <a:ext cx="3674" cy="0"/>
              </a:xfrm>
              <a:prstGeom prst="line">
                <a:avLst/>
              </a:prstGeom>
              <a:noFill/>
              <a:ln w="9525">
                <a:solidFill>
                  <a:schemeClr val="bg2"/>
                </a:solidFill>
                <a:prstDash val="dash"/>
                <a:round/>
                <a:headEnd/>
                <a:tailEnd/>
              </a:ln>
            </p:spPr>
            <p:txBody>
              <a:bodyPr/>
              <a:lstStyle/>
              <a:p>
                <a:endParaRPr lang="en-US" dirty="0"/>
              </a:p>
            </p:txBody>
          </p:sp>
          <p:sp>
            <p:nvSpPr>
              <p:cNvPr id="13" name="Line 10"/>
              <p:cNvSpPr>
                <a:spLocks noChangeShapeType="1"/>
              </p:cNvSpPr>
              <p:nvPr/>
            </p:nvSpPr>
            <p:spPr bwMode="auto">
              <a:xfrm>
                <a:off x="1429" y="1434"/>
                <a:ext cx="3674" cy="0"/>
              </a:xfrm>
              <a:prstGeom prst="line">
                <a:avLst/>
              </a:prstGeom>
              <a:noFill/>
              <a:ln w="9525">
                <a:solidFill>
                  <a:schemeClr val="bg2"/>
                </a:solidFill>
                <a:prstDash val="dash"/>
                <a:round/>
                <a:headEnd/>
                <a:tailEnd/>
              </a:ln>
            </p:spPr>
            <p:txBody>
              <a:bodyPr/>
              <a:lstStyle/>
              <a:p>
                <a:endParaRPr lang="en-US" dirty="0"/>
              </a:p>
            </p:txBody>
          </p:sp>
          <p:sp>
            <p:nvSpPr>
              <p:cNvPr id="14" name="Line 11"/>
              <p:cNvSpPr>
                <a:spLocks noChangeShapeType="1"/>
              </p:cNvSpPr>
              <p:nvPr/>
            </p:nvSpPr>
            <p:spPr bwMode="auto">
              <a:xfrm>
                <a:off x="1429" y="1026"/>
                <a:ext cx="3674" cy="0"/>
              </a:xfrm>
              <a:prstGeom prst="line">
                <a:avLst/>
              </a:prstGeom>
              <a:noFill/>
              <a:ln w="9525">
                <a:solidFill>
                  <a:schemeClr val="bg2"/>
                </a:solidFill>
                <a:prstDash val="dash"/>
                <a:round/>
                <a:headEnd/>
                <a:tailEnd/>
              </a:ln>
            </p:spPr>
            <p:txBody>
              <a:bodyPr/>
              <a:lstStyle/>
              <a:p>
                <a:endParaRPr lang="en-US" dirty="0"/>
              </a:p>
            </p:txBody>
          </p:sp>
          <p:sp>
            <p:nvSpPr>
              <p:cNvPr id="15" name="Line 12"/>
              <p:cNvSpPr>
                <a:spLocks noChangeShapeType="1"/>
              </p:cNvSpPr>
              <p:nvPr/>
            </p:nvSpPr>
            <p:spPr bwMode="auto">
              <a:xfrm>
                <a:off x="1429" y="2523"/>
                <a:ext cx="3674" cy="0"/>
              </a:xfrm>
              <a:prstGeom prst="line">
                <a:avLst/>
              </a:prstGeom>
              <a:noFill/>
              <a:ln w="9525">
                <a:solidFill>
                  <a:schemeClr val="bg2"/>
                </a:solidFill>
                <a:prstDash val="dash"/>
                <a:round/>
                <a:headEnd/>
                <a:tailEnd/>
              </a:ln>
            </p:spPr>
            <p:txBody>
              <a:bodyPr/>
              <a:lstStyle/>
              <a:p>
                <a:endParaRPr lang="en-US" dirty="0"/>
              </a:p>
            </p:txBody>
          </p:sp>
          <p:sp>
            <p:nvSpPr>
              <p:cNvPr id="16" name="Line 13"/>
              <p:cNvSpPr>
                <a:spLocks noChangeShapeType="1"/>
              </p:cNvSpPr>
              <p:nvPr/>
            </p:nvSpPr>
            <p:spPr bwMode="auto">
              <a:xfrm>
                <a:off x="1429" y="663"/>
                <a:ext cx="3674" cy="0"/>
              </a:xfrm>
              <a:prstGeom prst="line">
                <a:avLst/>
              </a:prstGeom>
              <a:noFill/>
              <a:ln w="9525">
                <a:solidFill>
                  <a:schemeClr val="bg2"/>
                </a:solidFill>
                <a:prstDash val="dash"/>
                <a:round/>
                <a:headEnd/>
                <a:tailEnd/>
              </a:ln>
            </p:spPr>
            <p:txBody>
              <a:bodyPr/>
              <a:lstStyle/>
              <a:p>
                <a:endParaRPr lang="en-US" dirty="0"/>
              </a:p>
            </p:txBody>
          </p:sp>
        </p:grpSp>
        <p:sp>
          <p:nvSpPr>
            <p:cNvPr id="7" name="Text Box 15"/>
            <p:cNvSpPr txBox="1">
              <a:spLocks noChangeArrowheads="1"/>
            </p:cNvSpPr>
            <p:nvPr/>
          </p:nvSpPr>
          <p:spPr bwMode="auto">
            <a:xfrm>
              <a:off x="340" y="938"/>
              <a:ext cx="1406" cy="2862"/>
            </a:xfrm>
            <a:prstGeom prst="rect">
              <a:avLst/>
            </a:prstGeom>
            <a:noFill/>
            <a:ln w="9525">
              <a:noFill/>
              <a:miter lim="800000"/>
              <a:headEnd/>
              <a:tailEnd/>
            </a:ln>
          </p:spPr>
          <p:txBody>
            <a:bodyPr wrap="square">
              <a:spAutoFit/>
            </a:bodyPr>
            <a:lstStyle/>
            <a:p>
              <a:pPr>
                <a:spcBef>
                  <a:spcPts val="0"/>
                </a:spcBef>
              </a:pPr>
              <a:r>
                <a:rPr lang="en-US" sz="1200" b="1" dirty="0"/>
                <a:t> </a:t>
              </a:r>
              <a:r>
                <a:rPr lang="en-US" sz="1200" dirty="0"/>
                <a:t>1’000’000</a:t>
              </a:r>
            </a:p>
            <a:p>
              <a:pPr>
                <a:spcBef>
                  <a:spcPts val="0"/>
                </a:spcBef>
              </a:pPr>
              <a:endParaRPr lang="en-US" sz="1200" dirty="0"/>
            </a:p>
            <a:p>
              <a:pPr>
                <a:spcBef>
                  <a:spcPts val="0"/>
                </a:spcBef>
              </a:pPr>
              <a:endParaRPr lang="en-US" sz="1200" dirty="0"/>
            </a:p>
            <a:p>
              <a:pPr>
                <a:spcBef>
                  <a:spcPts val="0"/>
                </a:spcBef>
              </a:pPr>
              <a:r>
                <a:rPr lang="en-US" sz="1200" dirty="0"/>
                <a:t>   100’000</a:t>
              </a:r>
            </a:p>
            <a:p>
              <a:pPr>
                <a:spcBef>
                  <a:spcPts val="0"/>
                </a:spcBef>
              </a:pPr>
              <a:endParaRPr lang="en-US" sz="1200" dirty="0"/>
            </a:p>
            <a:p>
              <a:pPr>
                <a:spcBef>
                  <a:spcPts val="0"/>
                </a:spcBef>
              </a:pPr>
              <a:endParaRPr lang="en-US" sz="1200" dirty="0"/>
            </a:p>
            <a:p>
              <a:pPr>
                <a:spcBef>
                  <a:spcPts val="0"/>
                </a:spcBef>
              </a:pPr>
              <a:r>
                <a:rPr lang="en-US" sz="1200" dirty="0"/>
                <a:t>     10’000</a:t>
              </a:r>
            </a:p>
            <a:p>
              <a:pPr>
                <a:spcBef>
                  <a:spcPts val="0"/>
                </a:spcBef>
              </a:pPr>
              <a:endParaRPr lang="en-US" sz="1200" dirty="0"/>
            </a:p>
            <a:p>
              <a:pPr>
                <a:spcBef>
                  <a:spcPts val="0"/>
                </a:spcBef>
              </a:pPr>
              <a:endParaRPr lang="en-US" sz="1200" dirty="0"/>
            </a:p>
            <a:p>
              <a:pPr>
                <a:spcBef>
                  <a:spcPts val="0"/>
                </a:spcBef>
              </a:pPr>
              <a:r>
                <a:rPr lang="en-US" sz="1200" dirty="0"/>
                <a:t>       1’000</a:t>
              </a:r>
            </a:p>
            <a:p>
              <a:pPr>
                <a:spcBef>
                  <a:spcPts val="0"/>
                </a:spcBef>
              </a:pPr>
              <a:endParaRPr lang="en-US" sz="1200" dirty="0"/>
            </a:p>
            <a:p>
              <a:pPr>
                <a:spcBef>
                  <a:spcPts val="0"/>
                </a:spcBef>
              </a:pPr>
              <a:endParaRPr lang="en-US" sz="1200" dirty="0"/>
            </a:p>
            <a:p>
              <a:pPr>
                <a:spcBef>
                  <a:spcPts val="0"/>
                </a:spcBef>
              </a:pPr>
              <a:r>
                <a:rPr lang="en-US" sz="1200" dirty="0"/>
                <a:t>         100</a:t>
              </a:r>
            </a:p>
            <a:p>
              <a:pPr>
                <a:spcBef>
                  <a:spcPts val="0"/>
                </a:spcBef>
              </a:pPr>
              <a:endParaRPr lang="en-US" sz="1200" dirty="0"/>
            </a:p>
            <a:p>
              <a:pPr>
                <a:spcBef>
                  <a:spcPts val="0"/>
                </a:spcBef>
              </a:pPr>
              <a:endParaRPr lang="en-US" sz="1200" dirty="0"/>
            </a:p>
            <a:p>
              <a:pPr>
                <a:spcBef>
                  <a:spcPts val="0"/>
                </a:spcBef>
              </a:pPr>
              <a:r>
                <a:rPr lang="en-US" sz="1200" dirty="0"/>
                <a:t>           10</a:t>
              </a:r>
            </a:p>
            <a:p>
              <a:pPr>
                <a:spcBef>
                  <a:spcPts val="0"/>
                </a:spcBef>
              </a:pPr>
              <a:endParaRPr lang="en-US" sz="1200" dirty="0"/>
            </a:p>
            <a:p>
              <a:pPr>
                <a:spcBef>
                  <a:spcPts val="0"/>
                </a:spcBef>
              </a:pPr>
              <a:r>
                <a:rPr lang="en-US" sz="1200" dirty="0"/>
                <a:t>         </a:t>
              </a:r>
            </a:p>
            <a:p>
              <a:pPr>
                <a:spcBef>
                  <a:spcPts val="0"/>
                </a:spcBef>
              </a:pPr>
              <a:r>
                <a:rPr lang="en-US" sz="1200" dirty="0"/>
                <a:t>             1</a:t>
              </a:r>
            </a:p>
            <a:p>
              <a:pPr>
                <a:spcBef>
                  <a:spcPts val="0"/>
                </a:spcBef>
              </a:pPr>
              <a:r>
                <a:rPr lang="en-US" sz="1200" dirty="0"/>
                <a:t>     </a:t>
              </a:r>
            </a:p>
            <a:p>
              <a:pPr>
                <a:spcBef>
                  <a:spcPts val="0"/>
                </a:spcBef>
              </a:pPr>
              <a:endParaRPr lang="en-US" sz="1200" dirty="0"/>
            </a:p>
            <a:p>
              <a:pPr>
                <a:spcBef>
                  <a:spcPts val="0"/>
                </a:spcBef>
              </a:pPr>
              <a:r>
                <a:rPr lang="en-US" sz="1200" dirty="0"/>
                <a:t>           0.1	</a:t>
              </a:r>
            </a:p>
            <a:p>
              <a:pPr>
                <a:spcBef>
                  <a:spcPts val="0"/>
                </a:spcBef>
              </a:pPr>
              <a:r>
                <a:rPr lang="en-US" sz="1200" dirty="0"/>
                <a:t>	</a:t>
              </a:r>
              <a:r>
                <a:rPr lang="en-US" sz="1200" b="1" dirty="0"/>
                <a:t>		</a:t>
              </a:r>
            </a:p>
            <a:p>
              <a:pPr>
                <a:lnSpc>
                  <a:spcPct val="110000"/>
                </a:lnSpc>
              </a:pPr>
              <a:endParaRPr lang="en-US" sz="1200" b="1" dirty="0"/>
            </a:p>
          </p:txBody>
        </p:sp>
      </p:grpSp>
      <p:sp>
        <p:nvSpPr>
          <p:cNvPr id="17" name="Rectangle 16"/>
          <p:cNvSpPr>
            <a:spLocks noChangeArrowheads="1"/>
          </p:cNvSpPr>
          <p:nvPr/>
        </p:nvSpPr>
        <p:spPr bwMode="auto">
          <a:xfrm rot="-5400000">
            <a:off x="-1711232" y="3587012"/>
            <a:ext cx="4493538" cy="369332"/>
          </a:xfrm>
          <a:prstGeom prst="rect">
            <a:avLst/>
          </a:prstGeom>
          <a:noFill/>
          <a:ln w="9525">
            <a:noFill/>
            <a:miter lim="800000"/>
            <a:headEnd/>
            <a:tailEnd/>
          </a:ln>
        </p:spPr>
        <p:txBody>
          <a:bodyPr wrap="none">
            <a:spAutoFit/>
          </a:bodyPr>
          <a:lstStyle/>
          <a:p>
            <a:r>
              <a:rPr lang="en-US" b="1" dirty="0">
                <a:solidFill>
                  <a:schemeClr val="tx2"/>
                </a:solidFill>
              </a:rPr>
              <a:t>APC</a:t>
            </a:r>
            <a:r>
              <a:rPr lang="en-US" dirty="0">
                <a:solidFill>
                  <a:schemeClr val="tx2"/>
                </a:solidFill>
              </a:rPr>
              <a:t> [CFU/g] (total No of microorganisms)</a:t>
            </a:r>
          </a:p>
        </p:txBody>
      </p:sp>
      <p:sp>
        <p:nvSpPr>
          <p:cNvPr id="18" name="Line 21"/>
          <p:cNvSpPr>
            <a:spLocks noChangeShapeType="1"/>
          </p:cNvSpPr>
          <p:nvPr/>
        </p:nvSpPr>
        <p:spPr bwMode="auto">
          <a:xfrm>
            <a:off x="10452906" y="3241760"/>
            <a:ext cx="0" cy="719138"/>
          </a:xfrm>
          <a:prstGeom prst="line">
            <a:avLst/>
          </a:prstGeom>
          <a:noFill/>
          <a:ln w="9525">
            <a:solidFill>
              <a:schemeClr val="tx1"/>
            </a:solidFill>
            <a:round/>
            <a:headEnd type="triangle" w="med" len="med"/>
            <a:tailEnd type="triangle" w="med" len="med"/>
          </a:ln>
        </p:spPr>
        <p:txBody>
          <a:bodyPr/>
          <a:lstStyle/>
          <a:p>
            <a:endParaRPr lang="en-US" dirty="0"/>
          </a:p>
        </p:txBody>
      </p:sp>
      <p:sp>
        <p:nvSpPr>
          <p:cNvPr id="19" name="Text Box 22"/>
          <p:cNvSpPr txBox="1">
            <a:spLocks noChangeArrowheads="1"/>
          </p:cNvSpPr>
          <p:nvPr/>
        </p:nvSpPr>
        <p:spPr bwMode="auto">
          <a:xfrm rot="-5400000">
            <a:off x="9966887" y="3362211"/>
            <a:ext cx="1443038" cy="338554"/>
          </a:xfrm>
          <a:prstGeom prst="rect">
            <a:avLst/>
          </a:prstGeom>
          <a:noFill/>
          <a:ln w="9525">
            <a:noFill/>
            <a:miter lim="800000"/>
            <a:headEnd/>
            <a:tailEnd/>
          </a:ln>
        </p:spPr>
        <p:txBody>
          <a:bodyPr>
            <a:spAutoFit/>
          </a:bodyPr>
          <a:lstStyle/>
          <a:p>
            <a:r>
              <a:rPr lang="en-US" sz="1600" dirty="0">
                <a:solidFill>
                  <a:schemeClr val="tx2"/>
                </a:solidFill>
              </a:rPr>
              <a:t>low  ash  flour</a:t>
            </a:r>
          </a:p>
        </p:txBody>
      </p:sp>
      <p:sp>
        <p:nvSpPr>
          <p:cNvPr id="20" name="Line 23"/>
          <p:cNvSpPr>
            <a:spLocks noChangeShapeType="1"/>
          </p:cNvSpPr>
          <p:nvPr/>
        </p:nvSpPr>
        <p:spPr bwMode="auto">
          <a:xfrm>
            <a:off x="10261379" y="1873335"/>
            <a:ext cx="0" cy="151130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21" name="Text Box 24"/>
          <p:cNvSpPr txBox="1">
            <a:spLocks noChangeArrowheads="1"/>
          </p:cNvSpPr>
          <p:nvPr/>
        </p:nvSpPr>
        <p:spPr bwMode="auto">
          <a:xfrm rot="-5400000">
            <a:off x="10037425" y="2392242"/>
            <a:ext cx="731290" cy="338554"/>
          </a:xfrm>
          <a:prstGeom prst="rect">
            <a:avLst/>
          </a:prstGeom>
          <a:noFill/>
          <a:ln w="9525">
            <a:noFill/>
            <a:miter lim="800000"/>
            <a:headEnd/>
            <a:tailEnd/>
          </a:ln>
        </p:spPr>
        <p:txBody>
          <a:bodyPr wrap="none">
            <a:spAutoFit/>
          </a:bodyPr>
          <a:lstStyle/>
          <a:p>
            <a:r>
              <a:rPr lang="en-US" sz="1600" dirty="0">
                <a:solidFill>
                  <a:schemeClr val="tx2"/>
                </a:solidFill>
              </a:rPr>
              <a:t>wheat</a:t>
            </a:r>
          </a:p>
        </p:txBody>
      </p:sp>
      <p:grpSp>
        <p:nvGrpSpPr>
          <p:cNvPr id="22" name="Group 32"/>
          <p:cNvGrpSpPr>
            <a:grpSpLocks/>
          </p:cNvGrpSpPr>
          <p:nvPr/>
        </p:nvGrpSpPr>
        <p:grpSpPr bwMode="auto">
          <a:xfrm>
            <a:off x="2397073" y="1873344"/>
            <a:ext cx="1391816" cy="1444625"/>
            <a:chOff x="1202" y="890"/>
            <a:chExt cx="657" cy="910"/>
          </a:xfrm>
        </p:grpSpPr>
        <p:sp>
          <p:nvSpPr>
            <p:cNvPr id="23" name="AutoShape 17"/>
            <p:cNvSpPr>
              <a:spLocks noChangeArrowheads="1"/>
            </p:cNvSpPr>
            <p:nvPr/>
          </p:nvSpPr>
          <p:spPr bwMode="auto">
            <a:xfrm rot="3360629">
              <a:off x="1110" y="1390"/>
              <a:ext cx="502" cy="317"/>
            </a:xfrm>
            <a:prstGeom prst="rightArrow">
              <a:avLst>
                <a:gd name="adj1" fmla="val 50000"/>
                <a:gd name="adj2" fmla="val 39590"/>
              </a:avLst>
            </a:prstGeom>
            <a:solidFill>
              <a:schemeClr val="accent1"/>
            </a:solidFill>
            <a:ln w="9525">
              <a:solidFill>
                <a:schemeClr val="bg2"/>
              </a:solidFill>
              <a:miter lim="800000"/>
              <a:headEnd/>
              <a:tailEnd/>
            </a:ln>
          </p:spPr>
          <p:txBody>
            <a:bodyPr rot="10800000" vert="eaVert" wrap="none" anchor="ctr"/>
            <a:lstStyle/>
            <a:p>
              <a:pPr algn="ctr"/>
              <a:endParaRPr lang="en-US" b="1" dirty="0"/>
            </a:p>
          </p:txBody>
        </p:sp>
        <p:sp>
          <p:nvSpPr>
            <p:cNvPr id="24" name="Text Box 25"/>
            <p:cNvSpPr txBox="1">
              <a:spLocks noChangeArrowheads="1"/>
            </p:cNvSpPr>
            <p:nvPr/>
          </p:nvSpPr>
          <p:spPr bwMode="auto">
            <a:xfrm>
              <a:off x="1247" y="890"/>
              <a:ext cx="612" cy="523"/>
            </a:xfrm>
            <a:prstGeom prst="rect">
              <a:avLst/>
            </a:prstGeom>
            <a:solidFill>
              <a:schemeClr val="bg1">
                <a:alpha val="72940"/>
              </a:schemeClr>
            </a:solidFill>
            <a:ln w="9525">
              <a:solidFill>
                <a:schemeClr val="bg1"/>
              </a:solidFill>
              <a:miter lim="800000"/>
              <a:headEnd/>
              <a:tailEnd/>
            </a:ln>
          </p:spPr>
          <p:txBody>
            <a:bodyPr wrap="none">
              <a:spAutoFit/>
            </a:bodyPr>
            <a:lstStyle/>
            <a:p>
              <a:pPr>
                <a:spcBef>
                  <a:spcPts val="0"/>
                </a:spcBef>
              </a:pPr>
              <a:r>
                <a:rPr lang="en-US" b="1" dirty="0">
                  <a:solidFill>
                    <a:schemeClr val="tx2"/>
                  </a:solidFill>
                  <a:cs typeface="Arial" pitchFamily="34" charset="0"/>
                </a:rPr>
                <a:t>~ </a:t>
              </a:r>
              <a:r>
                <a:rPr lang="en-US" sz="1600" b="1" dirty="0">
                  <a:solidFill>
                    <a:schemeClr val="tx2"/>
                  </a:solidFill>
                  <a:cs typeface="Arial" pitchFamily="34" charset="0"/>
                </a:rPr>
                <a:t>1 log</a:t>
              </a:r>
            </a:p>
            <a:p>
              <a:pPr>
                <a:spcBef>
                  <a:spcPts val="0"/>
                </a:spcBef>
              </a:pPr>
              <a:r>
                <a:rPr lang="en-US" sz="1400" b="1" dirty="0">
                  <a:solidFill>
                    <a:schemeClr val="tx2"/>
                  </a:solidFill>
                  <a:cs typeface="Arial" pitchFamily="34" charset="0"/>
                </a:rPr>
                <a:t>dry cleaning</a:t>
              </a:r>
              <a:r>
                <a:rPr lang="en-US" sz="1600" dirty="0">
                  <a:solidFill>
                    <a:schemeClr val="tx2"/>
                  </a:solidFill>
                  <a:cs typeface="Arial" pitchFamily="34" charset="0"/>
                </a:rPr>
                <a:t> </a:t>
              </a:r>
            </a:p>
            <a:p>
              <a:pPr>
                <a:spcBef>
                  <a:spcPts val="0"/>
                </a:spcBef>
              </a:pPr>
              <a:r>
                <a:rPr lang="en-US" sz="1400" dirty="0">
                  <a:solidFill>
                    <a:schemeClr val="tx2"/>
                  </a:solidFill>
                  <a:cs typeface="Arial" pitchFamily="34" charset="0"/>
                </a:rPr>
                <a:t>of wheat</a:t>
              </a:r>
            </a:p>
          </p:txBody>
        </p:sp>
      </p:grpSp>
      <p:sp>
        <p:nvSpPr>
          <p:cNvPr id="25" name="AutoShape 18"/>
          <p:cNvSpPr>
            <a:spLocks noChangeArrowheads="1"/>
          </p:cNvSpPr>
          <p:nvPr/>
        </p:nvSpPr>
        <p:spPr bwMode="auto">
          <a:xfrm rot="3360629">
            <a:off x="3581632" y="3015149"/>
            <a:ext cx="796925" cy="672298"/>
          </a:xfrm>
          <a:prstGeom prst="rightArrow">
            <a:avLst>
              <a:gd name="adj1" fmla="val 50000"/>
              <a:gd name="adj2" fmla="val 39523"/>
            </a:avLst>
          </a:prstGeom>
          <a:solidFill>
            <a:schemeClr val="tx2"/>
          </a:solidFill>
          <a:ln w="9525">
            <a:solidFill>
              <a:schemeClr val="tx2"/>
            </a:solidFill>
            <a:miter lim="800000"/>
            <a:headEnd/>
            <a:tailEnd/>
          </a:ln>
        </p:spPr>
        <p:txBody>
          <a:bodyPr rot="10800000" vert="eaVert" wrap="none" anchor="ctr"/>
          <a:lstStyle/>
          <a:p>
            <a:pPr algn="ctr"/>
            <a:endParaRPr lang="en-US" b="1" dirty="0"/>
          </a:p>
        </p:txBody>
      </p:sp>
      <p:sp>
        <p:nvSpPr>
          <p:cNvPr id="26" name="Text Box 26"/>
          <p:cNvSpPr txBox="1">
            <a:spLocks noChangeArrowheads="1"/>
          </p:cNvSpPr>
          <p:nvPr/>
        </p:nvSpPr>
        <p:spPr bwMode="auto">
          <a:xfrm>
            <a:off x="3837424" y="2449598"/>
            <a:ext cx="841897" cy="923330"/>
          </a:xfrm>
          <a:prstGeom prst="rect">
            <a:avLst/>
          </a:prstGeom>
          <a:solidFill>
            <a:schemeClr val="bg1">
              <a:alpha val="78822"/>
            </a:schemeClr>
          </a:solidFill>
          <a:ln w="9525">
            <a:noFill/>
            <a:miter lim="800000"/>
            <a:headEnd/>
            <a:tailEnd/>
          </a:ln>
        </p:spPr>
        <p:txBody>
          <a:bodyPr wrap="none">
            <a:spAutoFit/>
          </a:bodyPr>
          <a:lstStyle/>
          <a:p>
            <a:pPr>
              <a:spcBef>
                <a:spcPts val="0"/>
              </a:spcBef>
            </a:pPr>
            <a:r>
              <a:rPr lang="en-US" sz="1600" b="1" dirty="0">
                <a:solidFill>
                  <a:schemeClr val="tx2"/>
                </a:solidFill>
                <a:cs typeface="Arial" pitchFamily="34" charset="0"/>
              </a:rPr>
              <a:t>~ 1 log</a:t>
            </a:r>
          </a:p>
          <a:p>
            <a:pPr>
              <a:spcBef>
                <a:spcPts val="0"/>
              </a:spcBef>
            </a:pPr>
            <a:r>
              <a:rPr lang="en-US" sz="1400" b="1" dirty="0">
                <a:solidFill>
                  <a:schemeClr val="tx2"/>
                </a:solidFill>
                <a:cs typeface="Arial" pitchFamily="34" charset="0"/>
              </a:rPr>
              <a:t>milling</a:t>
            </a:r>
          </a:p>
          <a:p>
            <a:pPr>
              <a:spcBef>
                <a:spcPts val="0"/>
              </a:spcBef>
            </a:pPr>
            <a:r>
              <a:rPr lang="en-US" sz="1200" dirty="0">
                <a:solidFill>
                  <a:schemeClr val="tx2"/>
                </a:solidFill>
                <a:cs typeface="Arial" pitchFamily="34" charset="0"/>
              </a:rPr>
              <a:t>(low ash</a:t>
            </a:r>
          </a:p>
          <a:p>
            <a:pPr>
              <a:spcBef>
                <a:spcPts val="0"/>
              </a:spcBef>
            </a:pPr>
            <a:r>
              <a:rPr lang="en-US" sz="1200" dirty="0">
                <a:solidFill>
                  <a:schemeClr val="tx2"/>
                </a:solidFill>
                <a:cs typeface="Arial" pitchFamily="34" charset="0"/>
              </a:rPr>
              <a:t> flour)</a:t>
            </a:r>
          </a:p>
        </p:txBody>
      </p:sp>
      <p:sp>
        <p:nvSpPr>
          <p:cNvPr id="27" name="AutoShape 19"/>
          <p:cNvSpPr>
            <a:spLocks noChangeArrowheads="1"/>
          </p:cNvSpPr>
          <p:nvPr/>
        </p:nvSpPr>
        <p:spPr bwMode="auto">
          <a:xfrm rot="3452625">
            <a:off x="4874798" y="3440783"/>
            <a:ext cx="2246312" cy="670343"/>
          </a:xfrm>
          <a:prstGeom prst="rightArrow">
            <a:avLst>
              <a:gd name="adj1" fmla="val 50000"/>
              <a:gd name="adj2" fmla="val 111729"/>
            </a:avLst>
          </a:prstGeom>
          <a:solidFill>
            <a:schemeClr val="accent6"/>
          </a:solidFill>
          <a:ln w="9525">
            <a:solidFill>
              <a:schemeClr val="accent6"/>
            </a:solidFill>
            <a:miter lim="800000"/>
            <a:headEnd/>
            <a:tailEnd/>
          </a:ln>
        </p:spPr>
        <p:txBody>
          <a:bodyPr wrap="none" anchor="ctr"/>
          <a:lstStyle/>
          <a:p>
            <a:pPr algn="ctr"/>
            <a:endParaRPr lang="en-US" b="1" dirty="0"/>
          </a:p>
        </p:txBody>
      </p:sp>
      <p:sp>
        <p:nvSpPr>
          <p:cNvPr id="28" name="Text Box 27"/>
          <p:cNvSpPr txBox="1">
            <a:spLocks noChangeArrowheads="1"/>
          </p:cNvSpPr>
          <p:nvPr/>
        </p:nvSpPr>
        <p:spPr bwMode="auto">
          <a:xfrm>
            <a:off x="5277775" y="1873338"/>
            <a:ext cx="2399947" cy="954107"/>
          </a:xfrm>
          <a:prstGeom prst="rect">
            <a:avLst/>
          </a:prstGeom>
          <a:solidFill>
            <a:schemeClr val="bg1">
              <a:alpha val="67058"/>
            </a:schemeClr>
          </a:solidFill>
          <a:ln w="9525">
            <a:noFill/>
            <a:miter lim="800000"/>
            <a:headEnd/>
            <a:tailEnd/>
          </a:ln>
        </p:spPr>
        <p:txBody>
          <a:bodyPr>
            <a:spAutoFit/>
          </a:bodyPr>
          <a:lstStyle/>
          <a:p>
            <a:r>
              <a:rPr lang="en-US" sz="1600" b="1" dirty="0">
                <a:solidFill>
                  <a:schemeClr val="tx2"/>
                </a:solidFill>
                <a:cs typeface="Arial" pitchFamily="34" charset="0"/>
              </a:rPr>
              <a:t>~ 2- 4 log</a:t>
            </a:r>
          </a:p>
          <a:p>
            <a:pPr>
              <a:spcBef>
                <a:spcPts val="0"/>
              </a:spcBef>
            </a:pPr>
            <a:r>
              <a:rPr lang="en-US" sz="1600" b="1" dirty="0">
                <a:solidFill>
                  <a:schemeClr val="tx2"/>
                </a:solidFill>
                <a:cs typeface="Arial" pitchFamily="34" charset="0"/>
              </a:rPr>
              <a:t>thermal treatment: </a:t>
            </a:r>
          </a:p>
          <a:p>
            <a:pPr>
              <a:spcBef>
                <a:spcPts val="0"/>
              </a:spcBef>
            </a:pPr>
            <a:r>
              <a:rPr lang="en-US" sz="1200" dirty="0">
                <a:solidFill>
                  <a:schemeClr val="tx2"/>
                </a:solidFill>
                <a:cs typeface="Arial" pitchFamily="34" charset="0"/>
              </a:rPr>
              <a:t>flour heat treatment; </a:t>
            </a:r>
          </a:p>
          <a:p>
            <a:pPr>
              <a:spcBef>
                <a:spcPts val="0"/>
              </a:spcBef>
            </a:pPr>
            <a:r>
              <a:rPr lang="en-US" sz="1200" dirty="0">
                <a:solidFill>
                  <a:schemeClr val="tx2"/>
                </a:solidFill>
                <a:cs typeface="Arial" pitchFamily="34" charset="0"/>
              </a:rPr>
              <a:t>cereal flaking;</a:t>
            </a:r>
          </a:p>
        </p:txBody>
      </p:sp>
      <p:sp>
        <p:nvSpPr>
          <p:cNvPr id="29" name="Text Box 30"/>
          <p:cNvSpPr txBox="1">
            <a:spLocks noChangeArrowheads="1"/>
          </p:cNvSpPr>
          <p:nvPr/>
        </p:nvSpPr>
        <p:spPr bwMode="auto">
          <a:xfrm>
            <a:off x="4892768" y="4610193"/>
            <a:ext cx="1303562" cy="830997"/>
          </a:xfrm>
          <a:prstGeom prst="rect">
            <a:avLst/>
          </a:prstGeom>
          <a:solidFill>
            <a:schemeClr val="bg1"/>
          </a:solidFill>
          <a:ln w="9525">
            <a:noFill/>
            <a:miter lim="800000"/>
            <a:headEnd/>
            <a:tailEnd/>
          </a:ln>
        </p:spPr>
        <p:txBody>
          <a:bodyPr wrap="none">
            <a:spAutoFit/>
          </a:bodyPr>
          <a:lstStyle/>
          <a:p>
            <a:pPr>
              <a:spcBef>
                <a:spcPts val="0"/>
              </a:spcBef>
            </a:pPr>
            <a:r>
              <a:rPr lang="en-US" sz="1200" b="1" dirty="0">
                <a:solidFill>
                  <a:schemeClr val="tx2"/>
                </a:solidFill>
              </a:rPr>
              <a:t>Medium </a:t>
            </a:r>
          </a:p>
          <a:p>
            <a:pPr>
              <a:spcBef>
                <a:spcPts val="0"/>
              </a:spcBef>
            </a:pPr>
            <a:r>
              <a:rPr lang="en-US" sz="1200" b="1" dirty="0">
                <a:solidFill>
                  <a:schemeClr val="tx2"/>
                </a:solidFill>
              </a:rPr>
              <a:t>water activity</a:t>
            </a:r>
          </a:p>
          <a:p>
            <a:pPr>
              <a:spcBef>
                <a:spcPts val="0"/>
              </a:spcBef>
            </a:pPr>
            <a:r>
              <a:rPr lang="en-US" sz="1200" b="1" dirty="0">
                <a:solidFill>
                  <a:schemeClr val="tx2"/>
                </a:solidFill>
              </a:rPr>
              <a:t>(aw 0.65 – 0.85)</a:t>
            </a:r>
          </a:p>
          <a:p>
            <a:pPr>
              <a:spcBef>
                <a:spcPts val="0"/>
              </a:spcBef>
            </a:pPr>
            <a:endParaRPr lang="en-US" sz="1200" b="1" dirty="0"/>
          </a:p>
        </p:txBody>
      </p:sp>
      <p:sp>
        <p:nvSpPr>
          <p:cNvPr id="30" name="AutoShape 20"/>
          <p:cNvSpPr>
            <a:spLocks noChangeArrowheads="1"/>
          </p:cNvSpPr>
          <p:nvPr/>
        </p:nvSpPr>
        <p:spPr bwMode="auto">
          <a:xfrm rot="3452625">
            <a:off x="7019565" y="4106739"/>
            <a:ext cx="3530600" cy="670343"/>
          </a:xfrm>
          <a:prstGeom prst="rightArrow">
            <a:avLst>
              <a:gd name="adj1" fmla="val 50000"/>
              <a:gd name="adj2" fmla="val 175608"/>
            </a:avLst>
          </a:prstGeom>
          <a:solidFill>
            <a:schemeClr val="bg2"/>
          </a:solidFill>
          <a:ln w="9525">
            <a:solidFill>
              <a:schemeClr val="bg2"/>
            </a:solidFill>
            <a:miter lim="800000"/>
            <a:headEnd/>
            <a:tailEnd/>
          </a:ln>
        </p:spPr>
        <p:txBody>
          <a:bodyPr rot="10800000" vert="eaVert" wrap="none" anchor="ctr"/>
          <a:lstStyle/>
          <a:p>
            <a:pPr algn="ctr"/>
            <a:endParaRPr lang="en-US" b="1" dirty="0">
              <a:solidFill>
                <a:srgbClr val="4B87C8"/>
              </a:solidFill>
            </a:endParaRPr>
          </a:p>
        </p:txBody>
      </p:sp>
      <p:sp>
        <p:nvSpPr>
          <p:cNvPr id="31" name="Text Box 28"/>
          <p:cNvSpPr txBox="1">
            <a:spLocks noChangeArrowheads="1"/>
          </p:cNvSpPr>
          <p:nvPr/>
        </p:nvSpPr>
        <p:spPr bwMode="auto">
          <a:xfrm>
            <a:off x="8254627" y="2809310"/>
            <a:ext cx="1921132" cy="1107996"/>
          </a:xfrm>
          <a:prstGeom prst="rect">
            <a:avLst/>
          </a:prstGeom>
          <a:solidFill>
            <a:schemeClr val="bg1">
              <a:alpha val="56078"/>
            </a:schemeClr>
          </a:solidFill>
          <a:ln w="9525">
            <a:noFill/>
            <a:miter lim="800000"/>
            <a:headEnd/>
            <a:tailEnd/>
          </a:ln>
        </p:spPr>
        <p:txBody>
          <a:bodyPr>
            <a:spAutoFit/>
          </a:bodyPr>
          <a:lstStyle/>
          <a:p>
            <a:pPr>
              <a:spcBef>
                <a:spcPts val="0"/>
              </a:spcBef>
            </a:pPr>
            <a:r>
              <a:rPr lang="en-US" sz="1600" b="1" dirty="0">
                <a:solidFill>
                  <a:schemeClr val="tx2"/>
                </a:solidFill>
                <a:cs typeface="Arial" pitchFamily="34" charset="0"/>
              </a:rPr>
              <a:t>&gt; 5 log</a:t>
            </a:r>
          </a:p>
          <a:p>
            <a:pPr>
              <a:spcBef>
                <a:spcPts val="0"/>
              </a:spcBef>
            </a:pPr>
            <a:r>
              <a:rPr lang="en-US" sz="1400" b="1" dirty="0">
                <a:solidFill>
                  <a:schemeClr val="tx2"/>
                </a:solidFill>
                <a:cs typeface="Arial" pitchFamily="34" charset="0"/>
              </a:rPr>
              <a:t>cooking process;</a:t>
            </a:r>
          </a:p>
          <a:p>
            <a:pPr>
              <a:spcBef>
                <a:spcPts val="0"/>
              </a:spcBef>
            </a:pPr>
            <a:endParaRPr lang="en-US" sz="1200" dirty="0">
              <a:solidFill>
                <a:schemeClr val="tx2"/>
              </a:solidFill>
              <a:cs typeface="Arial" pitchFamily="34" charset="0"/>
            </a:endParaRPr>
          </a:p>
          <a:p>
            <a:pPr>
              <a:spcBef>
                <a:spcPts val="0"/>
              </a:spcBef>
            </a:pPr>
            <a:r>
              <a:rPr lang="en-US" sz="1200" dirty="0">
                <a:solidFill>
                  <a:schemeClr val="tx2"/>
                </a:solidFill>
                <a:cs typeface="Arial" pitchFamily="34" charset="0"/>
              </a:rPr>
              <a:t>extrusion</a:t>
            </a:r>
          </a:p>
          <a:p>
            <a:endParaRPr lang="en-US" sz="1200" dirty="0">
              <a:cs typeface="Arial" pitchFamily="34" charset="0"/>
            </a:endParaRPr>
          </a:p>
        </p:txBody>
      </p:sp>
      <p:sp>
        <p:nvSpPr>
          <p:cNvPr id="32" name="Text Box 31"/>
          <p:cNvSpPr txBox="1">
            <a:spLocks noChangeArrowheads="1"/>
          </p:cNvSpPr>
          <p:nvPr/>
        </p:nvSpPr>
        <p:spPr bwMode="auto">
          <a:xfrm>
            <a:off x="7948879" y="4634607"/>
            <a:ext cx="1010213" cy="1015663"/>
          </a:xfrm>
          <a:prstGeom prst="rect">
            <a:avLst/>
          </a:prstGeom>
          <a:noFill/>
          <a:ln w="9525">
            <a:noFill/>
            <a:miter lim="800000"/>
            <a:headEnd/>
            <a:tailEnd/>
          </a:ln>
        </p:spPr>
        <p:txBody>
          <a:bodyPr wrap="none">
            <a:spAutoFit/>
          </a:bodyPr>
          <a:lstStyle/>
          <a:p>
            <a:pPr>
              <a:spcBef>
                <a:spcPts val="0"/>
              </a:spcBef>
            </a:pPr>
            <a:r>
              <a:rPr lang="en-US" sz="1200" b="1" dirty="0">
                <a:solidFill>
                  <a:schemeClr val="tx2"/>
                </a:solidFill>
              </a:rPr>
              <a:t>High </a:t>
            </a:r>
          </a:p>
          <a:p>
            <a:pPr>
              <a:spcBef>
                <a:spcPts val="0"/>
              </a:spcBef>
            </a:pPr>
            <a:r>
              <a:rPr lang="en-US" sz="1200" b="1" dirty="0">
                <a:solidFill>
                  <a:schemeClr val="tx2"/>
                </a:solidFill>
              </a:rPr>
              <a:t>water </a:t>
            </a:r>
          </a:p>
          <a:p>
            <a:pPr>
              <a:spcBef>
                <a:spcPts val="0"/>
              </a:spcBef>
            </a:pPr>
            <a:r>
              <a:rPr lang="en-US" sz="1200" b="1" dirty="0">
                <a:solidFill>
                  <a:schemeClr val="tx2"/>
                </a:solidFill>
              </a:rPr>
              <a:t>activity</a:t>
            </a:r>
          </a:p>
          <a:p>
            <a:pPr>
              <a:spcBef>
                <a:spcPts val="0"/>
              </a:spcBef>
            </a:pPr>
            <a:r>
              <a:rPr lang="en-US" sz="1200" b="1" dirty="0">
                <a:solidFill>
                  <a:schemeClr val="tx2"/>
                </a:solidFill>
              </a:rPr>
              <a:t>(aw &gt; 0.95) </a:t>
            </a:r>
          </a:p>
          <a:p>
            <a:endParaRPr lang="en-US" sz="1200" b="1" dirty="0">
              <a:solidFill>
                <a:srgbClr val="FF0000"/>
              </a:solidFill>
            </a:endParaRPr>
          </a:p>
        </p:txBody>
      </p:sp>
      <p:sp>
        <p:nvSpPr>
          <p:cNvPr id="33" name="Text Box 36"/>
          <p:cNvSpPr txBox="1">
            <a:spLocks noChangeArrowheads="1"/>
          </p:cNvSpPr>
          <p:nvPr/>
        </p:nvSpPr>
        <p:spPr bwMode="auto">
          <a:xfrm>
            <a:off x="2109777" y="5905741"/>
            <a:ext cx="7681829" cy="507831"/>
          </a:xfrm>
          <a:prstGeom prst="rect">
            <a:avLst/>
          </a:prstGeom>
          <a:solidFill>
            <a:schemeClr val="accent6"/>
          </a:solidFill>
          <a:ln w="38100">
            <a:solidFill>
              <a:schemeClr val="accent6"/>
            </a:solidFill>
            <a:miter lim="800000"/>
            <a:headEnd/>
            <a:tailEnd/>
          </a:ln>
        </p:spPr>
        <p:txBody>
          <a:bodyPr wrap="square">
            <a:spAutoFit/>
          </a:bodyPr>
          <a:lstStyle/>
          <a:p>
            <a:r>
              <a:rPr lang="en-US" sz="1300" dirty="0">
                <a:solidFill>
                  <a:schemeClr val="tx2"/>
                </a:solidFill>
              </a:rPr>
              <a:t>Some pathogenic microorganism like </a:t>
            </a:r>
            <a:r>
              <a:rPr lang="en-US" sz="1300" b="1" dirty="0">
                <a:solidFill>
                  <a:schemeClr val="tx2"/>
                </a:solidFill>
              </a:rPr>
              <a:t>Salmonella are more heat resistant</a:t>
            </a:r>
            <a:r>
              <a:rPr lang="en-US" sz="1300" dirty="0">
                <a:solidFill>
                  <a:schemeClr val="tx2"/>
                </a:solidFill>
              </a:rPr>
              <a:t>. Efficacy of Salmonella inactivation needs to be proven by validation.</a:t>
            </a:r>
            <a:r>
              <a:rPr lang="en-US" sz="1400" dirty="0">
                <a:solidFill>
                  <a:schemeClr val="tx2"/>
                </a:solidFill>
              </a:rPr>
              <a:t> </a:t>
            </a:r>
          </a:p>
        </p:txBody>
      </p:sp>
      <p:sp>
        <p:nvSpPr>
          <p:cNvPr id="34" name="Line 39"/>
          <p:cNvSpPr>
            <a:spLocks noChangeShapeType="1"/>
          </p:cNvSpPr>
          <p:nvPr/>
        </p:nvSpPr>
        <p:spPr bwMode="auto">
          <a:xfrm>
            <a:off x="10656159" y="1297078"/>
            <a:ext cx="0" cy="936625"/>
          </a:xfrm>
          <a:prstGeom prst="line">
            <a:avLst/>
          </a:prstGeom>
          <a:noFill/>
          <a:ln w="9525">
            <a:solidFill>
              <a:schemeClr val="tx1"/>
            </a:solidFill>
            <a:round/>
            <a:headEnd type="triangle" w="med" len="med"/>
            <a:tailEnd type="triangle" w="med" len="med"/>
          </a:ln>
        </p:spPr>
        <p:txBody>
          <a:bodyPr/>
          <a:lstStyle/>
          <a:p>
            <a:endParaRPr lang="en-US" dirty="0"/>
          </a:p>
        </p:txBody>
      </p:sp>
      <p:sp>
        <p:nvSpPr>
          <p:cNvPr id="35" name="Text Box 40"/>
          <p:cNvSpPr txBox="1">
            <a:spLocks noChangeArrowheads="1"/>
          </p:cNvSpPr>
          <p:nvPr/>
        </p:nvSpPr>
        <p:spPr bwMode="auto">
          <a:xfrm rot="-5400000">
            <a:off x="10490573" y="1712004"/>
            <a:ext cx="595035" cy="338554"/>
          </a:xfrm>
          <a:prstGeom prst="rect">
            <a:avLst/>
          </a:prstGeom>
          <a:noFill/>
          <a:ln w="9525">
            <a:noFill/>
            <a:miter lim="800000"/>
            <a:headEnd/>
            <a:tailEnd/>
          </a:ln>
        </p:spPr>
        <p:txBody>
          <a:bodyPr wrap="none">
            <a:spAutoFit/>
          </a:bodyPr>
          <a:lstStyle/>
          <a:p>
            <a:r>
              <a:rPr lang="en-US" sz="1600" dirty="0">
                <a:solidFill>
                  <a:schemeClr val="tx2"/>
                </a:solidFill>
              </a:rPr>
              <a:t>bran</a:t>
            </a:r>
          </a:p>
        </p:txBody>
      </p:sp>
      <p:sp>
        <p:nvSpPr>
          <p:cNvPr id="36" name="Text Box 35"/>
          <p:cNvSpPr txBox="1">
            <a:spLocks noChangeArrowheads="1"/>
          </p:cNvSpPr>
          <p:nvPr/>
        </p:nvSpPr>
        <p:spPr bwMode="auto">
          <a:xfrm rot="-5400000">
            <a:off x="9746674" y="2684611"/>
            <a:ext cx="3240087" cy="461665"/>
          </a:xfrm>
          <a:prstGeom prst="rect">
            <a:avLst/>
          </a:prstGeom>
          <a:noFill/>
          <a:ln w="9525" algn="ctr">
            <a:noFill/>
            <a:miter lim="800000"/>
            <a:headEnd/>
            <a:tailEnd/>
          </a:ln>
        </p:spPr>
        <p:txBody>
          <a:bodyPr lIns="0" tIns="0" rIns="0" bIns="0">
            <a:spAutoFit/>
          </a:bodyPr>
          <a:lstStyle/>
          <a:p>
            <a:pPr algn="ctr">
              <a:spcBef>
                <a:spcPct val="50000"/>
              </a:spcBef>
            </a:pPr>
            <a:r>
              <a:rPr lang="en-US" sz="1200" dirty="0">
                <a:solidFill>
                  <a:schemeClr val="tx2"/>
                </a:solidFill>
              </a:rPr>
              <a:t>Typical microorganism load as </a:t>
            </a:r>
          </a:p>
          <a:p>
            <a:pPr algn="ctr">
              <a:spcBef>
                <a:spcPct val="50000"/>
              </a:spcBef>
            </a:pPr>
            <a:r>
              <a:rPr lang="en-US" sz="1200" dirty="0">
                <a:solidFill>
                  <a:schemeClr val="tx2"/>
                </a:solidFill>
              </a:rPr>
              <a:t>Aerobic Plate Count (APC) in wheat products</a:t>
            </a:r>
          </a:p>
        </p:txBody>
      </p:sp>
      <p:sp>
        <p:nvSpPr>
          <p:cNvPr id="37" name="Geschweifte Klammer rechts 36"/>
          <p:cNvSpPr/>
          <p:nvPr/>
        </p:nvSpPr>
        <p:spPr>
          <a:xfrm rot="16200000">
            <a:off x="3368978" y="587809"/>
            <a:ext cx="360363" cy="2499620"/>
          </a:xfrm>
          <a:prstGeom prst="rightBrace">
            <a:avLst>
              <a:gd name="adj1" fmla="val 51437"/>
              <a:gd name="adj2" fmla="val 51855"/>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38" name="Geschweifte Klammer rechts 37"/>
          <p:cNvSpPr/>
          <p:nvPr/>
        </p:nvSpPr>
        <p:spPr>
          <a:xfrm rot="16200000">
            <a:off x="7546412" y="-611189"/>
            <a:ext cx="360363" cy="4897614"/>
          </a:xfrm>
          <a:prstGeom prst="rightBrace">
            <a:avLst>
              <a:gd name="adj1" fmla="val 51437"/>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39" name="Textfeld 38"/>
          <p:cNvSpPr txBox="1">
            <a:spLocks noChangeArrowheads="1"/>
          </p:cNvSpPr>
          <p:nvPr/>
        </p:nvSpPr>
        <p:spPr bwMode="auto">
          <a:xfrm>
            <a:off x="2012062" y="1297074"/>
            <a:ext cx="2212465" cy="338554"/>
          </a:xfrm>
          <a:prstGeom prst="rect">
            <a:avLst/>
          </a:prstGeom>
          <a:noFill/>
          <a:ln w="9525">
            <a:noFill/>
            <a:miter lim="800000"/>
            <a:headEnd/>
            <a:tailEnd/>
          </a:ln>
        </p:spPr>
        <p:txBody>
          <a:bodyPr wrap="none">
            <a:spAutoFit/>
          </a:bodyPr>
          <a:lstStyle/>
          <a:p>
            <a:r>
              <a:rPr lang="en-US" sz="1600" dirty="0">
                <a:solidFill>
                  <a:schemeClr val="tx2"/>
                </a:solidFill>
              </a:rPr>
              <a:t>by physical separation</a:t>
            </a:r>
          </a:p>
        </p:txBody>
      </p:sp>
      <p:sp>
        <p:nvSpPr>
          <p:cNvPr id="40" name="Textfeld 39"/>
          <p:cNvSpPr txBox="1">
            <a:spLocks noChangeArrowheads="1"/>
          </p:cNvSpPr>
          <p:nvPr/>
        </p:nvSpPr>
        <p:spPr bwMode="auto">
          <a:xfrm>
            <a:off x="6333133" y="1297074"/>
            <a:ext cx="2225289" cy="338554"/>
          </a:xfrm>
          <a:prstGeom prst="rect">
            <a:avLst/>
          </a:prstGeom>
          <a:noFill/>
          <a:ln w="9525">
            <a:noFill/>
            <a:miter lim="800000"/>
            <a:headEnd/>
            <a:tailEnd/>
          </a:ln>
        </p:spPr>
        <p:txBody>
          <a:bodyPr wrap="none">
            <a:spAutoFit/>
          </a:bodyPr>
          <a:lstStyle/>
          <a:p>
            <a:r>
              <a:rPr lang="en-US" sz="1600" dirty="0">
                <a:solidFill>
                  <a:schemeClr val="tx2"/>
                </a:solidFill>
              </a:rPr>
              <a:t>by thermal inactivation</a:t>
            </a:r>
          </a:p>
        </p:txBody>
      </p:sp>
      <p:sp>
        <p:nvSpPr>
          <p:cNvPr id="3" name="Title 2">
            <a:extLst>
              <a:ext uri="{FF2B5EF4-FFF2-40B4-BE49-F238E27FC236}">
                <a16:creationId xmlns="" xmlns:a16="http://schemas.microsoft.com/office/drawing/2014/main" id="{0AF364B3-0146-4D4D-A40E-B17BCD0350A8}"/>
              </a:ext>
            </a:extLst>
          </p:cNvPr>
          <p:cNvSpPr>
            <a:spLocks noGrp="1"/>
          </p:cNvSpPr>
          <p:nvPr>
            <p:ph type="title"/>
          </p:nvPr>
        </p:nvSpPr>
        <p:spPr/>
        <p:txBody>
          <a:bodyPr/>
          <a:lstStyle/>
          <a:p>
            <a:pPr eaLnBrk="0" hangingPunct="0">
              <a:spcBef>
                <a:spcPts val="0"/>
              </a:spcBef>
            </a:pPr>
            <a:r>
              <a:rPr lang="en-US" dirty="0"/>
              <a:t>We build knowledge on microbial reduction in processing. </a:t>
            </a:r>
            <a:br>
              <a:rPr lang="en-US" dirty="0"/>
            </a:br>
            <a:r>
              <a:rPr lang="en-US" b="0" dirty="0"/>
              <a:t>Example of wheat processing.</a:t>
            </a:r>
            <a:r>
              <a:rPr lang="en-US" dirty="0"/>
              <a:t/>
            </a:r>
            <a:br>
              <a:rPr lang="en-US" dirty="0"/>
            </a:br>
            <a:endParaRPr lang="en-US" dirty="0"/>
          </a:p>
        </p:txBody>
      </p:sp>
      <p:sp>
        <p:nvSpPr>
          <p:cNvPr id="2" name="Footer Placeholder 1"/>
          <p:cNvSpPr>
            <a:spLocks noGrp="1"/>
          </p:cNvSpPr>
          <p:nvPr>
            <p:ph type="ftr" sz="quarter" idx="11"/>
          </p:nvPr>
        </p:nvSpPr>
        <p:spPr>
          <a:prstGeom prst="rect">
            <a:avLst/>
          </a:prstGeom>
        </p:spPr>
        <p:txBody>
          <a:bodyPr/>
          <a:lstStyle/>
          <a:p>
            <a:r>
              <a:rPr lang="en-US" dirty="0"/>
              <a:t>Food Safety Nutrition</a:t>
            </a:r>
          </a:p>
        </p:txBody>
      </p:sp>
    </p:spTree>
    <p:extLst>
      <p:ext uri="{BB962C8B-B14F-4D97-AF65-F5344CB8AC3E}">
        <p14:creationId xmlns:p14="http://schemas.microsoft.com/office/powerpoint/2010/main" val="128240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of low water activity foods has become new priority for the food industry and regulatory bodies.</a:t>
            </a:r>
          </a:p>
        </p:txBody>
      </p:sp>
      <p:sp>
        <p:nvSpPr>
          <p:cNvPr id="3" name="Footer Placeholder 2"/>
          <p:cNvSpPr>
            <a:spLocks noGrp="1"/>
          </p:cNvSpPr>
          <p:nvPr>
            <p:ph type="ftr" sz="quarter" idx="11"/>
          </p:nvPr>
        </p:nvSpPr>
        <p:spPr>
          <a:prstGeom prst="rect">
            <a:avLst/>
          </a:prstGeom>
        </p:spPr>
        <p:txBody>
          <a:bodyPr/>
          <a:lstStyle/>
          <a:p>
            <a:r>
              <a:rPr lang="de-DE"/>
              <a:t>Food Safety Nutrition</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73787" y="1340768"/>
            <a:ext cx="5389510" cy="226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365858" y="1463845"/>
            <a:ext cx="2346796" cy="276999"/>
          </a:xfrm>
          <a:prstGeom prst="rect">
            <a:avLst/>
          </a:prstGeom>
          <a:solidFill>
            <a:schemeClr val="bg1">
              <a:alpha val="86000"/>
            </a:schemeClr>
          </a:solidFill>
        </p:spPr>
        <p:txBody>
          <a:bodyPr wrap="none" lIns="0" tIns="0" rIns="0" bIns="0" rtlCol="0">
            <a:spAutoFit/>
          </a:bodyPr>
          <a:lstStyle/>
          <a:p>
            <a:r>
              <a:rPr lang="en-US" i="1" dirty="0">
                <a:solidFill>
                  <a:schemeClr val="tx2"/>
                </a:solidFill>
              </a:rPr>
              <a:t>Salmonella in dry food </a:t>
            </a:r>
          </a:p>
        </p:txBody>
      </p:sp>
      <p:grpSp>
        <p:nvGrpSpPr>
          <p:cNvPr id="19" name="Group 18"/>
          <p:cNvGrpSpPr/>
          <p:nvPr/>
        </p:nvGrpSpPr>
        <p:grpSpPr>
          <a:xfrm>
            <a:off x="6233202" y="3827044"/>
            <a:ext cx="5372903" cy="2266252"/>
            <a:chOff x="4747294" y="1376372"/>
            <a:chExt cx="4028628" cy="2266252"/>
          </a:xfrm>
        </p:grpSpPr>
        <p:sp>
          <p:nvSpPr>
            <p:cNvPr id="15" name="TextBox 14"/>
            <p:cNvSpPr txBox="1"/>
            <p:nvPr/>
          </p:nvSpPr>
          <p:spPr>
            <a:xfrm>
              <a:off x="4861971" y="1410388"/>
              <a:ext cx="1451943" cy="276999"/>
            </a:xfrm>
            <a:prstGeom prst="rect">
              <a:avLst/>
            </a:prstGeom>
            <a:noFill/>
          </p:spPr>
          <p:txBody>
            <a:bodyPr wrap="none" lIns="0" tIns="0" rIns="0" bIns="0" rtlCol="0">
              <a:spAutoFit/>
            </a:bodyPr>
            <a:lstStyle/>
            <a:p>
              <a:r>
                <a:rPr lang="en-US" i="1" dirty="0">
                  <a:solidFill>
                    <a:schemeClr val="tx2"/>
                  </a:solidFill>
                </a:rPr>
                <a:t>New regulations  &amp;</a:t>
              </a:r>
            </a:p>
          </p:txBody>
        </p:sp>
        <p:sp>
          <p:nvSpPr>
            <p:cNvPr id="17" name="Rectangle 16"/>
            <p:cNvSpPr/>
            <p:nvPr/>
          </p:nvSpPr>
          <p:spPr bwMode="auto">
            <a:xfrm>
              <a:off x="4747294" y="1376372"/>
              <a:ext cx="4028628" cy="2266252"/>
            </a:xfrm>
            <a:prstGeom prst="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tx2"/>
                </a:solidFill>
                <a:effectLst/>
                <a:latin typeface="Arial" charset="0"/>
              </a:endParaRPr>
            </a:p>
          </p:txBody>
        </p:sp>
      </p:grpSp>
      <p:grpSp>
        <p:nvGrpSpPr>
          <p:cNvPr id="18" name="Group 17"/>
          <p:cNvGrpSpPr/>
          <p:nvPr/>
        </p:nvGrpSpPr>
        <p:grpSpPr>
          <a:xfrm>
            <a:off x="448090" y="1340768"/>
            <a:ext cx="5372903" cy="2266252"/>
            <a:chOff x="4732386" y="3871127"/>
            <a:chExt cx="4028628" cy="2266252"/>
          </a:xfrm>
        </p:grpSpPr>
        <p:sp>
          <p:nvSpPr>
            <p:cNvPr id="20" name="Rectangle 19"/>
            <p:cNvSpPr/>
            <p:nvPr/>
          </p:nvSpPr>
          <p:spPr bwMode="auto">
            <a:xfrm>
              <a:off x="4732386" y="3871127"/>
              <a:ext cx="4028628" cy="2266252"/>
            </a:xfrm>
            <a:prstGeom prst="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tx2"/>
                </a:solidFill>
                <a:effectLst/>
                <a:latin typeface="Arial" charset="0"/>
              </a:endParaRPr>
            </a:p>
          </p:txBody>
        </p:sp>
        <p:sp>
          <p:nvSpPr>
            <p:cNvPr id="16" name="TextBox 15"/>
            <p:cNvSpPr txBox="1"/>
            <p:nvPr/>
          </p:nvSpPr>
          <p:spPr>
            <a:xfrm>
              <a:off x="4932040" y="3987321"/>
              <a:ext cx="2663497" cy="276999"/>
            </a:xfrm>
            <a:prstGeom prst="rect">
              <a:avLst/>
            </a:prstGeom>
            <a:noFill/>
          </p:spPr>
          <p:txBody>
            <a:bodyPr wrap="none" lIns="0" tIns="0" rIns="0" bIns="0" rtlCol="0">
              <a:spAutoFit/>
            </a:bodyPr>
            <a:lstStyle/>
            <a:p>
              <a:r>
                <a:rPr lang="en-US" i="1" dirty="0">
                  <a:solidFill>
                    <a:schemeClr val="tx2"/>
                  </a:solidFill>
                </a:rPr>
                <a:t>Increased human health problems </a:t>
              </a:r>
            </a:p>
          </p:txBody>
        </p:sp>
      </p:grpSp>
      <p:sp>
        <p:nvSpPr>
          <p:cNvPr id="21" name="TextBox 20"/>
          <p:cNvSpPr txBox="1"/>
          <p:nvPr/>
        </p:nvSpPr>
        <p:spPr>
          <a:xfrm>
            <a:off x="9109178" y="3864207"/>
            <a:ext cx="1795363" cy="276999"/>
          </a:xfrm>
          <a:prstGeom prst="rect">
            <a:avLst/>
          </a:prstGeom>
          <a:noFill/>
        </p:spPr>
        <p:txBody>
          <a:bodyPr wrap="none" lIns="0" tIns="0" rIns="0" bIns="0" rtlCol="0">
            <a:spAutoFit/>
          </a:bodyPr>
          <a:lstStyle/>
          <a:p>
            <a:r>
              <a:rPr lang="en-US" i="1" dirty="0">
                <a:solidFill>
                  <a:schemeClr val="tx2"/>
                </a:solidFill>
              </a:rPr>
              <a:t>Private standards</a:t>
            </a:r>
          </a:p>
        </p:txBody>
      </p:sp>
      <p:sp>
        <p:nvSpPr>
          <p:cNvPr id="23" name="Rectangle 22"/>
          <p:cNvSpPr/>
          <p:nvPr/>
        </p:nvSpPr>
        <p:spPr>
          <a:xfrm>
            <a:off x="6222305" y="3393274"/>
            <a:ext cx="3431017" cy="184666"/>
          </a:xfrm>
          <a:prstGeom prst="rect">
            <a:avLst/>
          </a:prstGeom>
          <a:solidFill>
            <a:schemeClr val="bg1">
              <a:alpha val="43000"/>
            </a:schemeClr>
          </a:solidFill>
        </p:spPr>
        <p:txBody>
          <a:bodyPr wrap="square">
            <a:spAutoFit/>
          </a:bodyPr>
          <a:lstStyle/>
          <a:p>
            <a:r>
              <a:rPr lang="en-US" sz="600" dirty="0">
                <a:solidFill>
                  <a:schemeClr val="tx2"/>
                </a:solidFill>
              </a:rPr>
              <a:t>Janice Haney Carr, Centers for Disease Control and Prevention, USA</a:t>
            </a:r>
          </a:p>
        </p:txBody>
      </p:sp>
      <p:sp>
        <p:nvSpPr>
          <p:cNvPr id="9" name="TextBox 8"/>
          <p:cNvSpPr txBox="1"/>
          <p:nvPr/>
        </p:nvSpPr>
        <p:spPr>
          <a:xfrm>
            <a:off x="9343232" y="3052214"/>
            <a:ext cx="537327" cy="276999"/>
          </a:xfrm>
          <a:prstGeom prst="rect">
            <a:avLst/>
          </a:prstGeom>
          <a:noFill/>
        </p:spPr>
        <p:txBody>
          <a:bodyPr wrap="none" rtlCol="0">
            <a:spAutoFit/>
          </a:bodyPr>
          <a:lstStyle/>
          <a:p>
            <a:r>
              <a:rPr lang="en-US" sz="1200" b="1" dirty="0">
                <a:solidFill>
                  <a:schemeClr val="tx2"/>
                </a:solidFill>
              </a:rPr>
              <a:t>1 µm</a:t>
            </a:r>
          </a:p>
        </p:txBody>
      </p:sp>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223"/>
          <a:stretch/>
        </p:blipFill>
        <p:spPr bwMode="auto">
          <a:xfrm>
            <a:off x="6326187" y="4128294"/>
            <a:ext cx="3000102" cy="189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448090" y="3789041"/>
            <a:ext cx="5372903" cy="2268245"/>
            <a:chOff x="4747294" y="1374379"/>
            <a:chExt cx="4028628" cy="2268245"/>
          </a:xfrm>
        </p:grpSpPr>
        <p:sp>
          <p:nvSpPr>
            <p:cNvPr id="28" name="TextBox 27"/>
            <p:cNvSpPr txBox="1"/>
            <p:nvPr/>
          </p:nvSpPr>
          <p:spPr>
            <a:xfrm>
              <a:off x="4989239" y="1374379"/>
              <a:ext cx="2115413" cy="276999"/>
            </a:xfrm>
            <a:prstGeom prst="rect">
              <a:avLst/>
            </a:prstGeom>
            <a:noFill/>
          </p:spPr>
          <p:txBody>
            <a:bodyPr wrap="none" lIns="0" tIns="0" rIns="0" bIns="0" rtlCol="0">
              <a:spAutoFit/>
            </a:bodyPr>
            <a:lstStyle/>
            <a:p>
              <a:r>
                <a:rPr lang="de-CH" i="1" dirty="0">
                  <a:solidFill>
                    <a:schemeClr val="tx2"/>
                  </a:solidFill>
                </a:rPr>
                <a:t>Need </a:t>
              </a:r>
              <a:r>
                <a:rPr lang="de-CH" i="1" dirty="0" err="1">
                  <a:solidFill>
                    <a:schemeClr val="tx2"/>
                  </a:solidFill>
                </a:rPr>
                <a:t>of</a:t>
              </a:r>
              <a:r>
                <a:rPr lang="de-CH" i="1" dirty="0">
                  <a:solidFill>
                    <a:schemeClr val="tx2"/>
                  </a:solidFill>
                </a:rPr>
                <a:t> a </a:t>
              </a:r>
              <a:r>
                <a:rPr lang="de-CH" i="1" dirty="0" err="1">
                  <a:solidFill>
                    <a:schemeClr val="tx2"/>
                  </a:solidFill>
                </a:rPr>
                <a:t>validated</a:t>
              </a:r>
              <a:r>
                <a:rPr lang="de-CH" i="1" dirty="0">
                  <a:solidFill>
                    <a:schemeClr val="tx2"/>
                  </a:solidFill>
                </a:rPr>
                <a:t> kill step</a:t>
              </a:r>
              <a:endParaRPr lang="en-US" i="1" dirty="0">
                <a:solidFill>
                  <a:schemeClr val="tx2"/>
                </a:solidFill>
              </a:endParaRPr>
            </a:p>
          </p:txBody>
        </p:sp>
        <p:sp>
          <p:nvSpPr>
            <p:cNvPr id="29" name="Rectangle 28"/>
            <p:cNvSpPr/>
            <p:nvPr/>
          </p:nvSpPr>
          <p:spPr bwMode="auto">
            <a:xfrm>
              <a:off x="4747294" y="1376372"/>
              <a:ext cx="4028628" cy="2266252"/>
            </a:xfrm>
            <a:prstGeom prst="rect">
              <a:avLst/>
            </a:prstGeom>
            <a:noFill/>
            <a:ln w="28575" cap="flat" cmpd="sng" algn="ctr">
              <a:solidFill>
                <a:schemeClr val="bg1">
                  <a:lumMod val="50000"/>
                </a:schemeClr>
              </a:solid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tx2"/>
                </a:solidFill>
                <a:effectLst/>
                <a:latin typeface="Arial" charset="0"/>
              </a:endParaRPr>
            </a:p>
          </p:txBody>
        </p:sp>
      </p:gr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8089" y="4141206"/>
            <a:ext cx="5391680" cy="191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545789" y="5171474"/>
            <a:ext cx="1517408" cy="71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371881" y="4155937"/>
            <a:ext cx="1048494" cy="89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160621" y="4138877"/>
            <a:ext cx="1333950" cy="92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15987" y="2209800"/>
            <a:ext cx="65" cy="246221"/>
          </a:xfrm>
          <a:prstGeom prst="rect">
            <a:avLst/>
          </a:prstGeom>
          <a:noFill/>
        </p:spPr>
        <p:txBody>
          <a:bodyPr wrap="none" lIns="0" tIns="0" rIns="0" bIns="0" rtlCol="0">
            <a:spAutoFit/>
          </a:bodyPr>
          <a:lstStyle/>
          <a:p>
            <a:endParaRPr lang="de-CH" sz="1600" dirty="0" err="1">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2165" y="1907176"/>
            <a:ext cx="5098222" cy="1466850"/>
          </a:xfrm>
          <a:prstGeom prst="rect">
            <a:avLst/>
          </a:prstGeom>
        </p:spPr>
      </p:pic>
    </p:spTree>
    <p:extLst>
      <p:ext uri="{BB962C8B-B14F-4D97-AF65-F5344CB8AC3E}">
        <p14:creationId xmlns:p14="http://schemas.microsoft.com/office/powerpoint/2010/main" val="357633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nhaltsplatzhalter 2"/>
          <p:cNvSpPr txBox="1">
            <a:spLocks/>
          </p:cNvSpPr>
          <p:nvPr/>
        </p:nvSpPr>
        <p:spPr>
          <a:xfrm>
            <a:off x="264939" y="188640"/>
            <a:ext cx="11089232" cy="737042"/>
          </a:xfrm>
          <a:prstGeom prst="roundRect">
            <a:avLst>
              <a:gd name="adj" fmla="val 9790"/>
            </a:avLst>
          </a:prstGeom>
          <a:solidFill>
            <a:schemeClr val="bg1"/>
          </a:solidFill>
        </p:spPr>
        <p:txBody>
          <a:bodyPr vert="horz" lIns="180000" tIns="187200" rIns="144000" bIns="187200" rtlCol="0" anchor="t">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endParaRPr lang="en-US" dirty="0">
              <a:solidFill>
                <a:schemeClr val="bg1"/>
              </a:solidFill>
            </a:endParaRPr>
          </a:p>
        </p:txBody>
      </p:sp>
      <p:pic>
        <p:nvPicPr>
          <p:cNvPr id="14" name="Inhaltsplatzhalter 13"/>
          <p:cNvPicPr>
            <a:picLocks noGrp="1" noChangeAspect="1"/>
          </p:cNvPicPr>
          <p:nvPr>
            <p:ph sz="quarter" idx="15"/>
          </p:nvPr>
        </p:nvPicPr>
        <p:blipFill>
          <a:blip r:embed="rId3" cstate="email">
            <a:extLst>
              <a:ext uri="{28A0092B-C50C-407E-A947-70E740481C1C}">
                <a14:useLocalDpi xmlns:a14="http://schemas.microsoft.com/office/drawing/2010/main"/>
              </a:ext>
            </a:extLst>
          </a:blip>
          <a:stretch>
            <a:fillRect/>
          </a:stretch>
        </p:blipFill>
        <p:spPr>
          <a:xfrm flipH="1">
            <a:off x="4822739" y="1412776"/>
            <a:ext cx="2138943" cy="1897142"/>
          </a:xfrm>
        </p:spPr>
      </p:pic>
      <p:pic>
        <p:nvPicPr>
          <p:cNvPr id="10" name="Inhaltsplatzhalter 9"/>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781772" y="2218537"/>
            <a:ext cx="2179670" cy="1354479"/>
          </a:xfrm>
        </p:spPr>
      </p:pic>
      <p:sp>
        <p:nvSpPr>
          <p:cNvPr id="6" name="Titel 5"/>
          <p:cNvSpPr>
            <a:spLocks noGrp="1"/>
          </p:cNvSpPr>
          <p:nvPr>
            <p:ph type="title"/>
          </p:nvPr>
        </p:nvSpPr>
        <p:spPr/>
        <p:txBody>
          <a:bodyPr/>
          <a:lstStyle/>
          <a:p>
            <a:pPr lvl="0" eaLnBrk="0" hangingPunct="0">
              <a:spcBef>
                <a:spcPts val="0"/>
              </a:spcBef>
            </a:pPr>
            <a:r>
              <a:rPr lang="en-GB" dirty="0"/>
              <a:t>We develop new technologies for decontamination of dry foods.</a:t>
            </a:r>
            <a:br>
              <a:rPr lang="en-GB" dirty="0"/>
            </a:br>
            <a:r>
              <a:rPr lang="en-US" b="0" dirty="0" err="1">
                <a:latin typeface="Arial"/>
                <a:ea typeface="+mn-ea"/>
                <a:cs typeface="+mn-cs"/>
              </a:rPr>
              <a:t>LEeB</a:t>
            </a:r>
            <a:r>
              <a:rPr lang="en-US" b="0" dirty="0">
                <a:latin typeface="Arial"/>
                <a:ea typeface="+mn-ea"/>
                <a:cs typeface="+mn-cs"/>
              </a:rPr>
              <a:t> technology.</a:t>
            </a:r>
            <a:r>
              <a:rPr lang="en-US" b="0" i="1" dirty="0">
                <a:solidFill>
                  <a:prstClr val="black"/>
                </a:solidFill>
                <a:latin typeface="Arial"/>
                <a:ea typeface="+mn-ea"/>
                <a:cs typeface="+mn-cs"/>
              </a:rPr>
              <a:t/>
            </a:r>
            <a:br>
              <a:rPr lang="en-US" b="0" i="1" dirty="0">
                <a:solidFill>
                  <a:prstClr val="black"/>
                </a:solidFill>
                <a:latin typeface="Arial"/>
                <a:ea typeface="+mn-ea"/>
                <a:cs typeface="+mn-cs"/>
              </a:rPr>
            </a:br>
            <a:endParaRPr lang="en-US" dirty="0">
              <a:solidFill>
                <a:schemeClr val="tx1"/>
              </a:solidFill>
            </a:endParaRPr>
          </a:p>
        </p:txBody>
      </p:sp>
      <p:pic>
        <p:nvPicPr>
          <p:cNvPr id="9" name="Bildplatzhalter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7903" y="4447302"/>
            <a:ext cx="2514084" cy="1359072"/>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6" cstate="email">
              <a:extLst>
                <a:ext uri="{28A0092B-C50C-407E-A947-70E740481C1C}">
                  <a14:useLocalDpi xmlns:a14="http://schemas.microsoft.com/office/drawing/2010/main"/>
                </a:ext>
              </a:extLst>
            </a:blip>
            <a:stretch>
              <a:fillRect/>
            </a:stretch>
          </a:blipFill>
          <a:ln>
            <a:noFill/>
          </a:ln>
          <a:effectLst/>
        </p:spPr>
      </p:pic>
      <p:pic>
        <p:nvPicPr>
          <p:cNvPr id="12"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784866" y="4447303"/>
            <a:ext cx="2454267" cy="1359071"/>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8" cstate="email">
              <a:extLst>
                <a:ext uri="{28A0092B-C50C-407E-A947-70E740481C1C}">
                  <a14:useLocalDpi xmlns:a14="http://schemas.microsoft.com/office/drawing/2010/main"/>
                </a:ext>
              </a:extLst>
            </a:blip>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3" name="Gleich 2"/>
          <p:cNvSpPr/>
          <p:nvPr/>
        </p:nvSpPr>
        <p:spPr>
          <a:xfrm>
            <a:off x="7465739" y="3133298"/>
            <a:ext cx="914400" cy="914400"/>
          </a:xfrm>
          <a:prstGeom prst="mathEqual">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chemeClr val="tx2"/>
              </a:solidFill>
              <a:latin typeface="Arial" panose="020B0604020202020204" pitchFamily="34" charset="0"/>
              <a:cs typeface="Arial" panose="020B0604020202020204" pitchFamily="34" charset="0"/>
            </a:endParaRPr>
          </a:p>
        </p:txBody>
      </p:sp>
      <p:sp>
        <p:nvSpPr>
          <p:cNvPr id="4" name="Plus 3"/>
          <p:cNvSpPr/>
          <p:nvPr/>
        </p:nvSpPr>
        <p:spPr>
          <a:xfrm>
            <a:off x="3486025" y="3072123"/>
            <a:ext cx="914400" cy="914400"/>
          </a:xfrm>
          <a:prstGeom prst="mathPlu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chemeClr val="tx2"/>
              </a:solidFill>
              <a:latin typeface="Arial" panose="020B0604020202020204" pitchFamily="34" charset="0"/>
              <a:cs typeface="Arial" panose="020B0604020202020204" pitchFamily="34" charset="0"/>
            </a:endParaRPr>
          </a:p>
        </p:txBody>
      </p:sp>
      <p:sp>
        <p:nvSpPr>
          <p:cNvPr id="7" name="Textfeld 6"/>
          <p:cNvSpPr txBox="1"/>
          <p:nvPr/>
        </p:nvSpPr>
        <p:spPr>
          <a:xfrm>
            <a:off x="781772" y="3505200"/>
            <a:ext cx="2107949" cy="215444"/>
          </a:xfrm>
          <a:prstGeom prst="rect">
            <a:avLst/>
          </a:prstGeom>
          <a:noFill/>
        </p:spPr>
        <p:txBody>
          <a:bodyPr wrap="none" lIns="0" tIns="0" rIns="0" bIns="0" rtlCol="0">
            <a:spAutoFit/>
          </a:bodyPr>
          <a:lstStyle/>
          <a:p>
            <a:r>
              <a:rPr lang="en-US" sz="1400" dirty="0">
                <a:solidFill>
                  <a:schemeClr val="bg2"/>
                </a:solidFill>
                <a:latin typeface="Arial" panose="020B0604020202020204" pitchFamily="34" charset="0"/>
                <a:cs typeface="Arial" panose="020B0604020202020204" pitchFamily="34" charset="0"/>
              </a:rPr>
              <a:t>Low energy electron beam</a:t>
            </a:r>
          </a:p>
        </p:txBody>
      </p:sp>
      <p:sp>
        <p:nvSpPr>
          <p:cNvPr id="8" name="Rechteck 7"/>
          <p:cNvSpPr/>
          <p:nvPr/>
        </p:nvSpPr>
        <p:spPr>
          <a:xfrm>
            <a:off x="4838912" y="3352800"/>
            <a:ext cx="2122772" cy="584775"/>
          </a:xfrm>
          <a:prstGeom prst="rect">
            <a:avLst/>
          </a:prstGeom>
        </p:spPr>
        <p:txBody>
          <a:bodyPr wrap="square">
            <a:spAutoFit/>
          </a:bodyPr>
          <a:lstStyle/>
          <a:p>
            <a:r>
              <a:rPr lang="en-US" sz="1600" dirty="0">
                <a:solidFill>
                  <a:schemeClr val="bg2"/>
                </a:solidFill>
              </a:rPr>
              <a:t>Product presentation know-how </a:t>
            </a:r>
          </a:p>
        </p:txBody>
      </p:sp>
      <p:pic>
        <p:nvPicPr>
          <p:cNvPr id="15" name="Grafik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281611" y="1412776"/>
            <a:ext cx="3453589" cy="2113384"/>
          </a:xfrm>
          <a:prstGeom prst="rect">
            <a:avLst/>
          </a:prstGeom>
        </p:spPr>
      </p:pic>
      <p:sp>
        <p:nvSpPr>
          <p:cNvPr id="16" name="Rechteck 15"/>
          <p:cNvSpPr/>
          <p:nvPr/>
        </p:nvSpPr>
        <p:spPr>
          <a:xfrm>
            <a:off x="9303407" y="3356992"/>
            <a:ext cx="2122772" cy="584775"/>
          </a:xfrm>
          <a:prstGeom prst="rect">
            <a:avLst/>
          </a:prstGeom>
        </p:spPr>
        <p:txBody>
          <a:bodyPr wrap="square">
            <a:spAutoFit/>
          </a:bodyPr>
          <a:lstStyle/>
          <a:p>
            <a:r>
              <a:rPr lang="en-US" sz="1600" dirty="0">
                <a:solidFill>
                  <a:schemeClr val="bg2"/>
                </a:solidFill>
              </a:rPr>
              <a:t>Gentle surface decontamination </a:t>
            </a:r>
          </a:p>
        </p:txBody>
      </p:sp>
      <p:grpSp>
        <p:nvGrpSpPr>
          <p:cNvPr id="24" name="Gruppieren 23"/>
          <p:cNvGrpSpPr/>
          <p:nvPr/>
        </p:nvGrpSpPr>
        <p:grpSpPr>
          <a:xfrm>
            <a:off x="9154808" y="4110800"/>
            <a:ext cx="1707194" cy="1768046"/>
            <a:chOff x="9578720" y="3872129"/>
            <a:chExt cx="1707194" cy="1768046"/>
          </a:xfrm>
        </p:grpSpPr>
        <p:sp>
          <p:nvSpPr>
            <p:cNvPr id="13" name="Oval 5"/>
            <p:cNvSpPr/>
            <p:nvPr/>
          </p:nvSpPr>
          <p:spPr>
            <a:xfrm>
              <a:off x="9697590" y="4114619"/>
              <a:ext cx="1344164" cy="1330605"/>
            </a:xfrm>
            <a:prstGeom prst="ellipse">
              <a:avLst/>
            </a:prstGeom>
            <a:blipFill>
              <a:blip r:embed="rId10" cstate="email">
                <a:extLst>
                  <a:ext uri="{28A0092B-C50C-407E-A947-70E740481C1C}">
                    <a14:useLocalDpi xmlns:a14="http://schemas.microsoft.com/office/drawing/2010/main"/>
                  </a:ext>
                </a:extLst>
              </a:blip>
              <a:srcRect/>
              <a:stretch>
                <a:fillRect/>
              </a:stretch>
            </a:blipFill>
            <a:ln>
              <a:solidFill>
                <a:srgbClr val="178ED3"/>
              </a:solidFill>
            </a:ln>
          </p:spPr>
          <p:style>
            <a:lnRef idx="2">
              <a:schemeClr val="lt1">
                <a:hueOff val="0"/>
                <a:satOff val="0"/>
                <a:lumOff val="0"/>
                <a:alphaOff val="0"/>
              </a:schemeClr>
            </a:lnRef>
            <a:fillRef idx="1">
              <a:scrgbClr r="0" g="0" b="0"/>
            </a:fillRef>
            <a:effectRef idx="0">
              <a:schemeClr val="accent1">
                <a:tint val="50000"/>
                <a:alpha val="90000"/>
                <a:hueOff val="56396"/>
                <a:satOff val="-2645"/>
                <a:lumOff val="11299"/>
                <a:alphaOff val="-40000"/>
              </a:schemeClr>
            </a:effectRef>
            <a:fontRef idx="minor">
              <a:schemeClr val="lt1">
                <a:hueOff val="0"/>
                <a:satOff val="0"/>
                <a:lumOff val="0"/>
                <a:alphaOff val="0"/>
              </a:schemeClr>
            </a:fontRef>
          </p:style>
        </p:sp>
        <p:sp>
          <p:nvSpPr>
            <p:cNvPr id="2" name="Flussdiagramm: Verbindungsstelle 1"/>
            <p:cNvSpPr/>
            <p:nvPr/>
          </p:nvSpPr>
          <p:spPr>
            <a:xfrm>
              <a:off x="9648451" y="4086922"/>
              <a:ext cx="1393303" cy="1374443"/>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chemeClr val="tx2"/>
                </a:solidFill>
                <a:latin typeface="Arial" panose="020B0604020202020204" pitchFamily="34" charset="0"/>
                <a:cs typeface="Arial" panose="020B0604020202020204" pitchFamily="34" charset="0"/>
              </a:endParaRPr>
            </a:p>
          </p:txBody>
        </p:sp>
        <p:sp>
          <p:nvSpPr>
            <p:cNvPr id="17" name="Flussdiagramm: Verbindungsstelle 16"/>
            <p:cNvSpPr/>
            <p:nvPr/>
          </p:nvSpPr>
          <p:spPr>
            <a:xfrm>
              <a:off x="9625979" y="4005064"/>
              <a:ext cx="1512000" cy="1512000"/>
            </a:xfrm>
            <a:prstGeom prst="flowChartConnector">
              <a:avLst/>
            </a:prstGeom>
            <a:noFill/>
            <a:ln w="292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chemeClr val="tx2"/>
                </a:solidFill>
                <a:latin typeface="Arial" panose="020B0604020202020204" pitchFamily="34" charset="0"/>
                <a:cs typeface="Arial" panose="020B0604020202020204" pitchFamily="34" charset="0"/>
              </a:endParaRPr>
            </a:p>
          </p:txBody>
        </p:sp>
        <p:sp>
          <p:nvSpPr>
            <p:cNvPr id="18" name="Textfeld 17"/>
            <p:cNvSpPr txBox="1"/>
            <p:nvPr/>
          </p:nvSpPr>
          <p:spPr>
            <a:xfrm>
              <a:off x="9578720" y="4782020"/>
              <a:ext cx="139462" cy="215444"/>
            </a:xfrm>
            <a:prstGeom prst="rect">
              <a:avLst/>
            </a:prstGeom>
            <a:noFill/>
          </p:spPr>
          <p:txBody>
            <a:bodyPr wrap="none" lIns="0" tIns="0" rIns="0" bIns="0" rtlCol="0">
              <a:spAutoFit/>
            </a:bodyPr>
            <a:lstStyle/>
            <a:p>
              <a:r>
                <a:rPr lang="en-US" sz="1400" b="1" dirty="0">
                  <a:solidFill>
                    <a:srgbClr val="0070C0"/>
                  </a:solidFill>
                  <a:latin typeface="Arial" panose="020B0604020202020204" pitchFamily="34" charset="0"/>
                  <a:cs typeface="Arial" panose="020B0604020202020204" pitchFamily="34" charset="0"/>
                </a:rPr>
                <a:t>e</a:t>
              </a:r>
              <a:r>
                <a:rPr lang="en-US" sz="1400" b="1" baseline="30000" dirty="0">
                  <a:solidFill>
                    <a:srgbClr val="0070C0"/>
                  </a:solidFill>
                  <a:latin typeface="Arial" panose="020B0604020202020204" pitchFamily="34" charset="0"/>
                  <a:cs typeface="Arial" panose="020B0604020202020204" pitchFamily="34" charset="0"/>
                </a:rPr>
                <a:t>-</a:t>
              </a:r>
              <a:endParaRPr lang="en-US" sz="1400" b="1" dirty="0">
                <a:solidFill>
                  <a:srgbClr val="0070C0"/>
                </a:solidFill>
                <a:latin typeface="Arial" panose="020B0604020202020204" pitchFamily="34" charset="0"/>
                <a:cs typeface="Arial" panose="020B0604020202020204" pitchFamily="34" charset="0"/>
              </a:endParaRPr>
            </a:p>
          </p:txBody>
        </p:sp>
        <p:sp>
          <p:nvSpPr>
            <p:cNvPr id="19" name="Rechteck 18"/>
            <p:cNvSpPr/>
            <p:nvPr/>
          </p:nvSpPr>
          <p:spPr>
            <a:xfrm>
              <a:off x="9673502" y="4114619"/>
              <a:ext cx="324128" cy="307777"/>
            </a:xfrm>
            <a:prstGeom prst="rect">
              <a:avLst/>
            </a:prstGeom>
          </p:spPr>
          <p:txBody>
            <a:bodyPr wrap="none">
              <a:spAutoFit/>
            </a:bodyPr>
            <a:lstStyle/>
            <a:p>
              <a:r>
                <a:rPr lang="en-US" sz="1400" b="1" dirty="0">
                  <a:solidFill>
                    <a:srgbClr val="0070C0"/>
                  </a:solidFill>
                  <a:latin typeface="Arial" panose="020B0604020202020204" pitchFamily="34" charset="0"/>
                  <a:cs typeface="Arial" panose="020B0604020202020204" pitchFamily="34" charset="0"/>
                </a:rPr>
                <a:t>e</a:t>
              </a:r>
              <a:r>
                <a:rPr lang="en-US" sz="1400" b="1" baseline="30000" dirty="0">
                  <a:solidFill>
                    <a:srgbClr val="0070C0"/>
                  </a:solidFill>
                  <a:latin typeface="Arial" panose="020B0604020202020204" pitchFamily="34" charset="0"/>
                  <a:cs typeface="Arial" panose="020B0604020202020204" pitchFamily="34" charset="0"/>
                </a:rPr>
                <a:t>-</a:t>
              </a:r>
            </a:p>
          </p:txBody>
        </p:sp>
        <p:sp>
          <p:nvSpPr>
            <p:cNvPr id="20" name="Rechteck 19"/>
            <p:cNvSpPr/>
            <p:nvPr/>
          </p:nvSpPr>
          <p:spPr>
            <a:xfrm>
              <a:off x="10327653" y="3872129"/>
              <a:ext cx="335348" cy="307777"/>
            </a:xfrm>
            <a:prstGeom prst="rect">
              <a:avLst/>
            </a:prstGeom>
          </p:spPr>
          <p:txBody>
            <a:bodyPr wrap="none">
              <a:spAutoFit/>
            </a:bodyPr>
            <a:lstStyle/>
            <a:p>
              <a:r>
                <a:rPr lang="en-US" sz="1400" b="1" dirty="0">
                  <a:solidFill>
                    <a:srgbClr val="0070C0"/>
                  </a:solidFill>
                  <a:latin typeface="Arial" panose="020B0604020202020204" pitchFamily="34" charset="0"/>
                  <a:cs typeface="Arial" panose="020B0604020202020204" pitchFamily="34" charset="0"/>
                </a:rPr>
                <a:t>e</a:t>
              </a:r>
              <a:r>
                <a:rPr lang="en-US" b="1" baseline="30000" dirty="0">
                  <a:solidFill>
                    <a:srgbClr val="0070C0"/>
                  </a:solidFill>
                  <a:latin typeface="Arial" panose="020B0604020202020204" pitchFamily="34" charset="0"/>
                  <a:cs typeface="Arial" panose="020B0604020202020204" pitchFamily="34" charset="0"/>
                </a:rPr>
                <a:t>-</a:t>
              </a:r>
            </a:p>
          </p:txBody>
        </p:sp>
        <p:sp>
          <p:nvSpPr>
            <p:cNvPr id="21" name="Rechteck 20"/>
            <p:cNvSpPr/>
            <p:nvPr/>
          </p:nvSpPr>
          <p:spPr>
            <a:xfrm>
              <a:off x="10077295" y="5332398"/>
              <a:ext cx="335348" cy="307777"/>
            </a:xfrm>
            <a:prstGeom prst="rect">
              <a:avLst/>
            </a:prstGeom>
          </p:spPr>
          <p:txBody>
            <a:bodyPr wrap="none">
              <a:spAutoFit/>
            </a:bodyPr>
            <a:lstStyle/>
            <a:p>
              <a:r>
                <a:rPr lang="en-US" sz="1400" b="1" dirty="0">
                  <a:solidFill>
                    <a:srgbClr val="0070C0"/>
                  </a:solidFill>
                  <a:latin typeface="Arial" panose="020B0604020202020204" pitchFamily="34" charset="0"/>
                  <a:cs typeface="Arial" panose="020B0604020202020204" pitchFamily="34" charset="0"/>
                </a:rPr>
                <a:t>e</a:t>
              </a:r>
              <a:r>
                <a:rPr lang="en-US" b="1" baseline="30000" dirty="0">
                  <a:solidFill>
                    <a:srgbClr val="0070C0"/>
                  </a:solidFill>
                  <a:latin typeface="Arial" panose="020B0604020202020204" pitchFamily="34" charset="0"/>
                  <a:cs typeface="Arial" panose="020B0604020202020204" pitchFamily="34" charset="0"/>
                </a:rPr>
                <a:t>-</a:t>
              </a:r>
            </a:p>
          </p:txBody>
        </p:sp>
        <p:sp>
          <p:nvSpPr>
            <p:cNvPr id="22" name="Rechteck 21"/>
            <p:cNvSpPr/>
            <p:nvPr/>
          </p:nvSpPr>
          <p:spPr>
            <a:xfrm>
              <a:off x="10802631" y="5101002"/>
              <a:ext cx="335348" cy="307777"/>
            </a:xfrm>
            <a:prstGeom prst="rect">
              <a:avLst/>
            </a:prstGeom>
          </p:spPr>
          <p:txBody>
            <a:bodyPr wrap="none">
              <a:spAutoFit/>
            </a:bodyPr>
            <a:lstStyle/>
            <a:p>
              <a:r>
                <a:rPr lang="en-US" sz="1400" b="1" dirty="0">
                  <a:solidFill>
                    <a:srgbClr val="0070C0"/>
                  </a:solidFill>
                  <a:latin typeface="Arial" panose="020B0604020202020204" pitchFamily="34" charset="0"/>
                  <a:cs typeface="Arial" panose="020B0604020202020204" pitchFamily="34" charset="0"/>
                </a:rPr>
                <a:t>e</a:t>
              </a:r>
              <a:r>
                <a:rPr lang="en-US" b="1" baseline="30000" dirty="0">
                  <a:solidFill>
                    <a:srgbClr val="0070C0"/>
                  </a:solidFill>
                  <a:latin typeface="Arial" panose="020B0604020202020204" pitchFamily="34" charset="0"/>
                  <a:cs typeface="Arial" panose="020B0604020202020204" pitchFamily="34" charset="0"/>
                </a:rPr>
                <a:t>-</a:t>
              </a:r>
            </a:p>
          </p:txBody>
        </p:sp>
        <p:sp>
          <p:nvSpPr>
            <p:cNvPr id="23" name="Rechteck 22"/>
            <p:cNvSpPr/>
            <p:nvPr/>
          </p:nvSpPr>
          <p:spPr>
            <a:xfrm>
              <a:off x="10950566" y="4422396"/>
              <a:ext cx="335348" cy="307777"/>
            </a:xfrm>
            <a:prstGeom prst="rect">
              <a:avLst/>
            </a:prstGeom>
          </p:spPr>
          <p:txBody>
            <a:bodyPr wrap="none">
              <a:spAutoFit/>
            </a:bodyPr>
            <a:lstStyle/>
            <a:p>
              <a:r>
                <a:rPr lang="en-US" sz="1400" b="1" dirty="0">
                  <a:solidFill>
                    <a:srgbClr val="0070C0"/>
                  </a:solidFill>
                  <a:latin typeface="Arial" panose="020B0604020202020204" pitchFamily="34" charset="0"/>
                  <a:cs typeface="Arial" panose="020B0604020202020204" pitchFamily="34" charset="0"/>
                </a:rPr>
                <a:t>e</a:t>
              </a:r>
              <a:r>
                <a:rPr lang="en-US" b="1" baseline="30000" dirty="0">
                  <a:solidFill>
                    <a:srgbClr val="0070C0"/>
                  </a:solidFill>
                  <a:latin typeface="Arial" panose="020B0604020202020204" pitchFamily="34" charset="0"/>
                  <a:cs typeface="Arial" panose="020B0604020202020204" pitchFamily="34" charset="0"/>
                </a:rPr>
                <a:t>-</a:t>
              </a:r>
            </a:p>
          </p:txBody>
        </p:sp>
      </p:grpSp>
      <p:sp>
        <p:nvSpPr>
          <p:cNvPr id="5" name="Fußzeilenplatzhalter 4"/>
          <p:cNvSpPr>
            <a:spLocks noGrp="1"/>
          </p:cNvSpPr>
          <p:nvPr>
            <p:ph type="ftr" sz="quarter" idx="11"/>
          </p:nvPr>
        </p:nvSpPr>
        <p:spPr/>
        <p:txBody>
          <a:bodyPr/>
          <a:lstStyle/>
          <a:p>
            <a:r>
              <a:rPr lang="de-DE"/>
              <a:t>Food Safety Nutrition</a:t>
            </a:r>
            <a:endParaRPr lang="de-DE" dirty="0"/>
          </a:p>
        </p:txBody>
      </p:sp>
    </p:spTree>
    <p:extLst>
      <p:ext uri="{BB962C8B-B14F-4D97-AF65-F5344CB8AC3E}">
        <p14:creationId xmlns:p14="http://schemas.microsoft.com/office/powerpoint/2010/main" val="67690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36194" name="Rectangle 2"/>
          <p:cNvSpPr>
            <a:spLocks noGrp="1" noChangeArrowheads="1"/>
          </p:cNvSpPr>
          <p:nvPr>
            <p:ph type="title"/>
          </p:nvPr>
        </p:nvSpPr>
        <p:spPr>
          <a:xfrm>
            <a:off x="431999" y="274638"/>
            <a:ext cx="11354219" cy="900000"/>
          </a:xfrm>
        </p:spPr>
        <p:txBody>
          <a:bodyPr/>
          <a:lstStyle/>
          <a:p>
            <a:r>
              <a:rPr lang="en-US" sz="2700" dirty="0"/>
              <a:t>A complete hygienically designed extrusion plants is complex task.</a:t>
            </a:r>
          </a:p>
        </p:txBody>
      </p:sp>
      <p:pic>
        <p:nvPicPr>
          <p:cNvPr id="20482" name="Picture 2" descr="M:\_NU Nutrition\Fotos und Videos\ASSY_PPB_KE125_COMPLETE37 (3).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 y="879892"/>
            <a:ext cx="12208266" cy="5296619"/>
          </a:xfrm>
          <a:prstGeom prst="rect">
            <a:avLst/>
          </a:prstGeom>
          <a:noFill/>
          <a:extLst>
            <a:ext uri="{909E8E84-426E-40dd-AFC4-6F175D3DCCD1}">
              <a14:hiddenFill xmlns:a14="http://schemas.microsoft.com/office/drawing/2010/main">
                <a:solidFill>
                  <a:srgbClr val="FFFFFF"/>
                </a:solidFill>
              </a14:hiddenFill>
            </a:ext>
          </a:extLst>
        </p:spPr>
      </p:pic>
      <p:sp>
        <p:nvSpPr>
          <p:cNvPr id="17" name="tk_175"/>
          <p:cNvSpPr>
            <a:spLocks noChangeAspect="1"/>
          </p:cNvSpPr>
          <p:nvPr/>
        </p:nvSpPr>
        <p:spPr>
          <a:xfrm>
            <a:off x="2561207"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err="1">
                <a:solidFill>
                  <a:schemeClr val="bg1"/>
                </a:solidFill>
              </a:rPr>
              <a:t>Precon-ditioner</a:t>
            </a:r>
            <a:endParaRPr lang="en-US" sz="1400" b="1" dirty="0">
              <a:solidFill>
                <a:schemeClr val="bg1"/>
              </a:solidFill>
            </a:endParaRPr>
          </a:p>
        </p:txBody>
      </p:sp>
      <p:sp>
        <p:nvSpPr>
          <p:cNvPr id="18" name="tk_175"/>
          <p:cNvSpPr>
            <a:spLocks noChangeAspect="1"/>
          </p:cNvSpPr>
          <p:nvPr/>
        </p:nvSpPr>
        <p:spPr>
          <a:xfrm>
            <a:off x="3709341"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rPr>
              <a:t>Extruder</a:t>
            </a:r>
          </a:p>
        </p:txBody>
      </p:sp>
      <p:sp>
        <p:nvSpPr>
          <p:cNvPr id="19" name="tk_175"/>
          <p:cNvSpPr>
            <a:spLocks noChangeAspect="1"/>
          </p:cNvSpPr>
          <p:nvPr/>
        </p:nvSpPr>
        <p:spPr>
          <a:xfrm>
            <a:off x="4857475"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rPr>
              <a:t>Fluid Bed</a:t>
            </a:r>
          </a:p>
        </p:txBody>
      </p:sp>
      <p:sp>
        <p:nvSpPr>
          <p:cNvPr id="20" name="tk_175"/>
          <p:cNvSpPr>
            <a:spLocks noChangeAspect="1"/>
          </p:cNvSpPr>
          <p:nvPr/>
        </p:nvSpPr>
        <p:spPr>
          <a:xfrm>
            <a:off x="6005609"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rPr>
              <a:t>Flaking Mill</a:t>
            </a:r>
          </a:p>
        </p:txBody>
      </p:sp>
      <p:sp>
        <p:nvSpPr>
          <p:cNvPr id="21" name="tk_175"/>
          <p:cNvSpPr>
            <a:spLocks noChangeAspect="1"/>
          </p:cNvSpPr>
          <p:nvPr/>
        </p:nvSpPr>
        <p:spPr>
          <a:xfrm>
            <a:off x="8301877"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rPr>
              <a:t>TUBO Conveying</a:t>
            </a:r>
          </a:p>
        </p:txBody>
      </p:sp>
      <p:sp>
        <p:nvSpPr>
          <p:cNvPr id="22" name="tk_175"/>
          <p:cNvSpPr>
            <a:spLocks noChangeAspect="1"/>
          </p:cNvSpPr>
          <p:nvPr/>
        </p:nvSpPr>
        <p:spPr>
          <a:xfrm>
            <a:off x="10598144"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rPr>
              <a:t>Dryer</a:t>
            </a:r>
          </a:p>
        </p:txBody>
      </p:sp>
      <p:sp>
        <p:nvSpPr>
          <p:cNvPr id="23" name="tk_175"/>
          <p:cNvSpPr>
            <a:spLocks noChangeAspect="1"/>
          </p:cNvSpPr>
          <p:nvPr/>
        </p:nvSpPr>
        <p:spPr>
          <a:xfrm>
            <a:off x="9450011"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rPr>
              <a:t>Coating Drum</a:t>
            </a:r>
          </a:p>
        </p:txBody>
      </p:sp>
      <p:sp>
        <p:nvSpPr>
          <p:cNvPr id="24" name="tk_175"/>
          <p:cNvSpPr>
            <a:spLocks noChangeAspect="1"/>
          </p:cNvSpPr>
          <p:nvPr/>
        </p:nvSpPr>
        <p:spPr>
          <a:xfrm>
            <a:off x="7153743"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rPr>
              <a:t>Toasting</a:t>
            </a:r>
          </a:p>
        </p:txBody>
      </p:sp>
      <p:sp>
        <p:nvSpPr>
          <p:cNvPr id="25" name="tk_175"/>
          <p:cNvSpPr>
            <a:spLocks noChangeAspect="1"/>
          </p:cNvSpPr>
          <p:nvPr/>
        </p:nvSpPr>
        <p:spPr>
          <a:xfrm>
            <a:off x="1413073"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latin typeface="Arial" panose="020B0604020202020204" pitchFamily="34" charset="0"/>
                <a:cs typeface="Arial" panose="020B0604020202020204" pitchFamily="34" charset="0"/>
              </a:rPr>
              <a:t>Dosing</a:t>
            </a:r>
          </a:p>
        </p:txBody>
      </p:sp>
      <p:sp>
        <p:nvSpPr>
          <p:cNvPr id="26" name="tk_175"/>
          <p:cNvSpPr>
            <a:spLocks noChangeAspect="1"/>
          </p:cNvSpPr>
          <p:nvPr/>
        </p:nvSpPr>
        <p:spPr>
          <a:xfrm>
            <a:off x="264939" y="908720"/>
            <a:ext cx="1080120" cy="1080120"/>
          </a:xfrm>
          <a:custGeom>
            <a:avLst/>
            <a:gdLst/>
            <a:ahLst/>
            <a:cxnLst/>
            <a:rect l="l" t="t" r="r" b="b"/>
            <a:pathLst>
              <a:path w="1800000" h="1800000">
                <a:moveTo>
                  <a:pt x="900000" y="0"/>
                </a:moveTo>
                <a:cubicBezTo>
                  <a:pt x="1397056" y="0"/>
                  <a:pt x="1800000" y="402944"/>
                  <a:pt x="1800000" y="900000"/>
                </a:cubicBezTo>
                <a:cubicBezTo>
                  <a:pt x="1800000" y="1397056"/>
                  <a:pt x="1397056" y="1800000"/>
                  <a:pt x="900000" y="1800000"/>
                </a:cubicBezTo>
                <a:lnTo>
                  <a:pt x="0" y="1800000"/>
                </a:lnTo>
                <a:lnTo>
                  <a:pt x="0" y="900000"/>
                </a:lnTo>
                <a:cubicBezTo>
                  <a:pt x="0" y="402944"/>
                  <a:pt x="402944" y="0"/>
                  <a:pt x="90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latin typeface="Arial" panose="020B0604020202020204" pitchFamily="34" charset="0"/>
                <a:cs typeface="Arial" panose="020B0604020202020204" pitchFamily="34" charset="0"/>
              </a:rPr>
              <a:t>Raw Material Handling</a:t>
            </a:r>
          </a:p>
        </p:txBody>
      </p:sp>
      <p:grpSp>
        <p:nvGrpSpPr>
          <p:cNvPr id="34" name="Gruppieren 9"/>
          <p:cNvGrpSpPr/>
          <p:nvPr/>
        </p:nvGrpSpPr>
        <p:grpSpPr>
          <a:xfrm>
            <a:off x="1902597" y="5603876"/>
            <a:ext cx="1584120" cy="489420"/>
            <a:chOff x="6475228" y="2604977"/>
            <a:chExt cx="4146698" cy="2200939"/>
          </a:xfrm>
          <a:solidFill>
            <a:schemeClr val="accent1"/>
          </a:solidFill>
        </p:grpSpPr>
        <p:sp>
          <p:nvSpPr>
            <p:cNvPr id="44"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latin typeface="Arial" panose="020B0604020202020204" pitchFamily="34" charset="0"/>
                  <a:cs typeface="Arial" panose="020B0604020202020204" pitchFamily="34" charset="0"/>
                </a:rPr>
                <a:t>Pneumatic Lines &amp; Airlocks</a:t>
              </a:r>
            </a:p>
          </p:txBody>
        </p:sp>
        <p:sp>
          <p:nvSpPr>
            <p:cNvPr id="51"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52" name="Gruppieren 9"/>
          <p:cNvGrpSpPr/>
          <p:nvPr/>
        </p:nvGrpSpPr>
        <p:grpSpPr>
          <a:xfrm>
            <a:off x="3540143" y="5603876"/>
            <a:ext cx="1584119" cy="489420"/>
            <a:chOff x="6475228" y="2604977"/>
            <a:chExt cx="4146698" cy="2200939"/>
          </a:xfrm>
          <a:solidFill>
            <a:schemeClr val="accent1"/>
          </a:solidFill>
        </p:grpSpPr>
        <p:sp>
          <p:nvSpPr>
            <p:cNvPr id="53"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50" b="1" dirty="0">
                  <a:solidFill>
                    <a:schemeClr val="bg1"/>
                  </a:solidFill>
                  <a:latin typeface="Arial" panose="020B0604020202020204" pitchFamily="34" charset="0"/>
                  <a:cs typeface="Arial" panose="020B0604020202020204" pitchFamily="34" charset="0"/>
                </a:rPr>
                <a:t>Extrusion Addition Systems</a:t>
              </a:r>
            </a:p>
          </p:txBody>
        </p:sp>
        <p:sp>
          <p:nvSpPr>
            <p:cNvPr id="54"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56" name="Gruppieren 9"/>
          <p:cNvGrpSpPr/>
          <p:nvPr/>
        </p:nvGrpSpPr>
        <p:grpSpPr>
          <a:xfrm>
            <a:off x="5177688" y="5603876"/>
            <a:ext cx="1584119" cy="489420"/>
            <a:chOff x="6475228" y="2604977"/>
            <a:chExt cx="4146698" cy="2200939"/>
          </a:xfrm>
          <a:solidFill>
            <a:schemeClr val="accent1"/>
          </a:solidFill>
        </p:grpSpPr>
        <p:sp>
          <p:nvSpPr>
            <p:cNvPr id="57"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latin typeface="Arial" panose="020B0604020202020204" pitchFamily="34" charset="0"/>
                  <a:cs typeface="Arial" panose="020B0604020202020204" pitchFamily="34" charset="0"/>
                </a:rPr>
                <a:t>Cyclones, Filters and Fans</a:t>
              </a:r>
            </a:p>
          </p:txBody>
        </p:sp>
        <p:sp>
          <p:nvSpPr>
            <p:cNvPr id="58"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59" name="Gruppieren 9"/>
          <p:cNvGrpSpPr/>
          <p:nvPr/>
        </p:nvGrpSpPr>
        <p:grpSpPr>
          <a:xfrm>
            <a:off x="6815233" y="5603876"/>
            <a:ext cx="1584119" cy="489420"/>
            <a:chOff x="6475228" y="2604977"/>
            <a:chExt cx="4146698" cy="2200939"/>
          </a:xfrm>
          <a:solidFill>
            <a:schemeClr val="accent1"/>
          </a:solidFill>
        </p:grpSpPr>
        <p:sp>
          <p:nvSpPr>
            <p:cNvPr id="60"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latin typeface="Arial" panose="020B0604020202020204" pitchFamily="34" charset="0"/>
                  <a:cs typeface="Arial" panose="020B0604020202020204" pitchFamily="34" charset="0"/>
                </a:rPr>
                <a:t>Roller Mills</a:t>
              </a:r>
            </a:p>
          </p:txBody>
        </p:sp>
        <p:sp>
          <p:nvSpPr>
            <p:cNvPr id="61"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62" name="Gruppieren 9"/>
          <p:cNvGrpSpPr/>
          <p:nvPr/>
        </p:nvGrpSpPr>
        <p:grpSpPr>
          <a:xfrm>
            <a:off x="8452778" y="5603876"/>
            <a:ext cx="1584119" cy="489420"/>
            <a:chOff x="6475228" y="2604977"/>
            <a:chExt cx="4146698" cy="2200939"/>
          </a:xfrm>
          <a:solidFill>
            <a:schemeClr val="accent1"/>
          </a:solidFill>
        </p:grpSpPr>
        <p:sp>
          <p:nvSpPr>
            <p:cNvPr id="63"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latin typeface="Arial" panose="020B0604020202020204" pitchFamily="34" charset="0"/>
                  <a:cs typeface="Arial" panose="020B0604020202020204" pitchFamily="34" charset="0"/>
                </a:rPr>
                <a:t>Hammer Mills</a:t>
              </a:r>
            </a:p>
          </p:txBody>
        </p:sp>
        <p:sp>
          <p:nvSpPr>
            <p:cNvPr id="64"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65" name="Gruppieren 9"/>
          <p:cNvGrpSpPr/>
          <p:nvPr/>
        </p:nvGrpSpPr>
        <p:grpSpPr>
          <a:xfrm>
            <a:off x="10090323" y="5603876"/>
            <a:ext cx="1584119" cy="489420"/>
            <a:chOff x="6475228" y="2604977"/>
            <a:chExt cx="4146698" cy="2200939"/>
          </a:xfrm>
          <a:solidFill>
            <a:schemeClr val="accent1"/>
          </a:solidFill>
        </p:grpSpPr>
        <p:sp>
          <p:nvSpPr>
            <p:cNvPr id="66"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bg1"/>
                  </a:solidFill>
                  <a:latin typeface="Arial" panose="020B0604020202020204" pitchFamily="34" charset="0"/>
                  <a:cs typeface="Arial" panose="020B0604020202020204" pitchFamily="34" charset="0"/>
                </a:rPr>
                <a:t>Sifters</a:t>
              </a:r>
            </a:p>
          </p:txBody>
        </p:sp>
        <p:sp>
          <p:nvSpPr>
            <p:cNvPr id="67"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74" name="Gruppieren 9"/>
          <p:cNvGrpSpPr/>
          <p:nvPr/>
        </p:nvGrpSpPr>
        <p:grpSpPr>
          <a:xfrm>
            <a:off x="265051" y="5602268"/>
            <a:ext cx="1584120" cy="489420"/>
            <a:chOff x="6475228" y="2604977"/>
            <a:chExt cx="4146698" cy="2200939"/>
          </a:xfrm>
          <a:solidFill>
            <a:schemeClr val="accent1"/>
          </a:solidFill>
        </p:grpSpPr>
        <p:sp>
          <p:nvSpPr>
            <p:cNvPr id="75"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b="1" dirty="0">
                  <a:solidFill>
                    <a:schemeClr val="tx2"/>
                  </a:solidFill>
                  <a:latin typeface="Arial" panose="020B0604020202020204" pitchFamily="34" charset="0"/>
                  <a:cs typeface="Arial" panose="020B0604020202020204" pitchFamily="34" charset="0"/>
                </a:rPr>
                <a:t>Automation System</a:t>
              </a:r>
            </a:p>
          </p:txBody>
        </p:sp>
        <p:sp>
          <p:nvSpPr>
            <p:cNvPr id="76"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sp>
        <p:nvSpPr>
          <p:cNvPr id="36" name="Fußzeilenplatzhalter 3">
            <a:extLst>
              <a:ext uri="{FF2B5EF4-FFF2-40B4-BE49-F238E27FC236}">
                <a16:creationId xmlns="" xmlns:a16="http://schemas.microsoft.com/office/drawing/2014/main" id="{4840D307-DC8D-4BD9-B87E-4DE1FE8B7C57}"/>
              </a:ext>
            </a:extLst>
          </p:cNvPr>
          <p:cNvSpPr>
            <a:spLocks noGrp="1"/>
          </p:cNvSpPr>
          <p:nvPr>
            <p:ph type="ftr" sz="quarter" idx="11"/>
          </p:nvPr>
        </p:nvSpPr>
        <p:spPr>
          <a:xfrm>
            <a:off x="682459" y="6561368"/>
            <a:ext cx="7920000" cy="180000"/>
          </a:xfrm>
        </p:spPr>
        <p:txBody>
          <a:bodyPr/>
          <a:lstStyle/>
          <a:p>
            <a:r>
              <a:rPr lang="en-US" dirty="0"/>
              <a:t>Food Safety Nutrition</a:t>
            </a:r>
            <a:endParaRPr lang="de-DE" dirty="0"/>
          </a:p>
        </p:txBody>
      </p:sp>
    </p:spTree>
    <p:custDataLst>
      <p:tags r:id="rId2"/>
    </p:custDataLst>
    <p:extLst>
      <p:ext uri="{BB962C8B-B14F-4D97-AF65-F5344CB8AC3E}">
        <p14:creationId xmlns:p14="http://schemas.microsoft.com/office/powerpoint/2010/main" val="2448560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46" name="Picture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57427" y="1207964"/>
            <a:ext cx="3856038" cy="403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Lst>
        </p:spPr>
      </p:pic>
      <p:sp>
        <p:nvSpPr>
          <p:cNvPr id="3" name="Titel 2"/>
          <p:cNvSpPr>
            <a:spLocks noGrp="1"/>
          </p:cNvSpPr>
          <p:nvPr>
            <p:ph type="title"/>
          </p:nvPr>
        </p:nvSpPr>
        <p:spPr>
          <a:xfrm>
            <a:off x="431999" y="274638"/>
            <a:ext cx="11304387" cy="900000"/>
          </a:xfrm>
        </p:spPr>
        <p:txBody>
          <a:bodyPr/>
          <a:lstStyle/>
          <a:p>
            <a:r>
              <a:rPr lang="en-US" sz="2600" dirty="0"/>
              <a:t>Our portfolio only fulfills partly customer’s requirements regarding HD.</a:t>
            </a:r>
            <a:r>
              <a:rPr lang="en-GB" sz="2600" dirty="0"/>
              <a:t/>
            </a:r>
            <a:br>
              <a:rPr lang="en-GB" sz="2600" dirty="0"/>
            </a:br>
            <a:r>
              <a:rPr lang="en-GB" sz="2600" b="0" dirty="0"/>
              <a:t>Some good examples of hygienically designed products.</a:t>
            </a:r>
          </a:p>
        </p:txBody>
      </p:sp>
      <p:pic>
        <p:nvPicPr>
          <p:cNvPr id="26" name="Picture 2"/>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4939" y="2172386"/>
            <a:ext cx="4687693" cy="211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62535" y="2272822"/>
            <a:ext cx="3292501" cy="191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263116" y="1788181"/>
            <a:ext cx="3595111" cy="288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uppieren 9"/>
          <p:cNvGrpSpPr/>
          <p:nvPr/>
        </p:nvGrpSpPr>
        <p:grpSpPr>
          <a:xfrm>
            <a:off x="552971" y="5486400"/>
            <a:ext cx="2139110" cy="660887"/>
            <a:chOff x="6475228" y="2604977"/>
            <a:chExt cx="4146698" cy="2200939"/>
          </a:xfrm>
          <a:solidFill>
            <a:schemeClr val="accent1"/>
          </a:solidFill>
        </p:grpSpPr>
        <p:sp>
          <p:nvSpPr>
            <p:cNvPr id="32"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b="1" dirty="0">
                  <a:solidFill>
                    <a:schemeClr val="bg1"/>
                  </a:solidFill>
                  <a:latin typeface="Arial" panose="020B0604020202020204" pitchFamily="34" charset="0"/>
                  <a:cs typeface="Arial" panose="020B0604020202020204" pitchFamily="34" charset="0"/>
                </a:rPr>
                <a:t>Stainless steel with food touching parts</a:t>
              </a:r>
            </a:p>
          </p:txBody>
        </p:sp>
        <p:sp>
          <p:nvSpPr>
            <p:cNvPr id="33"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a:solidFill>
                  <a:schemeClr val="tx2"/>
                </a:solidFill>
                <a:latin typeface="Arial" panose="020B0604020202020204" pitchFamily="34" charset="0"/>
                <a:cs typeface="Arial" panose="020B0604020202020204" pitchFamily="34" charset="0"/>
              </a:endParaRPr>
            </a:p>
          </p:txBody>
        </p:sp>
      </p:grpSp>
      <p:grpSp>
        <p:nvGrpSpPr>
          <p:cNvPr id="34" name="Gruppieren 9"/>
          <p:cNvGrpSpPr/>
          <p:nvPr/>
        </p:nvGrpSpPr>
        <p:grpSpPr>
          <a:xfrm>
            <a:off x="2785219" y="5486400"/>
            <a:ext cx="2139110" cy="660887"/>
            <a:chOff x="6475228" y="2604977"/>
            <a:chExt cx="4146698" cy="2200939"/>
          </a:xfrm>
          <a:solidFill>
            <a:schemeClr val="accent1"/>
          </a:solidFill>
        </p:grpSpPr>
        <p:sp>
          <p:nvSpPr>
            <p:cNvPr id="35"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b="1" dirty="0">
                  <a:solidFill>
                    <a:schemeClr val="bg1"/>
                  </a:solidFill>
                  <a:latin typeface="Arial" panose="020B0604020202020204" pitchFamily="34" charset="0"/>
                  <a:cs typeface="Arial" panose="020B0604020202020204" pitchFamily="34" charset="0"/>
                </a:rPr>
                <a:t>Easy access for cleaning</a:t>
              </a:r>
            </a:p>
          </p:txBody>
        </p:sp>
        <p:sp>
          <p:nvSpPr>
            <p:cNvPr id="36"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a:solidFill>
                  <a:schemeClr val="tx2"/>
                </a:solidFill>
                <a:latin typeface="Arial" panose="020B0604020202020204" pitchFamily="34" charset="0"/>
                <a:cs typeface="Arial" panose="020B0604020202020204" pitchFamily="34" charset="0"/>
              </a:endParaRPr>
            </a:p>
          </p:txBody>
        </p:sp>
      </p:grpSp>
      <p:grpSp>
        <p:nvGrpSpPr>
          <p:cNvPr id="37" name="Gruppieren 9"/>
          <p:cNvGrpSpPr/>
          <p:nvPr/>
        </p:nvGrpSpPr>
        <p:grpSpPr>
          <a:xfrm>
            <a:off x="5017467" y="5486400"/>
            <a:ext cx="2139110" cy="660887"/>
            <a:chOff x="6475228" y="2604977"/>
            <a:chExt cx="4146698" cy="2200939"/>
          </a:xfrm>
          <a:solidFill>
            <a:schemeClr val="accent1"/>
          </a:solidFill>
        </p:grpSpPr>
        <p:sp>
          <p:nvSpPr>
            <p:cNvPr id="38"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b="1" dirty="0">
                  <a:solidFill>
                    <a:schemeClr val="bg1"/>
                  </a:solidFill>
                  <a:latin typeface="Arial" panose="020B0604020202020204" pitchFamily="34" charset="0"/>
                  <a:cs typeface="Arial" panose="020B0604020202020204" pitchFamily="34" charset="0"/>
                </a:rPr>
                <a:t>Material certificates</a:t>
              </a:r>
            </a:p>
          </p:txBody>
        </p:sp>
        <p:sp>
          <p:nvSpPr>
            <p:cNvPr id="39"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a:solidFill>
                  <a:schemeClr val="tx2"/>
                </a:solidFill>
                <a:latin typeface="Arial" panose="020B0604020202020204" pitchFamily="34" charset="0"/>
                <a:cs typeface="Arial" panose="020B0604020202020204" pitchFamily="34" charset="0"/>
              </a:endParaRPr>
            </a:p>
          </p:txBody>
        </p:sp>
      </p:grpSp>
      <p:grpSp>
        <p:nvGrpSpPr>
          <p:cNvPr id="40" name="Gruppieren 9"/>
          <p:cNvGrpSpPr/>
          <p:nvPr/>
        </p:nvGrpSpPr>
        <p:grpSpPr>
          <a:xfrm>
            <a:off x="7249715" y="5486400"/>
            <a:ext cx="2139110" cy="660887"/>
            <a:chOff x="6475228" y="2604977"/>
            <a:chExt cx="4146698" cy="2200939"/>
          </a:xfrm>
          <a:solidFill>
            <a:schemeClr val="accent1"/>
          </a:solidFill>
        </p:grpSpPr>
        <p:sp>
          <p:nvSpPr>
            <p:cNvPr id="41"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b="1" dirty="0">
                  <a:solidFill>
                    <a:schemeClr val="bg1"/>
                  </a:solidFill>
                  <a:latin typeface="Arial" panose="020B0604020202020204" pitchFamily="34" charset="0"/>
                  <a:cs typeface="Arial" panose="020B0604020202020204" pitchFamily="34" charset="0"/>
                </a:rPr>
                <a:t>Continuous weld</a:t>
              </a:r>
            </a:p>
          </p:txBody>
        </p:sp>
        <p:sp>
          <p:nvSpPr>
            <p:cNvPr id="42"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a:solidFill>
                  <a:schemeClr val="tx2"/>
                </a:solidFill>
                <a:latin typeface="Arial" panose="020B0604020202020204" pitchFamily="34" charset="0"/>
                <a:cs typeface="Arial" panose="020B0604020202020204" pitchFamily="34" charset="0"/>
              </a:endParaRPr>
            </a:p>
          </p:txBody>
        </p:sp>
      </p:grpSp>
      <p:grpSp>
        <p:nvGrpSpPr>
          <p:cNvPr id="43" name="Gruppieren 9"/>
          <p:cNvGrpSpPr/>
          <p:nvPr/>
        </p:nvGrpSpPr>
        <p:grpSpPr>
          <a:xfrm>
            <a:off x="9481963" y="5486400"/>
            <a:ext cx="2139110" cy="660887"/>
            <a:chOff x="6475228" y="2604977"/>
            <a:chExt cx="4146698" cy="2200939"/>
          </a:xfrm>
          <a:solidFill>
            <a:schemeClr val="accent1"/>
          </a:solidFill>
        </p:grpSpPr>
        <p:sp>
          <p:nvSpPr>
            <p:cNvPr id="44" name="Abgerundetes Rechteck 10"/>
            <p:cNvSpPr/>
            <p:nvPr/>
          </p:nvSpPr>
          <p:spPr>
            <a:xfrm>
              <a:off x="6475228" y="2604977"/>
              <a:ext cx="4146698" cy="22009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b="1" dirty="0">
                  <a:solidFill>
                    <a:schemeClr val="bg1"/>
                  </a:solidFill>
                  <a:latin typeface="Arial" panose="020B0604020202020204" pitchFamily="34" charset="0"/>
                  <a:cs typeface="Arial" panose="020B0604020202020204" pitchFamily="34" charset="0"/>
                </a:rPr>
                <a:t>Kill-Step Validation</a:t>
              </a:r>
            </a:p>
          </p:txBody>
        </p:sp>
        <p:sp>
          <p:nvSpPr>
            <p:cNvPr id="45" name="Rechteck 11"/>
            <p:cNvSpPr/>
            <p:nvPr/>
          </p:nvSpPr>
          <p:spPr>
            <a:xfrm>
              <a:off x="6475228" y="2604977"/>
              <a:ext cx="574159" cy="382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a:solidFill>
                  <a:schemeClr val="tx2"/>
                </a:solidFill>
                <a:latin typeface="Arial" panose="020B0604020202020204" pitchFamily="34" charset="0"/>
                <a:cs typeface="Arial" panose="020B0604020202020204" pitchFamily="34" charset="0"/>
              </a:endParaRPr>
            </a:p>
          </p:txBody>
        </p:sp>
      </p:grpSp>
      <p:sp>
        <p:nvSpPr>
          <p:cNvPr id="23" name="Fußzeilenplatzhalter 3">
            <a:extLst>
              <a:ext uri="{FF2B5EF4-FFF2-40B4-BE49-F238E27FC236}">
                <a16:creationId xmlns="" xmlns:a16="http://schemas.microsoft.com/office/drawing/2014/main" id="{63C37441-2898-477C-94FC-6967867B1466}"/>
              </a:ext>
            </a:extLst>
          </p:cNvPr>
          <p:cNvSpPr>
            <a:spLocks noGrp="1"/>
          </p:cNvSpPr>
          <p:nvPr>
            <p:ph type="ftr" sz="quarter" idx="11"/>
          </p:nvPr>
        </p:nvSpPr>
        <p:spPr>
          <a:xfrm>
            <a:off x="692187" y="6561368"/>
            <a:ext cx="7920000" cy="180000"/>
          </a:xfrm>
        </p:spPr>
        <p:txBody>
          <a:bodyPr/>
          <a:lstStyle/>
          <a:p>
            <a:r>
              <a:rPr lang="en-US" dirty="0"/>
              <a:t>Food Safety Nutrition</a:t>
            </a:r>
            <a:endParaRPr lang="de-DE" dirty="0"/>
          </a:p>
        </p:txBody>
      </p:sp>
    </p:spTree>
    <p:custDataLst>
      <p:tags r:id="rId2"/>
    </p:custDataLst>
    <p:extLst>
      <p:ext uri="{BB962C8B-B14F-4D97-AF65-F5344CB8AC3E}">
        <p14:creationId xmlns:p14="http://schemas.microsoft.com/office/powerpoint/2010/main" val="4224122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5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F6D9178-C099-4533-9D18-FB2288C9CB0F}"/>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Food Innovation Center.</a:t>
            </a:r>
            <a:br>
              <a:rPr lang="en-US" altLang="en-US" dirty="0"/>
            </a:br>
            <a:endParaRPr lang="en-US" dirty="0"/>
          </a:p>
        </p:txBody>
      </p:sp>
      <p:sp>
        <p:nvSpPr>
          <p:cNvPr id="4" name="Content Placeholder 3">
            <a:extLst>
              <a:ext uri="{FF2B5EF4-FFF2-40B4-BE49-F238E27FC236}">
                <a16:creationId xmlns="" xmlns:a16="http://schemas.microsoft.com/office/drawing/2014/main" id="{0B663222-2138-43DE-8193-6769299BA277}"/>
              </a:ext>
            </a:extLst>
          </p:cNvPr>
          <p:cNvSpPr>
            <a:spLocks noGrp="1"/>
          </p:cNvSpPr>
          <p:nvPr>
            <p:ph sz="quarter" idx="13"/>
          </p:nvPr>
        </p:nvSpPr>
        <p:spPr/>
        <p:txBody>
          <a:bodyPr/>
          <a:lstStyle/>
          <a:p>
            <a:pPr>
              <a:spcBef>
                <a:spcPts val="438"/>
              </a:spcBef>
            </a:pPr>
            <a:r>
              <a:rPr lang="en-US" altLang="en-US" dirty="0"/>
              <a:t>Opened in May 2012</a:t>
            </a:r>
          </a:p>
          <a:p>
            <a:pPr>
              <a:spcBef>
                <a:spcPts val="438"/>
              </a:spcBef>
            </a:pPr>
            <a:r>
              <a:rPr lang="en-US" altLang="en-US" dirty="0"/>
              <a:t>Designed as a</a:t>
            </a:r>
            <a:r>
              <a:rPr lang="en-US" altLang="en-US" b="1" dirty="0"/>
              <a:t> Food Grade </a:t>
            </a:r>
            <a:r>
              <a:rPr lang="en-US" altLang="en-US" dirty="0"/>
              <a:t>facility to accommodate:</a:t>
            </a:r>
          </a:p>
          <a:p>
            <a:pPr lvl="1">
              <a:spcBef>
                <a:spcPts val="438"/>
              </a:spcBef>
              <a:buClr>
                <a:schemeClr val="bg2"/>
              </a:buClr>
              <a:buFont typeface="Wingdings" panose="05000000000000000000" pitchFamily="2" charset="2"/>
              <a:buChar char="§"/>
            </a:pPr>
            <a:r>
              <a:rPr lang="en-US" altLang="en-US" dirty="0"/>
              <a:t> Customer’s trials,</a:t>
            </a:r>
          </a:p>
          <a:p>
            <a:pPr lvl="1">
              <a:spcBef>
                <a:spcPts val="438"/>
              </a:spcBef>
              <a:buClr>
                <a:schemeClr val="bg2"/>
              </a:buClr>
              <a:buFont typeface="Wingdings" panose="05000000000000000000" pitchFamily="2" charset="2"/>
              <a:buChar char="§"/>
            </a:pPr>
            <a:r>
              <a:rPr lang="en-US" altLang="en-US" dirty="0"/>
              <a:t> Provide training for customers and Bühler employees</a:t>
            </a:r>
          </a:p>
          <a:p>
            <a:pPr lvl="1">
              <a:spcBef>
                <a:spcPts val="438"/>
              </a:spcBef>
              <a:buClr>
                <a:schemeClr val="bg2"/>
              </a:buClr>
              <a:buFont typeface="Wingdings" panose="05000000000000000000" pitchFamily="2" charset="2"/>
              <a:buChar char="§"/>
            </a:pPr>
            <a:r>
              <a:rPr lang="en-US" altLang="en-US" dirty="0"/>
              <a:t> Demonstrate </a:t>
            </a:r>
            <a:r>
              <a:rPr lang="en-US" altLang="en-US" dirty="0" err="1"/>
              <a:t>Bühler’s</a:t>
            </a:r>
            <a:r>
              <a:rPr lang="en-US" altLang="en-US" dirty="0"/>
              <a:t> complete solution </a:t>
            </a:r>
          </a:p>
          <a:p>
            <a:endParaRPr lang="en-US" dirty="0"/>
          </a:p>
        </p:txBody>
      </p:sp>
      <p:pic>
        <p:nvPicPr>
          <p:cNvPr id="1126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08295" y="17221200"/>
            <a:ext cx="640246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U:\Marketing\FIC and Safe Food Dialogue\Food Safety - Food Innovation Center Pics\Food Innovation Center\IMG_8528.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975" y="3844263"/>
            <a:ext cx="3900975" cy="2299812"/>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5" cstate="email">
              <a:extLst>
                <a:ext uri="{28A0092B-C50C-407E-A947-70E740481C1C}">
                  <a14:useLocalDpi xmlns:a14="http://schemas.microsoft.com/office/drawing/2010/main"/>
                </a:ext>
              </a:extLst>
            </a:blip>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4" descr="U:\Marketing\FIC and Safe Food Dialogue\Food Safety - Food Innovation Center Pics\Food Innovation Center\IMG_6186.jpg">
            <a:extLst>
              <a:ext uri="{FF2B5EF4-FFF2-40B4-BE49-F238E27FC236}">
                <a16:creationId xmlns="" xmlns:a16="http://schemas.microsoft.com/office/drawing/2014/main" id="{F33CEE6B-BA0A-4F81-B8EE-F102C05C768F}"/>
              </a:ext>
            </a:extLst>
          </p:cNvPr>
          <p:cNvPicPr>
            <a:picLocks noGrp="1" noChangeAspect="1" noChangeArrowheads="1"/>
          </p:cNvPicPr>
          <p:nvPr>
            <p:ph type="pic" sz="quarter" idx="14"/>
          </p:nvPr>
        </p:nvPicPr>
        <p:blipFill rotWithShape="1">
          <a:blip r:embed="rId6" cstate="email">
            <a:extLst>
              <a:ext uri="{28A0092B-C50C-407E-A947-70E740481C1C}">
                <a14:useLocalDpi xmlns:a14="http://schemas.microsoft.com/office/drawing/2010/main"/>
              </a:ext>
            </a:extLst>
          </a:blip>
          <a:srcRect/>
          <a:stretch/>
        </p:blipFill>
        <p:spPr bwMode="auto">
          <a:xfrm>
            <a:off x="6123562" y="0"/>
            <a:ext cx="6071613" cy="3430800"/>
          </a:xfrm>
          <a:prstGeom prst="rect">
            <a:avLst/>
          </a:prstGeom>
          <a:blipFill>
            <a:blip r:embed="rId7" cstate="email">
              <a:extLst>
                <a:ext uri="{28A0092B-C50C-407E-A947-70E740481C1C}">
                  <a14:useLocalDpi xmlns:a14="http://schemas.microsoft.com/office/drawing/2010/main"/>
                </a:ext>
              </a:extLst>
            </a:blip>
            <a:stretch>
              <a:fillRect/>
            </a:stretch>
          </a:blipFill>
          <a:ln w="9525">
            <a:noFill/>
            <a:miter lim="800000"/>
            <a:headEnd/>
            <a:tailEnd/>
          </a:ln>
          <a:effectLst/>
          <a:extLst/>
        </p:spPr>
      </p:pic>
      <p:pic>
        <p:nvPicPr>
          <p:cNvPr id="12" name="Picture 5" descr="U:\Marketing\FIC and Safe Food Dialogue\Food Safety - Food Innovation Center Pics\Food Innovation Center\IMG_6313.jpg">
            <a:extLst>
              <a:ext uri="{FF2B5EF4-FFF2-40B4-BE49-F238E27FC236}">
                <a16:creationId xmlns="" xmlns:a16="http://schemas.microsoft.com/office/drawing/2014/main" id="{A8CD09B2-BCC4-4D5C-A154-3F005F3753BE}"/>
              </a:ext>
            </a:extLst>
          </p:cNvPr>
          <p:cNvPicPr>
            <a:picLocks noGrp="1" noChangeAspect="1" noChangeArrowheads="1"/>
          </p:cNvPicPr>
          <p:nvPr>
            <p:ph type="pic" sz="quarter" idx="15"/>
          </p:nvPr>
        </p:nvPicPr>
        <p:blipFill rotWithShape="1">
          <a:blip r:embed="rId8" cstate="email">
            <a:extLst>
              <a:ext uri="{28A0092B-C50C-407E-A947-70E740481C1C}">
                <a14:useLocalDpi xmlns:a14="http://schemas.microsoft.com/office/drawing/2010/main"/>
              </a:ext>
            </a:extLst>
          </a:blip>
          <a:srcRect/>
          <a:stretch/>
        </p:blipFill>
        <p:spPr bwMode="auto">
          <a:xfrm>
            <a:off x="6123561" y="3427200"/>
            <a:ext cx="6071614" cy="3430800"/>
          </a:xfrm>
          <a:prstGeom prst="rect">
            <a:avLst/>
          </a:prstGeom>
          <a:blipFill>
            <a:blip r:embed="rId7" cstate="email">
              <a:extLst>
                <a:ext uri="{28A0092B-C50C-407E-A947-70E740481C1C}">
                  <a14:useLocalDpi xmlns:a14="http://schemas.microsoft.com/office/drawing/2010/main"/>
                </a:ext>
              </a:extLst>
            </a:blip>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080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93613C6C-A4DB-494C-B715-CC0DB272DA9C}"/>
              </a:ext>
            </a:extLst>
          </p:cNvPr>
          <p:cNvSpPr/>
          <p:nvPr/>
        </p:nvSpPr>
        <p:spPr>
          <a:xfrm>
            <a:off x="4148625" y="2824931"/>
            <a:ext cx="3764728" cy="5488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F6C5C92B-80F2-44C9-B597-0B48C0F1CF32}"/>
              </a:ext>
            </a:extLst>
          </p:cNvPr>
          <p:cNvSpPr/>
          <p:nvPr/>
        </p:nvSpPr>
        <p:spPr>
          <a:xfrm>
            <a:off x="415153" y="5249561"/>
            <a:ext cx="11175191" cy="9693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8A457B1B-0238-4970-A995-6091B6C14D30}"/>
              </a:ext>
            </a:extLst>
          </p:cNvPr>
          <p:cNvSpPr/>
          <p:nvPr/>
        </p:nvSpPr>
        <p:spPr>
          <a:xfrm>
            <a:off x="431999" y="1658928"/>
            <a:ext cx="11175191" cy="96936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chemeClr val="tx2"/>
              </a:solidFill>
              <a:latin typeface="Arial" panose="020B0604020202020204" pitchFamily="34" charset="0"/>
              <a:cs typeface="Arial" panose="020B0604020202020204" pitchFamily="34" charset="0"/>
            </a:endParaRPr>
          </a:p>
        </p:txBody>
      </p:sp>
      <p:sp>
        <p:nvSpPr>
          <p:cNvPr id="418818" name="Rectangle 2"/>
          <p:cNvSpPr>
            <a:spLocks noGrp="1" noChangeArrowheads="1"/>
          </p:cNvSpPr>
          <p:nvPr>
            <p:ph type="title"/>
          </p:nvPr>
        </p:nvSpPr>
        <p:spPr/>
        <p:txBody>
          <a:bodyPr/>
          <a:lstStyle/>
          <a:p>
            <a:r>
              <a:rPr lang="en-US" dirty="0"/>
              <a:t>Bühler offers comprehensive Food Safety Support. </a:t>
            </a:r>
          </a:p>
        </p:txBody>
      </p:sp>
      <p:sp>
        <p:nvSpPr>
          <p:cNvPr id="2" name="Fußzeilenplatzhalter 1"/>
          <p:cNvSpPr>
            <a:spLocks noGrp="1"/>
          </p:cNvSpPr>
          <p:nvPr>
            <p:ph type="ftr" sz="quarter" idx="11"/>
          </p:nvPr>
        </p:nvSpPr>
        <p:spPr/>
        <p:txBody>
          <a:bodyPr/>
          <a:lstStyle/>
          <a:p>
            <a:r>
              <a:rPr lang="en-US"/>
              <a:t>Food Safety Nutrition</a:t>
            </a:r>
            <a:endParaRPr lang="en-US" dirty="0"/>
          </a:p>
        </p:txBody>
      </p:sp>
      <p:grpSp>
        <p:nvGrpSpPr>
          <p:cNvPr id="418819" name="Group 3"/>
          <p:cNvGrpSpPr>
            <a:grpSpLocks/>
          </p:cNvGrpSpPr>
          <p:nvPr/>
        </p:nvGrpSpPr>
        <p:grpSpPr bwMode="auto">
          <a:xfrm>
            <a:off x="414280" y="1659250"/>
            <a:ext cx="11139748" cy="4335862"/>
            <a:chOff x="670" y="1073"/>
            <a:chExt cx="4400" cy="2668"/>
          </a:xfrm>
        </p:grpSpPr>
        <p:cxnSp>
          <p:nvCxnSpPr>
            <p:cNvPr id="418827" name="AutoShape 11"/>
            <p:cNvCxnSpPr>
              <a:cxnSpLocks noChangeShapeType="1"/>
              <a:stCxn id="3" idx="3"/>
              <a:endCxn id="418820" idx="0"/>
            </p:cNvCxnSpPr>
            <p:nvPr/>
          </p:nvCxnSpPr>
          <p:spPr bwMode="auto">
            <a:xfrm>
              <a:off x="3632" y="1959"/>
              <a:ext cx="774" cy="428"/>
            </a:xfrm>
            <a:prstGeom prst="bentConnector2">
              <a:avLst/>
            </a:prstGeom>
            <a:noFill/>
            <a:ln w="317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8820" name="Oval 4"/>
            <p:cNvSpPr>
              <a:spLocks noChangeArrowheads="1"/>
            </p:cNvSpPr>
            <p:nvPr/>
          </p:nvSpPr>
          <p:spPr bwMode="auto">
            <a:xfrm>
              <a:off x="3742" y="2387"/>
              <a:ext cx="1328" cy="774"/>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pPr algn="ctr" eaLnBrk="0" hangingPunct="0">
                <a:spcBef>
                  <a:spcPct val="0"/>
                </a:spcBef>
              </a:pPr>
              <a:r>
                <a:rPr lang="en-US" sz="1600" dirty="0" err="1">
                  <a:solidFill>
                    <a:schemeClr val="bg1"/>
                  </a:solidFill>
                </a:rPr>
                <a:t>IoT</a:t>
              </a:r>
              <a:r>
                <a:rPr lang="en-US" sz="1600" dirty="0">
                  <a:solidFill>
                    <a:schemeClr val="bg1"/>
                  </a:solidFill>
                </a:rPr>
                <a:t> service </a:t>
              </a:r>
            </a:p>
          </p:txBody>
        </p:sp>
        <p:sp>
          <p:nvSpPr>
            <p:cNvPr id="418821" name="Rectangle 5"/>
            <p:cNvSpPr>
              <a:spLocks noChangeArrowheads="1"/>
            </p:cNvSpPr>
            <p:nvPr/>
          </p:nvSpPr>
          <p:spPr bwMode="auto">
            <a:xfrm>
              <a:off x="670" y="3282"/>
              <a:ext cx="4071" cy="459"/>
            </a:xfrm>
            <a:prstGeom prst="rect">
              <a:avLst/>
            </a:prstGeom>
            <a:solidFill>
              <a:schemeClr val="accent1"/>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pPr algn="ctr" eaLnBrk="0" hangingPunct="0">
                <a:spcBef>
                  <a:spcPct val="0"/>
                </a:spcBef>
              </a:pPr>
              <a:r>
                <a:rPr lang="en-US" sz="1600" b="1" dirty="0">
                  <a:solidFill>
                    <a:schemeClr val="bg1"/>
                  </a:solidFill>
                </a:rPr>
                <a:t>             Food Safety Consultancy  </a:t>
              </a:r>
            </a:p>
          </p:txBody>
        </p:sp>
        <p:sp>
          <p:nvSpPr>
            <p:cNvPr id="418822" name="Oval 6"/>
            <p:cNvSpPr>
              <a:spLocks noChangeArrowheads="1"/>
            </p:cNvSpPr>
            <p:nvPr/>
          </p:nvSpPr>
          <p:spPr bwMode="auto">
            <a:xfrm>
              <a:off x="2266" y="2387"/>
              <a:ext cx="1251" cy="774"/>
            </a:xfrm>
            <a:prstGeom prst="ellipse">
              <a:avLst/>
            </a:prstGeom>
            <a:solidFill>
              <a:schemeClr val="accent6"/>
            </a:solidFill>
            <a:ln w="9525" algn="ctr">
              <a:solidFill>
                <a:schemeClr val="accent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pPr algn="ctr" eaLnBrk="0" hangingPunct="0">
                <a:spcBef>
                  <a:spcPct val="0"/>
                </a:spcBef>
              </a:pPr>
              <a:r>
                <a:rPr lang="en-US" sz="1600" dirty="0">
                  <a:solidFill>
                    <a:schemeClr val="bg1"/>
                  </a:solidFill>
                </a:rPr>
                <a:t>Monitoring, Reporting and </a:t>
              </a:r>
            </a:p>
            <a:p>
              <a:pPr algn="ctr" eaLnBrk="0" hangingPunct="0">
                <a:spcBef>
                  <a:spcPct val="0"/>
                </a:spcBef>
              </a:pPr>
              <a:r>
                <a:rPr lang="en-US" sz="1600" dirty="0">
                  <a:solidFill>
                    <a:schemeClr val="bg1"/>
                  </a:solidFill>
                </a:rPr>
                <a:t>Corrective Actions  </a:t>
              </a:r>
            </a:p>
          </p:txBody>
        </p:sp>
        <p:sp>
          <p:nvSpPr>
            <p:cNvPr id="418823" name="Rectangle 7"/>
            <p:cNvSpPr>
              <a:spLocks noChangeArrowheads="1"/>
            </p:cNvSpPr>
            <p:nvPr/>
          </p:nvSpPr>
          <p:spPr bwMode="auto">
            <a:xfrm>
              <a:off x="676" y="1073"/>
              <a:ext cx="4103" cy="49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pPr algn="ctr" eaLnBrk="0" hangingPunct="0">
                <a:spcBef>
                  <a:spcPct val="0"/>
                </a:spcBef>
              </a:pPr>
              <a:r>
                <a:rPr lang="en-US" sz="1600" b="1" dirty="0">
                  <a:solidFill>
                    <a:schemeClr val="bg1"/>
                  </a:solidFill>
                </a:rPr>
                <a:t>            Food Safety Solutions </a:t>
              </a:r>
            </a:p>
          </p:txBody>
        </p:sp>
        <p:sp>
          <p:nvSpPr>
            <p:cNvPr id="418825" name="Oval 9"/>
            <p:cNvSpPr>
              <a:spLocks noChangeArrowheads="1"/>
            </p:cNvSpPr>
            <p:nvPr/>
          </p:nvSpPr>
          <p:spPr bwMode="auto">
            <a:xfrm>
              <a:off x="703" y="2387"/>
              <a:ext cx="1404" cy="774"/>
            </a:xfrm>
            <a:prstGeom prst="ellipse">
              <a:avLst/>
            </a:prstGeom>
            <a:solidFill>
              <a:schemeClr val="bg2"/>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pPr algn="ctr" eaLnBrk="0" hangingPunct="0">
                <a:spcBef>
                  <a:spcPct val="0"/>
                </a:spcBef>
              </a:pPr>
              <a:r>
                <a:rPr lang="en-US" sz="1600" dirty="0">
                  <a:solidFill>
                    <a:schemeClr val="bg1"/>
                  </a:solidFill>
                </a:rPr>
                <a:t>Validation of Extrusion Process </a:t>
              </a:r>
            </a:p>
          </p:txBody>
        </p:sp>
        <p:cxnSp>
          <p:nvCxnSpPr>
            <p:cNvPr id="418826" name="AutoShape 10"/>
            <p:cNvCxnSpPr>
              <a:cxnSpLocks noChangeShapeType="1"/>
              <a:stCxn id="418824" idx="1"/>
              <a:endCxn id="418825" idx="0"/>
            </p:cNvCxnSpPr>
            <p:nvPr/>
          </p:nvCxnSpPr>
          <p:spPr bwMode="auto">
            <a:xfrm rot="10800000" flipV="1">
              <a:off x="1405" y="1926"/>
              <a:ext cx="740" cy="461"/>
            </a:xfrm>
            <a:prstGeom prst="bentConnector2">
              <a:avLst/>
            </a:prstGeom>
            <a:noFill/>
            <a:ln w="317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828" name="AutoShape 12"/>
            <p:cNvCxnSpPr>
              <a:cxnSpLocks noChangeShapeType="1"/>
            </p:cNvCxnSpPr>
            <p:nvPr/>
          </p:nvCxnSpPr>
          <p:spPr bwMode="auto">
            <a:xfrm>
              <a:off x="2897" y="2073"/>
              <a:ext cx="5" cy="417"/>
            </a:xfrm>
            <a:prstGeom prst="straightConnector1">
              <a:avLst/>
            </a:prstGeom>
            <a:noFill/>
            <a:ln w="31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8824" name="Rectangle 8"/>
            <p:cNvSpPr>
              <a:spLocks noChangeArrowheads="1"/>
            </p:cNvSpPr>
            <p:nvPr/>
          </p:nvSpPr>
          <p:spPr bwMode="auto">
            <a:xfrm>
              <a:off x="2145" y="1791"/>
              <a:ext cx="1392" cy="271"/>
            </a:xfrm>
            <a:prstGeom prst="rect">
              <a:avLst/>
            </a:prstGeom>
            <a:solidFill>
              <a:schemeClr val="accent4"/>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pPr algn="ctr" eaLnBrk="0" hangingPunct="0">
                <a:spcBef>
                  <a:spcPct val="0"/>
                </a:spcBef>
              </a:pPr>
              <a:r>
                <a:rPr lang="en-US" sz="1600" dirty="0">
                  <a:solidFill>
                    <a:schemeClr val="tx2"/>
                  </a:solidFill>
                </a:rPr>
                <a:t>    Extruder</a:t>
              </a:r>
            </a:p>
          </p:txBody>
        </p:sp>
      </p:grpSp>
    </p:spTree>
    <p:custDataLst>
      <p:tags r:id="rId1"/>
    </p:custDataLst>
    <p:extLst>
      <p:ext uri="{BB962C8B-B14F-4D97-AF65-F5344CB8AC3E}">
        <p14:creationId xmlns:p14="http://schemas.microsoft.com/office/powerpoint/2010/main" val="205039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B699DFF-3B0D-4D8B-A48F-9CD790664D72}"/>
              </a:ext>
            </a:extLst>
          </p:cNvPr>
          <p:cNvSpPr>
            <a:spLocks noGrp="1"/>
          </p:cNvSpPr>
          <p:nvPr>
            <p:ph type="title"/>
          </p:nvPr>
        </p:nvSpPr>
        <p:spPr/>
        <p:txBody>
          <a:bodyPr/>
          <a:lstStyle/>
          <a:p>
            <a:r>
              <a:rPr lang="en-US" dirty="0"/>
              <a:t>Extruder validation – microbial challenge studies. </a:t>
            </a:r>
            <a:br>
              <a:rPr lang="en-US" dirty="0"/>
            </a:br>
            <a:endParaRPr lang="en-US" dirty="0"/>
          </a:p>
        </p:txBody>
      </p:sp>
      <p:sp>
        <p:nvSpPr>
          <p:cNvPr id="4" name="Content Placeholder 3">
            <a:extLst>
              <a:ext uri="{FF2B5EF4-FFF2-40B4-BE49-F238E27FC236}">
                <a16:creationId xmlns="" xmlns:a16="http://schemas.microsoft.com/office/drawing/2014/main" id="{731C7EC2-7E60-4B73-9634-D136A2CEC44E}"/>
              </a:ext>
            </a:extLst>
          </p:cNvPr>
          <p:cNvSpPr>
            <a:spLocks noGrp="1"/>
          </p:cNvSpPr>
          <p:nvPr>
            <p:ph idx="1"/>
          </p:nvPr>
        </p:nvSpPr>
        <p:spPr>
          <a:xfrm>
            <a:off x="432000" y="1656000"/>
            <a:ext cx="5284587" cy="4500000"/>
          </a:xfrm>
        </p:spPr>
        <p:txBody>
          <a:bodyPr/>
          <a:lstStyle/>
          <a:p>
            <a:pPr marL="342900" indent="-342900">
              <a:buAutoNum type="arabicPeriod"/>
            </a:pPr>
            <a:r>
              <a:rPr lang="en-US" dirty="0"/>
              <a:t>Identification of specific pathogen of concern and surrogate</a:t>
            </a:r>
          </a:p>
          <a:p>
            <a:pPr marL="342900" indent="-342900">
              <a:buAutoNum type="arabicPeriod"/>
            </a:pPr>
            <a:r>
              <a:rPr lang="en-US" dirty="0"/>
              <a:t>Inoculation of a raw material</a:t>
            </a:r>
          </a:p>
          <a:p>
            <a:pPr marL="342900" indent="-342900">
              <a:buAutoNum type="arabicPeriod"/>
            </a:pPr>
            <a:r>
              <a:rPr lang="en-US" dirty="0"/>
              <a:t>Determination of log reduction needed </a:t>
            </a:r>
          </a:p>
          <a:p>
            <a:pPr marL="342900" indent="-342900">
              <a:buAutoNum type="arabicPeriod"/>
            </a:pPr>
            <a:r>
              <a:rPr lang="en-US" dirty="0"/>
              <a:t>Introduction and recovery of inoculated material from the extruder </a:t>
            </a:r>
          </a:p>
          <a:p>
            <a:pPr marL="342900" indent="-342900">
              <a:buAutoNum type="arabicPeriod"/>
            </a:pPr>
            <a:r>
              <a:rPr lang="en-US" dirty="0"/>
              <a:t>Determination of process conditions to be validated (worse case scenario: moisture, temperature, time, pressure, product etc.)</a:t>
            </a:r>
          </a:p>
          <a:p>
            <a:pPr marL="342900" indent="-342900">
              <a:buAutoNum type="arabicPeriod"/>
            </a:pPr>
            <a:r>
              <a:rPr lang="en-US" dirty="0"/>
              <a:t>Validation at factory scale</a:t>
            </a:r>
          </a:p>
          <a:p>
            <a:pPr marL="342900" indent="-342900">
              <a:buAutoNum type="arabicPeriod"/>
            </a:pPr>
            <a:r>
              <a:rPr lang="en-US" dirty="0"/>
              <a:t>Determination of critical control points </a:t>
            </a:r>
          </a:p>
          <a:p>
            <a:pPr marL="342900" indent="-342900">
              <a:buAutoNum type="arabicPeriod"/>
            </a:pPr>
            <a:r>
              <a:rPr lang="en-US" dirty="0"/>
              <a:t>Verification and review </a:t>
            </a:r>
          </a:p>
          <a:p>
            <a:endParaRPr lang="en-US" dirty="0"/>
          </a:p>
        </p:txBody>
      </p:sp>
      <p:sp>
        <p:nvSpPr>
          <p:cNvPr id="2" name="Footer Placeholder 1">
            <a:extLst>
              <a:ext uri="{FF2B5EF4-FFF2-40B4-BE49-F238E27FC236}">
                <a16:creationId xmlns="" xmlns:a16="http://schemas.microsoft.com/office/drawing/2014/main" id="{7FBA6DD5-BA74-4E0A-AF6A-26EF9605D68E}"/>
              </a:ext>
            </a:extLst>
          </p:cNvPr>
          <p:cNvSpPr>
            <a:spLocks noGrp="1"/>
          </p:cNvSpPr>
          <p:nvPr>
            <p:ph type="ftr" sz="quarter" idx="11"/>
          </p:nvPr>
        </p:nvSpPr>
        <p:spPr/>
        <p:txBody>
          <a:bodyPr/>
          <a:lstStyle/>
          <a:p>
            <a:r>
              <a:rPr lang="de-DE"/>
              <a:t>Food Safety Nutrition</a:t>
            </a:r>
            <a:endParaRPr lang="de-DE" dirty="0"/>
          </a:p>
        </p:txBody>
      </p:sp>
      <p:pic>
        <p:nvPicPr>
          <p:cNvPr id="5" name="Picture 2">
            <a:extLst>
              <a:ext uri="{FF2B5EF4-FFF2-40B4-BE49-F238E27FC236}">
                <a16:creationId xmlns="" xmlns:a16="http://schemas.microsoft.com/office/drawing/2014/main" id="{EBC413AC-A985-4B3F-BE48-F3328CBD73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7282" y="1746022"/>
            <a:ext cx="5566705" cy="281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525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Example process set up during validation.</a:t>
            </a:r>
            <a:br>
              <a:rPr lang="en-US" dirty="0"/>
            </a:br>
            <a:endParaRPr lang="en-US" b="0" dirty="0"/>
          </a:p>
        </p:txBody>
      </p:sp>
      <p:sp>
        <p:nvSpPr>
          <p:cNvPr id="4" name="Fußzeilenplatzhalter 3"/>
          <p:cNvSpPr>
            <a:spLocks noGrp="1"/>
          </p:cNvSpPr>
          <p:nvPr>
            <p:ph type="ftr" sz="quarter" idx="10"/>
          </p:nvPr>
        </p:nvSpPr>
        <p:spPr/>
        <p:txBody>
          <a:bodyPr/>
          <a:lstStyle/>
          <a:p>
            <a:r>
              <a:rPr lang="de-DE"/>
              <a:t>Food Safety Nutrition</a:t>
            </a:r>
            <a:endParaRPr lang="de-DE" dirty="0"/>
          </a:p>
        </p:txBody>
      </p:sp>
      <p:pic>
        <p:nvPicPr>
          <p:cNvPr id="8" name="Grafik 7" descr="Fac_2009_example_products_extrusion_process.jpg"/>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1144587" y="1744663"/>
            <a:ext cx="7162800" cy="3931441"/>
          </a:xfrm>
          <a:prstGeom prst="rect">
            <a:avLst/>
          </a:prstGeom>
        </p:spPr>
      </p:pic>
      <p:sp>
        <p:nvSpPr>
          <p:cNvPr id="6" name="TextBox 5"/>
          <p:cNvSpPr txBox="1"/>
          <p:nvPr/>
        </p:nvSpPr>
        <p:spPr>
          <a:xfrm>
            <a:off x="7785807" y="1488486"/>
            <a:ext cx="1524000" cy="1077218"/>
          </a:xfrm>
          <a:prstGeom prst="rect">
            <a:avLst/>
          </a:prstGeom>
          <a:noFill/>
          <a:ln>
            <a:noFill/>
          </a:ln>
        </p:spPr>
        <p:txBody>
          <a:bodyPr wrap="square" lIns="0" tIns="0" rIns="0" bIns="0" rtlCol="0">
            <a:spAutoFit/>
          </a:bodyPr>
          <a:lstStyle/>
          <a:p>
            <a:pPr algn="ctr"/>
            <a:r>
              <a:rPr lang="en-US" sz="1400" dirty="0">
                <a:solidFill>
                  <a:schemeClr val="tx2"/>
                </a:solidFill>
                <a:latin typeface="Arial" panose="020B0604020202020204" pitchFamily="34" charset="0"/>
                <a:cs typeface="Arial" panose="020B0604020202020204" pitchFamily="34" charset="0"/>
              </a:rPr>
              <a:t>Feeding of inoculated material</a:t>
            </a:r>
          </a:p>
          <a:p>
            <a:pPr algn="ctr"/>
            <a:r>
              <a:rPr lang="en-US" sz="1400" dirty="0">
                <a:solidFill>
                  <a:schemeClr val="tx2"/>
                </a:solidFill>
                <a:latin typeface="Arial" panose="020B0604020202020204" pitchFamily="34" charset="0"/>
                <a:cs typeface="Arial" panose="020B0604020202020204" pitchFamily="34" charset="0"/>
              </a:rPr>
              <a:t>with safe pathogen’s surrogate </a:t>
            </a:r>
          </a:p>
        </p:txBody>
      </p:sp>
      <p:cxnSp>
        <p:nvCxnSpPr>
          <p:cNvPr id="9" name="Straight Arrow Connector 8"/>
          <p:cNvCxnSpPr>
            <a:stCxn id="6" idx="1"/>
          </p:cNvCxnSpPr>
          <p:nvPr/>
        </p:nvCxnSpPr>
        <p:spPr>
          <a:xfrm flipH="1">
            <a:off x="6554787" y="2027095"/>
            <a:ext cx="1231020" cy="202044"/>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cstate="email">
            <a:extLst>
              <a:ext uri="{28A0092B-C50C-407E-A947-70E740481C1C}">
                <a14:useLocalDpi xmlns:a14="http://schemas.microsoft.com/office/drawing/2010/main"/>
              </a:ext>
            </a:extLst>
          </a:blip>
          <a:stretch>
            <a:fillRect/>
          </a:stretch>
        </p:blipFill>
        <p:spPr>
          <a:xfrm>
            <a:off x="4823240" y="5502527"/>
            <a:ext cx="3543300" cy="665189"/>
          </a:xfrm>
          <a:prstGeom prst="rect">
            <a:avLst/>
          </a:prstGeom>
        </p:spPr>
      </p:pic>
      <p:sp>
        <p:nvSpPr>
          <p:cNvPr id="11" name="TextBox 10"/>
          <p:cNvSpPr txBox="1"/>
          <p:nvPr/>
        </p:nvSpPr>
        <p:spPr>
          <a:xfrm>
            <a:off x="9678987" y="5504776"/>
            <a:ext cx="1524000" cy="430887"/>
          </a:xfrm>
          <a:prstGeom prst="rect">
            <a:avLst/>
          </a:prstGeom>
          <a:noFill/>
          <a:ln>
            <a:noFill/>
          </a:ln>
        </p:spPr>
        <p:txBody>
          <a:bodyPr wrap="square" lIns="0" tIns="0" rIns="0" bIns="0" rtlCol="0">
            <a:spAutoFit/>
          </a:bodyPr>
          <a:lstStyle/>
          <a:p>
            <a:pPr algn="ctr"/>
            <a:r>
              <a:rPr lang="en-US" sz="1400" dirty="0">
                <a:solidFill>
                  <a:schemeClr val="tx2"/>
                </a:solidFill>
                <a:latin typeface="Arial" panose="020B0604020202020204" pitchFamily="34" charset="0"/>
                <a:cs typeface="Arial" panose="020B0604020202020204" pitchFamily="34" charset="0"/>
              </a:rPr>
              <a:t>Known screw configuration</a:t>
            </a:r>
          </a:p>
        </p:txBody>
      </p:sp>
      <p:cxnSp>
        <p:nvCxnSpPr>
          <p:cNvPr id="12" name="Straight Arrow Connector 11"/>
          <p:cNvCxnSpPr/>
          <p:nvPr/>
        </p:nvCxnSpPr>
        <p:spPr>
          <a:xfrm flipH="1">
            <a:off x="8459787" y="5707063"/>
            <a:ext cx="1185106" cy="0"/>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44893" y="4720963"/>
            <a:ext cx="1524000" cy="430887"/>
          </a:xfrm>
          <a:prstGeom prst="rect">
            <a:avLst/>
          </a:prstGeom>
          <a:noFill/>
          <a:ln>
            <a:noFill/>
          </a:ln>
        </p:spPr>
        <p:txBody>
          <a:bodyPr wrap="square" lIns="0" tIns="0" rIns="0" bIns="0" rtlCol="0">
            <a:spAutoFit/>
          </a:bodyPr>
          <a:lstStyle/>
          <a:p>
            <a:pPr algn="ctr"/>
            <a:r>
              <a:rPr lang="en-US" sz="1400" dirty="0">
                <a:solidFill>
                  <a:schemeClr val="tx2"/>
                </a:solidFill>
                <a:latin typeface="Arial" panose="020B0604020202020204" pitchFamily="34" charset="0"/>
                <a:cs typeface="Arial" panose="020B0604020202020204" pitchFamily="34" charset="0"/>
              </a:rPr>
              <a:t>Pressure probe (Bars)</a:t>
            </a:r>
          </a:p>
        </p:txBody>
      </p:sp>
      <p:cxnSp>
        <p:nvCxnSpPr>
          <p:cNvPr id="14" name="Straight Arrow Connector 13"/>
          <p:cNvCxnSpPr>
            <a:stCxn id="13" idx="1"/>
          </p:cNvCxnSpPr>
          <p:nvPr/>
        </p:nvCxnSpPr>
        <p:spPr>
          <a:xfrm flipH="1">
            <a:off x="8154987" y="4936407"/>
            <a:ext cx="1489906" cy="10906"/>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01787" y="1712579"/>
            <a:ext cx="1524000" cy="430887"/>
          </a:xfrm>
          <a:prstGeom prst="rect">
            <a:avLst/>
          </a:prstGeom>
          <a:noFill/>
          <a:ln>
            <a:noFill/>
          </a:ln>
        </p:spPr>
        <p:txBody>
          <a:bodyPr wrap="square" lIns="0" tIns="0" rIns="0" bIns="0" rtlCol="0">
            <a:spAutoFit/>
          </a:bodyPr>
          <a:lstStyle/>
          <a:p>
            <a:pPr algn="ctr"/>
            <a:r>
              <a:rPr lang="en-US" sz="1400" dirty="0">
                <a:solidFill>
                  <a:schemeClr val="tx2"/>
                </a:solidFill>
                <a:latin typeface="Arial" panose="020B0604020202020204" pitchFamily="34" charset="0"/>
                <a:cs typeface="Arial" panose="020B0604020202020204" pitchFamily="34" charset="0"/>
              </a:rPr>
              <a:t>Feed rate measured (kg/h)</a:t>
            </a:r>
          </a:p>
        </p:txBody>
      </p:sp>
      <p:cxnSp>
        <p:nvCxnSpPr>
          <p:cNvPr id="16" name="Straight Arrow Connector 15"/>
          <p:cNvCxnSpPr/>
          <p:nvPr/>
        </p:nvCxnSpPr>
        <p:spPr>
          <a:xfrm>
            <a:off x="3125787" y="1935272"/>
            <a:ext cx="838200" cy="100948"/>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2881" y="5538622"/>
            <a:ext cx="1524000" cy="215444"/>
          </a:xfrm>
          <a:prstGeom prst="rect">
            <a:avLst/>
          </a:prstGeom>
          <a:noFill/>
          <a:ln>
            <a:noFill/>
          </a:ln>
        </p:spPr>
        <p:txBody>
          <a:bodyPr wrap="square" lIns="0" tIns="0" rIns="0" bIns="0" rtlCol="0">
            <a:spAutoFit/>
          </a:bodyPr>
          <a:lstStyle/>
          <a:p>
            <a:pPr algn="ctr"/>
            <a:r>
              <a:rPr lang="en-US" sz="1400" dirty="0">
                <a:solidFill>
                  <a:schemeClr val="tx2"/>
                </a:solidFill>
                <a:latin typeface="Arial" panose="020B0604020202020204" pitchFamily="34" charset="0"/>
                <a:cs typeface="Arial" panose="020B0604020202020204" pitchFamily="34" charset="0"/>
              </a:rPr>
              <a:t>Drive speed (rpm)</a:t>
            </a:r>
          </a:p>
        </p:txBody>
      </p:sp>
      <p:cxnSp>
        <p:nvCxnSpPr>
          <p:cNvPr id="23" name="Straight Arrow Connector 22"/>
          <p:cNvCxnSpPr/>
          <p:nvPr/>
        </p:nvCxnSpPr>
        <p:spPr>
          <a:xfrm flipV="1">
            <a:off x="2016881" y="5173663"/>
            <a:ext cx="346906" cy="587652"/>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938382" y="3774044"/>
            <a:ext cx="1524000" cy="430887"/>
          </a:xfrm>
          <a:prstGeom prst="rect">
            <a:avLst/>
          </a:prstGeom>
          <a:noFill/>
          <a:ln>
            <a:noFill/>
          </a:ln>
        </p:spPr>
        <p:txBody>
          <a:bodyPr wrap="square" lIns="0" tIns="0" rIns="0" bIns="0" rtlCol="0">
            <a:spAutoFit/>
          </a:bodyPr>
          <a:lstStyle/>
          <a:p>
            <a:pPr algn="ctr"/>
            <a:r>
              <a:rPr lang="en-US" sz="1400" dirty="0">
                <a:solidFill>
                  <a:schemeClr val="tx2"/>
                </a:solidFill>
                <a:latin typeface="Arial" panose="020B0604020202020204" pitchFamily="34" charset="0"/>
                <a:cs typeface="Arial" panose="020B0604020202020204" pitchFamily="34" charset="0"/>
              </a:rPr>
              <a:t>Temperature probes (ºC)</a:t>
            </a:r>
          </a:p>
        </p:txBody>
      </p:sp>
      <p:pic>
        <p:nvPicPr>
          <p:cNvPr id="3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99688" y="3820112"/>
            <a:ext cx="320128" cy="3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04197" y="4306251"/>
            <a:ext cx="320128" cy="3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2491" y="4316861"/>
            <a:ext cx="320128" cy="3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0785" y="4317156"/>
            <a:ext cx="320128" cy="3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21621" y="4316861"/>
            <a:ext cx="320128" cy="3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9387" y="4307216"/>
            <a:ext cx="320128" cy="3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42984" y="4261370"/>
            <a:ext cx="320128" cy="3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4878387" y="5402263"/>
            <a:ext cx="457200" cy="184666"/>
          </a:xfrm>
          <a:prstGeom prst="rect">
            <a:avLst/>
          </a:prstGeom>
          <a:noFill/>
        </p:spPr>
        <p:txBody>
          <a:bodyPr wrap="square" lIns="0" tIns="0" rIns="0" bIns="0" rtlCol="0">
            <a:spAutoFit/>
          </a:bodyPr>
          <a:lstStyle/>
          <a:p>
            <a:r>
              <a:rPr lang="de-CH" sz="1200" dirty="0">
                <a:solidFill>
                  <a:schemeClr val="tx2"/>
                </a:solidFill>
                <a:latin typeface="Arial" panose="020B0604020202020204" pitchFamily="34" charset="0"/>
                <a:cs typeface="Arial" panose="020B0604020202020204" pitchFamily="34" charset="0"/>
              </a:rPr>
              <a:t>Kg/h</a:t>
            </a:r>
          </a:p>
        </p:txBody>
      </p:sp>
      <p:cxnSp>
        <p:nvCxnSpPr>
          <p:cNvPr id="39" name="Straight Arrow Connector 38"/>
          <p:cNvCxnSpPr/>
          <p:nvPr/>
        </p:nvCxnSpPr>
        <p:spPr>
          <a:xfrm flipH="1">
            <a:off x="8287828" y="3453432"/>
            <a:ext cx="1348260" cy="1267531"/>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636088" y="3237989"/>
            <a:ext cx="1524000" cy="430887"/>
          </a:xfrm>
          <a:prstGeom prst="rect">
            <a:avLst/>
          </a:prstGeom>
          <a:noFill/>
          <a:ln>
            <a:noFill/>
          </a:ln>
        </p:spPr>
        <p:txBody>
          <a:bodyPr wrap="square" lIns="0" tIns="0" rIns="0" bIns="0" rtlCol="0">
            <a:spAutoFit/>
          </a:bodyPr>
          <a:lstStyle/>
          <a:p>
            <a:pPr algn="ctr"/>
            <a:r>
              <a:rPr lang="en-US" sz="1400" dirty="0">
                <a:solidFill>
                  <a:schemeClr val="tx2"/>
                </a:solidFill>
                <a:latin typeface="Arial" panose="020B0604020202020204" pitchFamily="34" charset="0"/>
                <a:cs typeface="Arial" panose="020B0604020202020204" pitchFamily="34" charset="0"/>
              </a:rPr>
              <a:t>Total throughput measured (kg/h)</a:t>
            </a:r>
          </a:p>
        </p:txBody>
      </p:sp>
      <p:pic>
        <p:nvPicPr>
          <p:cNvPr id="3076" name="Picture 4" descr="Znalezione obrazy dla zapytania bacteria ic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30717" y="2236076"/>
            <a:ext cx="455613" cy="45561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7601112" y="2916376"/>
            <a:ext cx="1524000" cy="430887"/>
          </a:xfrm>
          <a:prstGeom prst="rect">
            <a:avLst/>
          </a:prstGeom>
          <a:noFill/>
          <a:ln>
            <a:noFill/>
          </a:ln>
        </p:spPr>
        <p:txBody>
          <a:bodyPr wrap="square" lIns="0" tIns="0" rIns="0" bIns="0" rtlCol="0">
            <a:spAutoFit/>
          </a:bodyPr>
          <a:lstStyle/>
          <a:p>
            <a:pPr algn="ctr"/>
            <a:r>
              <a:rPr lang="en-US" sz="1400" dirty="0">
                <a:solidFill>
                  <a:schemeClr val="tx2"/>
                </a:solidFill>
                <a:latin typeface="Arial" panose="020B0604020202020204" pitchFamily="34" charset="0"/>
                <a:cs typeface="Arial" panose="020B0604020202020204" pitchFamily="34" charset="0"/>
              </a:rPr>
              <a:t>Barrel pressure probe (Bars)</a:t>
            </a:r>
          </a:p>
        </p:txBody>
      </p:sp>
    </p:spTree>
    <p:extLst>
      <p:ext uri="{BB962C8B-B14F-4D97-AF65-F5344CB8AC3E}">
        <p14:creationId xmlns:p14="http://schemas.microsoft.com/office/powerpoint/2010/main" val="3221954439"/>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 crumbs trials.</a:t>
            </a:r>
            <a:br>
              <a:rPr lang="en-US" dirty="0"/>
            </a:br>
            <a:r>
              <a:rPr lang="en-US" b="0" dirty="0"/>
              <a:t>Example results.</a:t>
            </a:r>
            <a:r>
              <a:rPr lang="en-US" dirty="0"/>
              <a:t> </a:t>
            </a:r>
          </a:p>
        </p:txBody>
      </p:sp>
      <p:sp>
        <p:nvSpPr>
          <p:cNvPr id="9" name="Rectangle 8"/>
          <p:cNvSpPr/>
          <p:nvPr/>
        </p:nvSpPr>
        <p:spPr>
          <a:xfrm>
            <a:off x="432000" y="5163577"/>
            <a:ext cx="1760417" cy="892552"/>
          </a:xfrm>
          <a:prstGeom prst="rect">
            <a:avLst/>
          </a:prstGeom>
        </p:spPr>
        <p:txBody>
          <a:bodyPr wrap="none">
            <a:spAutoFit/>
          </a:bodyPr>
          <a:lstStyle/>
          <a:p>
            <a:pPr algn="ctr"/>
            <a:r>
              <a:rPr lang="de-CH" sz="1600" b="1" dirty="0">
                <a:solidFill>
                  <a:schemeClr val="tx2"/>
                </a:solidFill>
              </a:rPr>
              <a:t>Log</a:t>
            </a:r>
            <a:r>
              <a:rPr lang="de-CH" sz="1600" b="1" baseline="-25000" dirty="0">
                <a:solidFill>
                  <a:schemeClr val="tx2"/>
                </a:solidFill>
              </a:rPr>
              <a:t>10</a:t>
            </a:r>
            <a:r>
              <a:rPr lang="de-CH" sz="1600" b="1" dirty="0">
                <a:solidFill>
                  <a:schemeClr val="tx2"/>
                </a:solidFill>
              </a:rPr>
              <a:t> </a:t>
            </a:r>
            <a:r>
              <a:rPr lang="en-US" sz="1600" b="1" dirty="0">
                <a:solidFill>
                  <a:schemeClr val="tx2"/>
                </a:solidFill>
              </a:rPr>
              <a:t>reduction</a:t>
            </a:r>
            <a:r>
              <a:rPr lang="de-CH" sz="1600" b="1" dirty="0">
                <a:solidFill>
                  <a:schemeClr val="tx2"/>
                </a:solidFill>
              </a:rPr>
              <a:t> </a:t>
            </a:r>
          </a:p>
          <a:p>
            <a:pPr algn="ctr"/>
            <a:r>
              <a:rPr lang="de-CH" sz="1600" b="1" dirty="0">
                <a:solidFill>
                  <a:schemeClr val="tx2"/>
                </a:solidFill>
              </a:rPr>
              <a:t>&gt;6.4 </a:t>
            </a:r>
            <a:r>
              <a:rPr lang="de-CH" sz="1600" b="1" dirty="0" err="1">
                <a:solidFill>
                  <a:schemeClr val="tx2"/>
                </a:solidFill>
              </a:rPr>
              <a:t>cfu</a:t>
            </a:r>
            <a:r>
              <a:rPr lang="de-CH" sz="1600" b="1" dirty="0">
                <a:solidFill>
                  <a:schemeClr val="tx2"/>
                </a:solidFill>
              </a:rPr>
              <a:t>/g</a:t>
            </a:r>
          </a:p>
          <a:p>
            <a:pPr algn="ctr"/>
            <a:endParaRPr lang="de-CH" b="1" dirty="0">
              <a:solidFill>
                <a:srgbClr val="C00000"/>
              </a:solidFill>
            </a:endParaRPr>
          </a:p>
        </p:txBody>
      </p:sp>
      <p:sp>
        <p:nvSpPr>
          <p:cNvPr id="11" name="TextBox 10"/>
          <p:cNvSpPr txBox="1"/>
          <p:nvPr/>
        </p:nvSpPr>
        <p:spPr>
          <a:xfrm>
            <a:off x="436562" y="1670050"/>
            <a:ext cx="2580456" cy="246221"/>
          </a:xfrm>
          <a:prstGeom prst="rect">
            <a:avLst/>
          </a:prstGeom>
          <a:noFill/>
        </p:spPr>
        <p:txBody>
          <a:bodyPr wrap="square" lIns="0" tIns="0" rIns="0" bIns="0" rtlCol="0">
            <a:spAutoFit/>
          </a:bodyPr>
          <a:lstStyle/>
          <a:p>
            <a:r>
              <a:rPr lang="de-CH" sz="1600" b="1" dirty="0">
                <a:solidFill>
                  <a:schemeClr val="tx2"/>
                </a:solidFill>
                <a:latin typeface="Arial" panose="020B0604020202020204" pitchFamily="34" charset="0"/>
                <a:cs typeface="Arial" panose="020B0604020202020204" pitchFamily="34" charset="0"/>
              </a:rPr>
              <a:t>Trial Set </a:t>
            </a:r>
            <a:r>
              <a:rPr lang="de-CH" sz="1600" b="1" dirty="0" err="1">
                <a:solidFill>
                  <a:schemeClr val="tx2"/>
                </a:solidFill>
                <a:latin typeface="Arial" panose="020B0604020202020204" pitchFamily="34" charset="0"/>
                <a:cs typeface="Arial" panose="020B0604020202020204" pitchFamily="34" charset="0"/>
              </a:rPr>
              <a:t>Up</a:t>
            </a:r>
            <a:endParaRPr lang="de-CH" sz="1600" b="1" dirty="0">
              <a:solidFill>
                <a:schemeClr val="tx2"/>
              </a:solidFill>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02456536"/>
              </p:ext>
            </p:extLst>
          </p:nvPr>
        </p:nvGraphicFramePr>
        <p:xfrm>
          <a:off x="432001" y="2057400"/>
          <a:ext cx="5403651" cy="3078479"/>
        </p:xfrm>
        <a:graphic>
          <a:graphicData uri="http://schemas.openxmlformats.org/drawingml/2006/table">
            <a:tbl>
              <a:tblPr firstRow="1" bandRow="1">
                <a:tableStyleId>{5C22544A-7EE6-4342-B048-85BDC9FD1C3A}</a:tableStyleId>
              </a:tblPr>
              <a:tblGrid>
                <a:gridCol w="2541386">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033465">
                  <a:extLst>
                    <a:ext uri="{9D8B030D-6E8A-4147-A177-3AD203B41FA5}">
                      <a16:colId xmlns="" xmlns:a16="http://schemas.microsoft.com/office/drawing/2014/main" val="20002"/>
                    </a:ext>
                  </a:extLst>
                </a:gridCol>
              </a:tblGrid>
              <a:tr h="288993">
                <a:tc>
                  <a:txBody>
                    <a:bodyPr/>
                    <a:lstStyle/>
                    <a:p>
                      <a:r>
                        <a:rPr lang="de-CH" sz="1600" dirty="0"/>
                        <a:t>Name</a:t>
                      </a:r>
                    </a:p>
                  </a:txBody>
                  <a:tcPr/>
                </a:tc>
                <a:tc>
                  <a:txBody>
                    <a:bodyPr/>
                    <a:lstStyle/>
                    <a:p>
                      <a:pPr algn="ctr"/>
                      <a:r>
                        <a:rPr lang="de-CH" sz="1600" dirty="0"/>
                        <a:t>Value</a:t>
                      </a:r>
                    </a:p>
                  </a:txBody>
                  <a:tcPr/>
                </a:tc>
                <a:tc>
                  <a:txBody>
                    <a:bodyPr/>
                    <a:lstStyle/>
                    <a:p>
                      <a:pPr algn="ctr"/>
                      <a:r>
                        <a:rPr lang="de-CH" sz="1600" dirty="0"/>
                        <a:t>Unit</a:t>
                      </a:r>
                    </a:p>
                  </a:txBody>
                  <a:tcPr/>
                </a:tc>
                <a:extLst>
                  <a:ext uri="{0D108BD9-81ED-4DB2-BD59-A6C34878D82A}">
                    <a16:rowId xmlns="" xmlns:a16="http://schemas.microsoft.com/office/drawing/2014/main" val="10000"/>
                  </a:ext>
                </a:extLst>
              </a:tr>
              <a:tr h="236449">
                <a:tc>
                  <a:txBody>
                    <a:bodyPr/>
                    <a:lstStyle/>
                    <a:p>
                      <a:r>
                        <a:rPr lang="de-CH" sz="1400" dirty="0">
                          <a:solidFill>
                            <a:schemeClr val="tx2"/>
                          </a:solidFill>
                        </a:rPr>
                        <a:t>Feed Rate</a:t>
                      </a:r>
                    </a:p>
                  </a:txBody>
                  <a:tcPr/>
                </a:tc>
                <a:tc>
                  <a:txBody>
                    <a:bodyPr/>
                    <a:lstStyle/>
                    <a:p>
                      <a:pPr algn="ctr"/>
                      <a:r>
                        <a:rPr lang="de-CH" sz="1400" dirty="0">
                          <a:solidFill>
                            <a:schemeClr val="tx2"/>
                          </a:solidFill>
                        </a:rPr>
                        <a:t>500</a:t>
                      </a:r>
                    </a:p>
                  </a:txBody>
                  <a:tcPr/>
                </a:tc>
                <a:tc>
                  <a:txBody>
                    <a:bodyPr/>
                    <a:lstStyle/>
                    <a:p>
                      <a:pPr algn="ctr"/>
                      <a:r>
                        <a:rPr lang="de-CH" sz="1400" dirty="0">
                          <a:solidFill>
                            <a:schemeClr val="tx2"/>
                          </a:solidFill>
                        </a:rPr>
                        <a:t>Kg/h</a:t>
                      </a:r>
                    </a:p>
                  </a:txBody>
                  <a:tcPr/>
                </a:tc>
                <a:extLst>
                  <a:ext uri="{0D108BD9-81ED-4DB2-BD59-A6C34878D82A}">
                    <a16:rowId xmlns="" xmlns:a16="http://schemas.microsoft.com/office/drawing/2014/main" val="10001"/>
                  </a:ext>
                </a:extLst>
              </a:tr>
              <a:tr h="236449">
                <a:tc>
                  <a:txBody>
                    <a:bodyPr/>
                    <a:lstStyle/>
                    <a:p>
                      <a:r>
                        <a:rPr lang="de-CH" sz="1400" dirty="0" err="1">
                          <a:solidFill>
                            <a:schemeClr val="tx2"/>
                          </a:solidFill>
                        </a:rPr>
                        <a:t>Water</a:t>
                      </a:r>
                      <a:endParaRPr lang="de-CH" sz="1400" dirty="0">
                        <a:solidFill>
                          <a:schemeClr val="tx2"/>
                        </a:solidFill>
                      </a:endParaRPr>
                    </a:p>
                  </a:txBody>
                  <a:tcPr/>
                </a:tc>
                <a:tc>
                  <a:txBody>
                    <a:bodyPr/>
                    <a:lstStyle/>
                    <a:p>
                      <a:pPr algn="ctr"/>
                      <a:r>
                        <a:rPr lang="de-CH" sz="1400" dirty="0">
                          <a:solidFill>
                            <a:schemeClr val="tx2"/>
                          </a:solidFill>
                        </a:rPr>
                        <a:t>0</a:t>
                      </a:r>
                    </a:p>
                  </a:txBody>
                  <a:tcPr/>
                </a:tc>
                <a:tc>
                  <a:txBody>
                    <a:bodyPr/>
                    <a:lstStyle/>
                    <a:p>
                      <a:pPr algn="ctr"/>
                      <a:r>
                        <a:rPr lang="de-CH" sz="1400" dirty="0">
                          <a:solidFill>
                            <a:schemeClr val="tx2"/>
                          </a:solidFill>
                        </a:rPr>
                        <a:t>Kg/h</a:t>
                      </a:r>
                    </a:p>
                  </a:txBody>
                  <a:tcPr/>
                </a:tc>
                <a:extLst>
                  <a:ext uri="{0D108BD9-81ED-4DB2-BD59-A6C34878D82A}">
                    <a16:rowId xmlns="" xmlns:a16="http://schemas.microsoft.com/office/drawing/2014/main" val="10002"/>
                  </a:ext>
                </a:extLst>
              </a:tr>
              <a:tr h="236449">
                <a:tc>
                  <a:txBody>
                    <a:bodyPr/>
                    <a:lstStyle/>
                    <a:p>
                      <a:r>
                        <a:rPr lang="de-CH" sz="1400" dirty="0" err="1">
                          <a:solidFill>
                            <a:schemeClr val="tx2"/>
                          </a:solidFill>
                        </a:rPr>
                        <a:t>Screw</a:t>
                      </a:r>
                      <a:r>
                        <a:rPr lang="de-CH" sz="1400" dirty="0">
                          <a:solidFill>
                            <a:schemeClr val="tx2"/>
                          </a:solidFill>
                        </a:rPr>
                        <a:t> Speed</a:t>
                      </a:r>
                    </a:p>
                  </a:txBody>
                  <a:tcPr/>
                </a:tc>
                <a:tc>
                  <a:txBody>
                    <a:bodyPr/>
                    <a:lstStyle/>
                    <a:p>
                      <a:pPr algn="ctr"/>
                      <a:r>
                        <a:rPr lang="de-CH" sz="1400" dirty="0">
                          <a:solidFill>
                            <a:schemeClr val="tx2"/>
                          </a:solidFill>
                        </a:rPr>
                        <a:t>800</a:t>
                      </a:r>
                    </a:p>
                  </a:txBody>
                  <a:tcPr/>
                </a:tc>
                <a:tc>
                  <a:txBody>
                    <a:bodyPr/>
                    <a:lstStyle/>
                    <a:p>
                      <a:pPr algn="ctr"/>
                      <a:r>
                        <a:rPr lang="de-CH" sz="1400" dirty="0" err="1">
                          <a:solidFill>
                            <a:schemeClr val="tx2"/>
                          </a:solidFill>
                        </a:rPr>
                        <a:t>Rpm</a:t>
                      </a:r>
                      <a:endParaRPr lang="de-CH" sz="1400" dirty="0">
                        <a:solidFill>
                          <a:schemeClr val="tx2"/>
                        </a:solidFill>
                      </a:endParaRPr>
                    </a:p>
                  </a:txBody>
                  <a:tcPr/>
                </a:tc>
                <a:extLst>
                  <a:ext uri="{0D108BD9-81ED-4DB2-BD59-A6C34878D82A}">
                    <a16:rowId xmlns="" xmlns:a16="http://schemas.microsoft.com/office/drawing/2014/main" val="10003"/>
                  </a:ext>
                </a:extLst>
              </a:tr>
              <a:tr h="236449">
                <a:tc>
                  <a:txBody>
                    <a:bodyPr/>
                    <a:lstStyle/>
                    <a:p>
                      <a:r>
                        <a:rPr lang="de-CH" sz="1400" dirty="0">
                          <a:solidFill>
                            <a:schemeClr val="tx2"/>
                          </a:solidFill>
                        </a:rPr>
                        <a:t>Motor Load</a:t>
                      </a:r>
                    </a:p>
                  </a:txBody>
                  <a:tcPr/>
                </a:tc>
                <a:tc>
                  <a:txBody>
                    <a:bodyPr/>
                    <a:lstStyle/>
                    <a:p>
                      <a:pPr algn="ctr"/>
                      <a:r>
                        <a:rPr lang="de-CH" sz="1400" dirty="0">
                          <a:solidFill>
                            <a:schemeClr val="tx2"/>
                          </a:solidFill>
                        </a:rPr>
                        <a:t>41</a:t>
                      </a:r>
                    </a:p>
                  </a:txBody>
                  <a:tcPr/>
                </a:tc>
                <a:tc>
                  <a:txBody>
                    <a:bodyPr/>
                    <a:lstStyle/>
                    <a:p>
                      <a:pPr algn="ctr"/>
                      <a:r>
                        <a:rPr lang="de-CH" sz="1400" dirty="0">
                          <a:solidFill>
                            <a:schemeClr val="tx2"/>
                          </a:solidFill>
                        </a:rPr>
                        <a:t>%</a:t>
                      </a:r>
                    </a:p>
                  </a:txBody>
                  <a:tcPr/>
                </a:tc>
                <a:extLst>
                  <a:ext uri="{0D108BD9-81ED-4DB2-BD59-A6C34878D82A}">
                    <a16:rowId xmlns="" xmlns:a16="http://schemas.microsoft.com/office/drawing/2014/main" val="10004"/>
                  </a:ext>
                </a:extLst>
              </a:tr>
              <a:tr h="236449">
                <a:tc>
                  <a:txBody>
                    <a:bodyPr/>
                    <a:lstStyle/>
                    <a:p>
                      <a:r>
                        <a:rPr lang="de-CH" sz="1400" dirty="0">
                          <a:solidFill>
                            <a:schemeClr val="tx2"/>
                          </a:solidFill>
                        </a:rPr>
                        <a:t>SME</a:t>
                      </a:r>
                    </a:p>
                  </a:txBody>
                  <a:tcPr/>
                </a:tc>
                <a:tc>
                  <a:txBody>
                    <a:bodyPr/>
                    <a:lstStyle/>
                    <a:p>
                      <a:pPr algn="ctr"/>
                      <a:r>
                        <a:rPr lang="de-CH" sz="1400" dirty="0">
                          <a:solidFill>
                            <a:schemeClr val="tx2"/>
                          </a:solidFill>
                        </a:rPr>
                        <a:t>120</a:t>
                      </a:r>
                    </a:p>
                  </a:txBody>
                  <a:tcPr/>
                </a:tc>
                <a:tc>
                  <a:txBody>
                    <a:bodyPr/>
                    <a:lstStyle/>
                    <a:p>
                      <a:pPr algn="ctr"/>
                      <a:r>
                        <a:rPr lang="de-CH" sz="1400" dirty="0">
                          <a:solidFill>
                            <a:schemeClr val="tx2"/>
                          </a:solidFill>
                        </a:rPr>
                        <a:t> </a:t>
                      </a:r>
                      <a:r>
                        <a:rPr lang="de-CH" sz="1400" dirty="0" err="1">
                          <a:solidFill>
                            <a:schemeClr val="tx2"/>
                          </a:solidFill>
                        </a:rPr>
                        <a:t>Wh</a:t>
                      </a:r>
                      <a:r>
                        <a:rPr lang="de-CH" sz="1400" dirty="0">
                          <a:solidFill>
                            <a:schemeClr val="tx2"/>
                          </a:solidFill>
                        </a:rPr>
                        <a:t>/kg</a:t>
                      </a:r>
                    </a:p>
                  </a:txBody>
                  <a:tcPr/>
                </a:tc>
                <a:extLst>
                  <a:ext uri="{0D108BD9-81ED-4DB2-BD59-A6C34878D82A}">
                    <a16:rowId xmlns="" xmlns:a16="http://schemas.microsoft.com/office/drawing/2014/main" val="10005"/>
                  </a:ext>
                </a:extLst>
              </a:tr>
              <a:tr h="236449">
                <a:tc>
                  <a:txBody>
                    <a:bodyPr/>
                    <a:lstStyle/>
                    <a:p>
                      <a:r>
                        <a:rPr lang="de-CH" sz="1400" dirty="0">
                          <a:solidFill>
                            <a:schemeClr val="tx2"/>
                          </a:solidFill>
                        </a:rPr>
                        <a:t>Barrel </a:t>
                      </a:r>
                      <a:r>
                        <a:rPr lang="de-CH" sz="1400" dirty="0" err="1">
                          <a:solidFill>
                            <a:schemeClr val="tx2"/>
                          </a:solidFill>
                        </a:rPr>
                        <a:t>Pressure</a:t>
                      </a:r>
                      <a:endParaRPr lang="de-CH" sz="1400" dirty="0">
                        <a:solidFill>
                          <a:schemeClr val="tx2"/>
                        </a:solidFill>
                      </a:endParaRPr>
                    </a:p>
                  </a:txBody>
                  <a:tcPr/>
                </a:tc>
                <a:tc>
                  <a:txBody>
                    <a:bodyPr/>
                    <a:lstStyle/>
                    <a:p>
                      <a:pPr algn="ctr"/>
                      <a:r>
                        <a:rPr lang="de-CH" sz="1400" dirty="0">
                          <a:solidFill>
                            <a:schemeClr val="tx2"/>
                          </a:solidFill>
                        </a:rPr>
                        <a:t>5</a:t>
                      </a:r>
                    </a:p>
                  </a:txBody>
                  <a:tcPr/>
                </a:tc>
                <a:tc>
                  <a:txBody>
                    <a:bodyPr/>
                    <a:lstStyle/>
                    <a:p>
                      <a:pPr algn="ctr"/>
                      <a:r>
                        <a:rPr lang="de-CH" sz="1400" dirty="0">
                          <a:solidFill>
                            <a:schemeClr val="tx2"/>
                          </a:solidFill>
                        </a:rPr>
                        <a:t>Bar</a:t>
                      </a:r>
                    </a:p>
                  </a:txBody>
                  <a:tcPr/>
                </a:tc>
                <a:extLst>
                  <a:ext uri="{0D108BD9-81ED-4DB2-BD59-A6C34878D82A}">
                    <a16:rowId xmlns="" xmlns:a16="http://schemas.microsoft.com/office/drawing/2014/main" val="10006"/>
                  </a:ext>
                </a:extLst>
              </a:tr>
              <a:tr h="236449">
                <a:tc>
                  <a:txBody>
                    <a:bodyPr/>
                    <a:lstStyle/>
                    <a:p>
                      <a:r>
                        <a:rPr lang="de-CH" sz="1400" dirty="0" err="1">
                          <a:solidFill>
                            <a:schemeClr val="tx2"/>
                          </a:solidFill>
                        </a:rPr>
                        <a:t>Product</a:t>
                      </a:r>
                      <a:r>
                        <a:rPr lang="de-CH" sz="1400" dirty="0">
                          <a:solidFill>
                            <a:schemeClr val="tx2"/>
                          </a:solidFill>
                        </a:rPr>
                        <a:t> </a:t>
                      </a:r>
                      <a:r>
                        <a:rPr lang="de-CH" sz="1400" dirty="0" err="1">
                          <a:solidFill>
                            <a:schemeClr val="tx2"/>
                          </a:solidFill>
                        </a:rPr>
                        <a:t>Temp</a:t>
                      </a:r>
                      <a:r>
                        <a:rPr lang="de-CH" sz="1400" dirty="0">
                          <a:solidFill>
                            <a:schemeClr val="tx2"/>
                          </a:solidFill>
                        </a:rPr>
                        <a:t> Barrel 2.</a:t>
                      </a:r>
                    </a:p>
                  </a:txBody>
                  <a:tcPr/>
                </a:tc>
                <a:tc>
                  <a:txBody>
                    <a:bodyPr/>
                    <a:lstStyle/>
                    <a:p>
                      <a:pPr algn="ctr"/>
                      <a:r>
                        <a:rPr lang="de-CH" sz="1400" dirty="0">
                          <a:solidFill>
                            <a:schemeClr val="tx2"/>
                          </a:solidFill>
                        </a:rPr>
                        <a:t>154</a:t>
                      </a:r>
                    </a:p>
                  </a:txBody>
                  <a:tcPr/>
                </a:tc>
                <a:tc>
                  <a:txBody>
                    <a:bodyPr/>
                    <a:lstStyle/>
                    <a:p>
                      <a:pPr algn="ctr"/>
                      <a:r>
                        <a:rPr lang="de-CH" sz="1400" dirty="0">
                          <a:solidFill>
                            <a:schemeClr val="tx2"/>
                          </a:solidFill>
                        </a:rPr>
                        <a:t>°C</a:t>
                      </a:r>
                    </a:p>
                  </a:txBody>
                  <a:tcPr/>
                </a:tc>
                <a:extLst>
                  <a:ext uri="{0D108BD9-81ED-4DB2-BD59-A6C34878D82A}">
                    <a16:rowId xmlns="" xmlns:a16="http://schemas.microsoft.com/office/drawing/2014/main" val="10007"/>
                  </a:ext>
                </a:extLst>
              </a:tr>
              <a:tr h="236449">
                <a:tc>
                  <a:txBody>
                    <a:bodyPr/>
                    <a:lstStyle/>
                    <a:p>
                      <a:r>
                        <a:rPr lang="de-CH" sz="1400" dirty="0">
                          <a:solidFill>
                            <a:schemeClr val="tx2"/>
                          </a:solidFill>
                        </a:rPr>
                        <a:t>Die Block </a:t>
                      </a:r>
                      <a:r>
                        <a:rPr lang="de-CH" sz="1400" dirty="0" err="1">
                          <a:solidFill>
                            <a:schemeClr val="tx2"/>
                          </a:solidFill>
                        </a:rPr>
                        <a:t>Temp</a:t>
                      </a:r>
                      <a:r>
                        <a:rPr lang="de-CH" sz="1400" dirty="0">
                          <a:solidFill>
                            <a:schemeClr val="tx2"/>
                          </a:solidFill>
                        </a:rPr>
                        <a:t>.</a:t>
                      </a:r>
                    </a:p>
                  </a:txBody>
                  <a:tcPr/>
                </a:tc>
                <a:tc>
                  <a:txBody>
                    <a:bodyPr/>
                    <a:lstStyle/>
                    <a:p>
                      <a:pPr algn="ctr"/>
                      <a:r>
                        <a:rPr lang="de-CH" sz="1400" dirty="0">
                          <a:solidFill>
                            <a:schemeClr val="tx2"/>
                          </a:solidFill>
                        </a:rPr>
                        <a:t>150</a:t>
                      </a:r>
                    </a:p>
                  </a:txBody>
                  <a:tcPr/>
                </a:tc>
                <a:tc>
                  <a:txBody>
                    <a:bodyPr/>
                    <a:lstStyle/>
                    <a:p>
                      <a:pPr algn="ctr"/>
                      <a:r>
                        <a:rPr lang="de-CH" sz="1400" dirty="0">
                          <a:solidFill>
                            <a:schemeClr val="tx2"/>
                          </a:solidFill>
                        </a:rPr>
                        <a:t>°C</a:t>
                      </a:r>
                    </a:p>
                  </a:txBody>
                  <a:tcPr/>
                </a:tc>
                <a:extLst>
                  <a:ext uri="{0D108BD9-81ED-4DB2-BD59-A6C34878D82A}">
                    <a16:rowId xmlns="" xmlns:a16="http://schemas.microsoft.com/office/drawing/2014/main" val="10008"/>
                  </a:ext>
                </a:extLst>
              </a:tr>
              <a:tr h="236449">
                <a:tc>
                  <a:txBody>
                    <a:bodyPr/>
                    <a:lstStyle/>
                    <a:p>
                      <a:r>
                        <a:rPr lang="de-CH" sz="1400" dirty="0">
                          <a:solidFill>
                            <a:schemeClr val="tx2"/>
                          </a:solidFill>
                        </a:rPr>
                        <a:t>Die Block </a:t>
                      </a:r>
                      <a:r>
                        <a:rPr lang="de-CH" sz="1400" dirty="0" err="1">
                          <a:solidFill>
                            <a:schemeClr val="tx2"/>
                          </a:solidFill>
                        </a:rPr>
                        <a:t>Pressure</a:t>
                      </a:r>
                      <a:endParaRPr lang="de-CH" sz="1400" dirty="0">
                        <a:solidFill>
                          <a:schemeClr val="tx2"/>
                        </a:solidFill>
                      </a:endParaRPr>
                    </a:p>
                  </a:txBody>
                  <a:tcPr/>
                </a:tc>
                <a:tc>
                  <a:txBody>
                    <a:bodyPr/>
                    <a:lstStyle/>
                    <a:p>
                      <a:pPr algn="ctr"/>
                      <a:r>
                        <a:rPr lang="de-CH" sz="1400" dirty="0">
                          <a:solidFill>
                            <a:schemeClr val="tx2"/>
                          </a:solidFill>
                        </a:rPr>
                        <a:t>18</a:t>
                      </a:r>
                    </a:p>
                  </a:txBody>
                  <a:tcPr/>
                </a:tc>
                <a:tc>
                  <a:txBody>
                    <a:bodyPr/>
                    <a:lstStyle/>
                    <a:p>
                      <a:pPr algn="ctr"/>
                      <a:r>
                        <a:rPr lang="de-CH" sz="1400" dirty="0">
                          <a:solidFill>
                            <a:schemeClr val="tx2"/>
                          </a:solidFill>
                        </a:rPr>
                        <a:t>Bar</a:t>
                      </a:r>
                    </a:p>
                  </a:txBody>
                  <a:tcPr/>
                </a:tc>
                <a:extLst>
                  <a:ext uri="{0D108BD9-81ED-4DB2-BD59-A6C34878D82A}">
                    <a16:rowId xmlns="" xmlns:a16="http://schemas.microsoft.com/office/drawing/2014/main" val="10009"/>
                  </a:ext>
                </a:extLst>
              </a:tr>
            </a:tbl>
          </a:graphicData>
        </a:graphic>
      </p:graphicFrame>
      <p:pic>
        <p:nvPicPr>
          <p:cNvPr id="10" name="Picture 2" descr="Znalezione obrazy dla zapytania bread crumbs">
            <a:extLst>
              <a:ext uri="{FF2B5EF4-FFF2-40B4-BE49-F238E27FC236}">
                <a16:creationId xmlns="" xmlns:a16="http://schemas.microsoft.com/office/drawing/2014/main" id="{EE9EA2AE-9D43-40EE-BA89-17F63797F5B7}"/>
              </a:ext>
            </a:extLst>
          </p:cNvPr>
          <p:cNvPicPr>
            <a:picLocks noGrp="1" noChangeAspect="1" noChangeArrowheads="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282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t>
            </a:r>
            <a:r>
              <a:rPr lang="en-US" dirty="0" err="1"/>
              <a:t>IoT</a:t>
            </a:r>
            <a:r>
              <a:rPr lang="en-US" dirty="0"/>
              <a:t> monitoring solution.</a:t>
            </a:r>
            <a:br>
              <a:rPr lang="en-US" dirty="0"/>
            </a:br>
            <a:r>
              <a:rPr lang="en-US" b="0" dirty="0"/>
              <a:t>Watching process with real time log kill calculations.</a:t>
            </a:r>
          </a:p>
        </p:txBody>
      </p:sp>
      <p:cxnSp>
        <p:nvCxnSpPr>
          <p:cNvPr id="7" name="Straight Arrow Connector 6"/>
          <p:cNvCxnSpPr/>
          <p:nvPr/>
        </p:nvCxnSpPr>
        <p:spPr>
          <a:xfrm>
            <a:off x="1601787" y="3914775"/>
            <a:ext cx="8991600" cy="0"/>
          </a:xfrm>
          <a:prstGeom prst="straightConnector1">
            <a:avLst/>
          </a:prstGeom>
          <a:ln w="381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63538" y="2994946"/>
            <a:ext cx="819359" cy="819359"/>
          </a:xfrm>
          <a:prstGeom prst="rect">
            <a:avLst/>
          </a:prstGeom>
          <a:noFill/>
        </p:spPr>
      </p:pic>
      <p:pic>
        <p:nvPicPr>
          <p:cNvPr id="6" name="Picture 5"/>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428015" y="4053868"/>
            <a:ext cx="789481" cy="789481"/>
          </a:xfrm>
          <a:prstGeom prst="rect">
            <a:avLst/>
          </a:prstGeom>
        </p:spPr>
      </p:pic>
      <p:pic>
        <p:nvPicPr>
          <p:cNvPr id="10" name="Picture 9"/>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92493" y="2971800"/>
            <a:ext cx="865650" cy="865650"/>
          </a:xfrm>
          <a:prstGeom prst="rect">
            <a:avLst/>
          </a:prstGeom>
        </p:spPr>
      </p:pic>
      <p:pic>
        <p:nvPicPr>
          <p:cNvPr id="12" name="Picture 11"/>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395715" y="4031567"/>
            <a:ext cx="834083" cy="834083"/>
          </a:xfrm>
          <a:prstGeom prst="rect">
            <a:avLst/>
          </a:prstGeom>
        </p:spPr>
      </p:pic>
      <p:pic>
        <p:nvPicPr>
          <p:cNvPr id="14" name="Picture 13"/>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898937" y="2971800"/>
            <a:ext cx="865650" cy="865650"/>
          </a:xfrm>
          <a:prstGeom prst="rect">
            <a:avLst/>
          </a:prstGeom>
        </p:spPr>
      </p:pic>
      <p:sp>
        <p:nvSpPr>
          <p:cNvPr id="15" name="TextBox 14"/>
          <p:cNvSpPr txBox="1"/>
          <p:nvPr/>
        </p:nvSpPr>
        <p:spPr>
          <a:xfrm>
            <a:off x="7898937" y="1730392"/>
            <a:ext cx="1306078" cy="923330"/>
          </a:xfrm>
          <a:prstGeom prst="rect">
            <a:avLst/>
          </a:prstGeom>
          <a:noFill/>
        </p:spPr>
        <p:txBody>
          <a:bodyPr wrap="square" lIns="0" tIns="0" rIns="0" bIns="0" rtlCol="0">
            <a:spAutoFit/>
          </a:bodyPr>
          <a:lstStyle/>
          <a:p>
            <a:r>
              <a:rPr lang="en-US" sz="1600" b="1" dirty="0">
                <a:solidFill>
                  <a:schemeClr val="tx2"/>
                </a:solidFill>
                <a:latin typeface="Arial" panose="020B0604020202020204" pitchFamily="34" charset="0"/>
                <a:cs typeface="Arial" panose="020B0604020202020204" pitchFamily="34" charset="0"/>
              </a:rPr>
              <a:t>Report</a:t>
            </a:r>
          </a:p>
          <a:p>
            <a:r>
              <a:rPr lang="en-US" sz="1100" dirty="0">
                <a:solidFill>
                  <a:schemeClr val="tx2"/>
                </a:solidFill>
                <a:latin typeface="Arial" panose="020B0604020202020204" pitchFamily="34" charset="0"/>
                <a:cs typeface="Arial" panose="020B0604020202020204" pitchFamily="34" charset="0"/>
              </a:rPr>
              <a:t>Generate reports to identify trends, make improvements or complete audits</a:t>
            </a:r>
          </a:p>
        </p:txBody>
      </p:sp>
      <p:sp>
        <p:nvSpPr>
          <p:cNvPr id="16" name="TextBox 15"/>
          <p:cNvSpPr txBox="1"/>
          <p:nvPr/>
        </p:nvSpPr>
        <p:spPr>
          <a:xfrm>
            <a:off x="1963539" y="1730657"/>
            <a:ext cx="1058105" cy="923330"/>
          </a:xfrm>
          <a:prstGeom prst="rect">
            <a:avLst/>
          </a:prstGeom>
          <a:noFill/>
        </p:spPr>
        <p:txBody>
          <a:bodyPr wrap="square" lIns="0" tIns="0" rIns="0" bIns="0" rtlCol="0">
            <a:spAutoFit/>
          </a:bodyPr>
          <a:lstStyle/>
          <a:p>
            <a:r>
              <a:rPr lang="en-US" sz="1600" b="1" dirty="0">
                <a:solidFill>
                  <a:schemeClr val="tx2"/>
                </a:solidFill>
                <a:latin typeface="Arial" panose="020B0604020202020204" pitchFamily="34" charset="0"/>
                <a:cs typeface="Arial" panose="020B0604020202020204" pitchFamily="34" charset="0"/>
              </a:rPr>
              <a:t>Monitor</a:t>
            </a:r>
          </a:p>
          <a:p>
            <a:r>
              <a:rPr lang="en-US" sz="1100" dirty="0">
                <a:solidFill>
                  <a:schemeClr val="tx2"/>
                </a:solidFill>
                <a:latin typeface="Arial" panose="020B0604020202020204" pitchFamily="34" charset="0"/>
                <a:cs typeface="Arial" panose="020B0604020202020204" pitchFamily="34" charset="0"/>
              </a:rPr>
              <a:t>Critical process  parameters are monitored continuously</a:t>
            </a:r>
          </a:p>
        </p:txBody>
      </p:sp>
      <p:sp>
        <p:nvSpPr>
          <p:cNvPr id="17" name="TextBox 16"/>
          <p:cNvSpPr txBox="1"/>
          <p:nvPr/>
        </p:nvSpPr>
        <p:spPr>
          <a:xfrm>
            <a:off x="4892493" y="1730657"/>
            <a:ext cx="1371600" cy="754053"/>
          </a:xfrm>
          <a:prstGeom prst="rect">
            <a:avLst/>
          </a:prstGeom>
          <a:noFill/>
        </p:spPr>
        <p:txBody>
          <a:bodyPr wrap="square" lIns="0" tIns="0" rIns="0" bIns="0" rtlCol="0">
            <a:spAutoFit/>
          </a:bodyPr>
          <a:lstStyle/>
          <a:p>
            <a:r>
              <a:rPr lang="en-US" sz="1600" b="1" dirty="0">
                <a:solidFill>
                  <a:schemeClr val="tx2"/>
                </a:solidFill>
                <a:latin typeface="Arial" panose="020B0604020202020204" pitchFamily="34" charset="0"/>
                <a:cs typeface="Arial" panose="020B0604020202020204" pitchFamily="34" charset="0"/>
              </a:rPr>
              <a:t>Adjust</a:t>
            </a:r>
          </a:p>
          <a:p>
            <a:r>
              <a:rPr lang="en-US" sz="1100" dirty="0">
                <a:solidFill>
                  <a:schemeClr val="tx2"/>
                </a:solidFill>
                <a:latin typeface="Arial" panose="020B0604020202020204" pitchFamily="34" charset="0"/>
                <a:cs typeface="Arial" panose="020B0604020202020204" pitchFamily="34" charset="0"/>
              </a:rPr>
              <a:t>Make adjustments to extrusion process quickly</a:t>
            </a:r>
          </a:p>
        </p:txBody>
      </p:sp>
      <p:sp>
        <p:nvSpPr>
          <p:cNvPr id="18" name="TextBox 17"/>
          <p:cNvSpPr txBox="1"/>
          <p:nvPr/>
        </p:nvSpPr>
        <p:spPr>
          <a:xfrm>
            <a:off x="3428016" y="5257800"/>
            <a:ext cx="1371600" cy="754053"/>
          </a:xfrm>
          <a:prstGeom prst="rect">
            <a:avLst/>
          </a:prstGeom>
          <a:noFill/>
        </p:spPr>
        <p:txBody>
          <a:bodyPr wrap="square" lIns="0" tIns="0" rIns="0" bIns="0" rtlCol="0">
            <a:spAutoFit/>
          </a:bodyPr>
          <a:lstStyle/>
          <a:p>
            <a:r>
              <a:rPr lang="en-US" sz="1600" b="1" dirty="0">
                <a:solidFill>
                  <a:schemeClr val="tx2"/>
                </a:solidFill>
                <a:latin typeface="Arial" panose="020B0604020202020204" pitchFamily="34" charset="0"/>
                <a:cs typeface="Arial" panose="020B0604020202020204" pitchFamily="34" charset="0"/>
              </a:rPr>
              <a:t>Alert</a:t>
            </a:r>
          </a:p>
          <a:p>
            <a:r>
              <a:rPr lang="en-US" sz="1100" dirty="0">
                <a:solidFill>
                  <a:schemeClr val="tx2"/>
                </a:solidFill>
                <a:latin typeface="Arial" panose="020B0604020202020204" pitchFamily="34" charset="0"/>
                <a:cs typeface="Arial" panose="020B0604020202020204" pitchFamily="34" charset="0"/>
              </a:rPr>
              <a:t>Receive alerts when </a:t>
            </a:r>
            <a:br>
              <a:rPr lang="en-US" sz="1100" dirty="0">
                <a:solidFill>
                  <a:schemeClr val="tx2"/>
                </a:solidFill>
                <a:latin typeface="Arial" panose="020B0604020202020204" pitchFamily="34" charset="0"/>
                <a:cs typeface="Arial" panose="020B0604020202020204" pitchFamily="34" charset="0"/>
              </a:rPr>
            </a:br>
            <a:r>
              <a:rPr lang="en-US" sz="1100" dirty="0">
                <a:solidFill>
                  <a:schemeClr val="tx2"/>
                </a:solidFill>
                <a:latin typeface="Arial" panose="020B0604020202020204" pitchFamily="34" charset="0"/>
                <a:cs typeface="Arial" panose="020B0604020202020204" pitchFamily="34" charset="0"/>
              </a:rPr>
              <a:t>parameters are not </a:t>
            </a:r>
            <a:br>
              <a:rPr lang="en-US" sz="1100" dirty="0">
                <a:solidFill>
                  <a:schemeClr val="tx2"/>
                </a:solidFill>
                <a:latin typeface="Arial" panose="020B0604020202020204" pitchFamily="34" charset="0"/>
                <a:cs typeface="Arial" panose="020B0604020202020204" pitchFamily="34" charset="0"/>
              </a:rPr>
            </a:br>
            <a:r>
              <a:rPr lang="en-US" sz="1100" dirty="0">
                <a:solidFill>
                  <a:schemeClr val="tx2"/>
                </a:solidFill>
                <a:latin typeface="Arial" panose="020B0604020202020204" pitchFamily="34" charset="0"/>
                <a:cs typeface="Arial" panose="020B0604020202020204" pitchFamily="34" charset="0"/>
              </a:rPr>
              <a:t>being met</a:t>
            </a:r>
          </a:p>
        </p:txBody>
      </p:sp>
      <p:sp>
        <p:nvSpPr>
          <p:cNvPr id="19" name="TextBox 18"/>
          <p:cNvSpPr txBox="1"/>
          <p:nvPr/>
        </p:nvSpPr>
        <p:spPr>
          <a:xfrm>
            <a:off x="6264093" y="5257800"/>
            <a:ext cx="1468794" cy="754053"/>
          </a:xfrm>
          <a:prstGeom prst="rect">
            <a:avLst/>
          </a:prstGeom>
          <a:noFill/>
        </p:spPr>
        <p:txBody>
          <a:bodyPr wrap="square" lIns="0" tIns="0" rIns="0" bIns="0" rtlCol="0">
            <a:spAutoFit/>
          </a:bodyPr>
          <a:lstStyle/>
          <a:p>
            <a:r>
              <a:rPr lang="en-US" sz="1600" b="1" dirty="0">
                <a:solidFill>
                  <a:schemeClr val="tx2"/>
                </a:solidFill>
                <a:latin typeface="Arial" panose="020B0604020202020204" pitchFamily="34" charset="0"/>
                <a:cs typeface="Arial" panose="020B0604020202020204" pitchFamily="34" charset="0"/>
              </a:rPr>
              <a:t>Store</a:t>
            </a:r>
          </a:p>
          <a:p>
            <a:r>
              <a:rPr lang="en-US" sz="1100" dirty="0">
                <a:solidFill>
                  <a:schemeClr val="tx2"/>
                </a:solidFill>
                <a:latin typeface="Arial" panose="020B0604020202020204" pitchFamily="34" charset="0"/>
                <a:cs typeface="Arial" panose="020B0604020202020204" pitchFamily="34" charset="0"/>
              </a:rPr>
              <a:t>Store production data automatically stored in a secure cloud location</a:t>
            </a:r>
          </a:p>
        </p:txBody>
      </p:sp>
      <p:pic>
        <p:nvPicPr>
          <p:cNvPr id="20" name="Picture 19"/>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402159" y="4020416"/>
            <a:ext cx="856384" cy="856384"/>
          </a:xfrm>
          <a:prstGeom prst="rect">
            <a:avLst/>
          </a:prstGeom>
        </p:spPr>
      </p:pic>
      <p:sp>
        <p:nvSpPr>
          <p:cNvPr id="21" name="TextBox 20"/>
          <p:cNvSpPr txBox="1"/>
          <p:nvPr/>
        </p:nvSpPr>
        <p:spPr>
          <a:xfrm>
            <a:off x="9402159" y="5257800"/>
            <a:ext cx="1468794" cy="754053"/>
          </a:xfrm>
          <a:prstGeom prst="rect">
            <a:avLst/>
          </a:prstGeom>
          <a:noFill/>
        </p:spPr>
        <p:txBody>
          <a:bodyPr wrap="square" lIns="0" tIns="0" rIns="0" bIns="0" rtlCol="0">
            <a:spAutoFit/>
          </a:bodyPr>
          <a:lstStyle/>
          <a:p>
            <a:r>
              <a:rPr lang="en-US" sz="1600" b="1" dirty="0">
                <a:solidFill>
                  <a:schemeClr val="tx2"/>
                </a:solidFill>
                <a:latin typeface="Arial" panose="020B0604020202020204" pitchFamily="34" charset="0"/>
                <a:cs typeface="Arial" panose="020B0604020202020204" pitchFamily="34" charset="0"/>
              </a:rPr>
              <a:t>Visualize</a:t>
            </a:r>
          </a:p>
          <a:p>
            <a:r>
              <a:rPr lang="en-US" sz="1100" dirty="0">
                <a:solidFill>
                  <a:schemeClr val="tx2"/>
                </a:solidFill>
                <a:latin typeface="Arial" panose="020B0604020202020204" pitchFamily="34" charset="0"/>
                <a:cs typeface="Arial" panose="020B0604020202020204" pitchFamily="34" charset="0"/>
              </a:rPr>
              <a:t>View real time production data on any web connected device</a:t>
            </a:r>
          </a:p>
        </p:txBody>
      </p:sp>
      <p:sp>
        <p:nvSpPr>
          <p:cNvPr id="22" name="Diagonal liegende Ecken des Rechtecks abrunden 19"/>
          <p:cNvSpPr/>
          <p:nvPr/>
        </p:nvSpPr>
        <p:spPr>
          <a:xfrm>
            <a:off x="21162894" y="7360301"/>
            <a:ext cx="702823" cy="866180"/>
          </a:xfrm>
          <a:custGeom>
            <a:avLst/>
            <a:gdLst>
              <a:gd name="connsiteX0" fmla="*/ 183624 w 3328940"/>
              <a:gd name="connsiteY0" fmla="*/ 0 h 3328940"/>
              <a:gd name="connsiteX1" fmla="*/ 3328940 w 3328940"/>
              <a:gd name="connsiteY1" fmla="*/ 0 h 3328940"/>
              <a:gd name="connsiteX2" fmla="*/ 3328940 w 3328940"/>
              <a:gd name="connsiteY2" fmla="*/ 0 h 3328940"/>
              <a:gd name="connsiteX3" fmla="*/ 3328940 w 3328940"/>
              <a:gd name="connsiteY3" fmla="*/ 3145316 h 3328940"/>
              <a:gd name="connsiteX4" fmla="*/ 3145316 w 3328940"/>
              <a:gd name="connsiteY4" fmla="*/ 3328940 h 3328940"/>
              <a:gd name="connsiteX5" fmla="*/ 0 w 3328940"/>
              <a:gd name="connsiteY5" fmla="*/ 3328940 h 3328940"/>
              <a:gd name="connsiteX6" fmla="*/ 0 w 3328940"/>
              <a:gd name="connsiteY6" fmla="*/ 3328940 h 3328940"/>
              <a:gd name="connsiteX7" fmla="*/ 0 w 3328940"/>
              <a:gd name="connsiteY7" fmla="*/ 183624 h 3328940"/>
              <a:gd name="connsiteX8" fmla="*/ 183624 w 3328940"/>
              <a:gd name="connsiteY8" fmla="*/ 0 h 3328940"/>
              <a:gd name="connsiteX0" fmla="*/ 183624 w 3328940"/>
              <a:gd name="connsiteY0" fmla="*/ 0 h 3328940"/>
              <a:gd name="connsiteX1" fmla="*/ 3328940 w 3328940"/>
              <a:gd name="connsiteY1" fmla="*/ 0 h 3328940"/>
              <a:gd name="connsiteX2" fmla="*/ 3328940 w 3328940"/>
              <a:gd name="connsiteY2" fmla="*/ 0 h 3328940"/>
              <a:gd name="connsiteX3" fmla="*/ 3328940 w 3328940"/>
              <a:gd name="connsiteY3" fmla="*/ 3145316 h 3328940"/>
              <a:gd name="connsiteX4" fmla="*/ 3145316 w 3328940"/>
              <a:gd name="connsiteY4" fmla="*/ 3328940 h 3328940"/>
              <a:gd name="connsiteX5" fmla="*/ 0 w 3328940"/>
              <a:gd name="connsiteY5" fmla="*/ 3328940 h 3328940"/>
              <a:gd name="connsiteX6" fmla="*/ 0 w 3328940"/>
              <a:gd name="connsiteY6" fmla="*/ 3147965 h 3328940"/>
              <a:gd name="connsiteX7" fmla="*/ 0 w 3328940"/>
              <a:gd name="connsiteY7" fmla="*/ 183624 h 3328940"/>
              <a:gd name="connsiteX8" fmla="*/ 183624 w 3328940"/>
              <a:gd name="connsiteY8" fmla="*/ 0 h 3328940"/>
              <a:gd name="connsiteX0" fmla="*/ 183624 w 3328940"/>
              <a:gd name="connsiteY0" fmla="*/ 0 h 3328940"/>
              <a:gd name="connsiteX1" fmla="*/ 3328940 w 3328940"/>
              <a:gd name="connsiteY1" fmla="*/ 0 h 3328940"/>
              <a:gd name="connsiteX2" fmla="*/ 3328940 w 3328940"/>
              <a:gd name="connsiteY2" fmla="*/ 0 h 3328940"/>
              <a:gd name="connsiteX3" fmla="*/ 3328940 w 3328940"/>
              <a:gd name="connsiteY3" fmla="*/ 3145316 h 3328940"/>
              <a:gd name="connsiteX4" fmla="*/ 3145316 w 3328940"/>
              <a:gd name="connsiteY4" fmla="*/ 3328940 h 3328940"/>
              <a:gd name="connsiteX5" fmla="*/ 231775 w 3328940"/>
              <a:gd name="connsiteY5" fmla="*/ 3325765 h 3328940"/>
              <a:gd name="connsiteX6" fmla="*/ 0 w 3328940"/>
              <a:gd name="connsiteY6" fmla="*/ 3147965 h 3328940"/>
              <a:gd name="connsiteX7" fmla="*/ 0 w 3328940"/>
              <a:gd name="connsiteY7" fmla="*/ 183624 h 3328940"/>
              <a:gd name="connsiteX8" fmla="*/ 183624 w 3328940"/>
              <a:gd name="connsiteY8" fmla="*/ 0 h 3328940"/>
              <a:gd name="connsiteX0" fmla="*/ 183624 w 3328940"/>
              <a:gd name="connsiteY0" fmla="*/ 0 h 3328940"/>
              <a:gd name="connsiteX1" fmla="*/ 3328940 w 3328940"/>
              <a:gd name="connsiteY1" fmla="*/ 0 h 3328940"/>
              <a:gd name="connsiteX2" fmla="*/ 3328940 w 3328940"/>
              <a:gd name="connsiteY2" fmla="*/ 0 h 3328940"/>
              <a:gd name="connsiteX3" fmla="*/ 3328940 w 3328940"/>
              <a:gd name="connsiteY3" fmla="*/ 3145316 h 3328940"/>
              <a:gd name="connsiteX4" fmla="*/ 3145316 w 3328940"/>
              <a:gd name="connsiteY4" fmla="*/ 3328940 h 3328940"/>
              <a:gd name="connsiteX5" fmla="*/ 190500 w 3328940"/>
              <a:gd name="connsiteY5" fmla="*/ 3328940 h 3328940"/>
              <a:gd name="connsiteX6" fmla="*/ 0 w 3328940"/>
              <a:gd name="connsiteY6" fmla="*/ 3147965 h 3328940"/>
              <a:gd name="connsiteX7" fmla="*/ 0 w 3328940"/>
              <a:gd name="connsiteY7" fmla="*/ 183624 h 3328940"/>
              <a:gd name="connsiteX8" fmla="*/ 183624 w 3328940"/>
              <a:gd name="connsiteY8" fmla="*/ 0 h 3328940"/>
              <a:gd name="connsiteX0" fmla="*/ 186799 w 3332115"/>
              <a:gd name="connsiteY0" fmla="*/ 0 h 3328940"/>
              <a:gd name="connsiteX1" fmla="*/ 3332115 w 3332115"/>
              <a:gd name="connsiteY1" fmla="*/ 0 h 3328940"/>
              <a:gd name="connsiteX2" fmla="*/ 3332115 w 3332115"/>
              <a:gd name="connsiteY2" fmla="*/ 0 h 3328940"/>
              <a:gd name="connsiteX3" fmla="*/ 3332115 w 3332115"/>
              <a:gd name="connsiteY3" fmla="*/ 3145316 h 3328940"/>
              <a:gd name="connsiteX4" fmla="*/ 3148491 w 3332115"/>
              <a:gd name="connsiteY4" fmla="*/ 3328940 h 3328940"/>
              <a:gd name="connsiteX5" fmla="*/ 193675 w 3332115"/>
              <a:gd name="connsiteY5" fmla="*/ 3328940 h 3328940"/>
              <a:gd name="connsiteX6" fmla="*/ 0 w 3332115"/>
              <a:gd name="connsiteY6" fmla="*/ 3113040 h 3328940"/>
              <a:gd name="connsiteX7" fmla="*/ 3175 w 3332115"/>
              <a:gd name="connsiteY7" fmla="*/ 183624 h 3328940"/>
              <a:gd name="connsiteX8" fmla="*/ 186799 w 3332115"/>
              <a:gd name="connsiteY8" fmla="*/ 0 h 3328940"/>
              <a:gd name="connsiteX0" fmla="*/ 186799 w 3332115"/>
              <a:gd name="connsiteY0" fmla="*/ 0 h 3328940"/>
              <a:gd name="connsiteX1" fmla="*/ 3332115 w 3332115"/>
              <a:gd name="connsiteY1" fmla="*/ 0 h 3328940"/>
              <a:gd name="connsiteX2" fmla="*/ 3332115 w 3332115"/>
              <a:gd name="connsiteY2" fmla="*/ 0 h 3328940"/>
              <a:gd name="connsiteX3" fmla="*/ 3332115 w 3332115"/>
              <a:gd name="connsiteY3" fmla="*/ 3145316 h 3328940"/>
              <a:gd name="connsiteX4" fmla="*/ 3148491 w 3332115"/>
              <a:gd name="connsiteY4" fmla="*/ 3328940 h 3328940"/>
              <a:gd name="connsiteX5" fmla="*/ 193675 w 3332115"/>
              <a:gd name="connsiteY5" fmla="*/ 3328940 h 3328940"/>
              <a:gd name="connsiteX6" fmla="*/ 0 w 3332115"/>
              <a:gd name="connsiteY6" fmla="*/ 3113040 h 3328940"/>
              <a:gd name="connsiteX7" fmla="*/ 3175 w 3332115"/>
              <a:gd name="connsiteY7" fmla="*/ 183624 h 3328940"/>
              <a:gd name="connsiteX8" fmla="*/ 186799 w 3332115"/>
              <a:gd name="connsiteY8" fmla="*/ 0 h 3328940"/>
              <a:gd name="connsiteX0" fmla="*/ 186950 w 3332266"/>
              <a:gd name="connsiteY0" fmla="*/ 0 h 3328940"/>
              <a:gd name="connsiteX1" fmla="*/ 3332266 w 3332266"/>
              <a:gd name="connsiteY1" fmla="*/ 0 h 3328940"/>
              <a:gd name="connsiteX2" fmla="*/ 3332266 w 3332266"/>
              <a:gd name="connsiteY2" fmla="*/ 0 h 3328940"/>
              <a:gd name="connsiteX3" fmla="*/ 3332266 w 3332266"/>
              <a:gd name="connsiteY3" fmla="*/ 3145316 h 3328940"/>
              <a:gd name="connsiteX4" fmla="*/ 3148642 w 3332266"/>
              <a:gd name="connsiteY4" fmla="*/ 3328940 h 3328940"/>
              <a:gd name="connsiteX5" fmla="*/ 193826 w 3332266"/>
              <a:gd name="connsiteY5" fmla="*/ 3328940 h 3328940"/>
              <a:gd name="connsiteX6" fmla="*/ 151 w 3332266"/>
              <a:gd name="connsiteY6" fmla="*/ 3113040 h 3328940"/>
              <a:gd name="connsiteX7" fmla="*/ 3326 w 3332266"/>
              <a:gd name="connsiteY7" fmla="*/ 183624 h 3328940"/>
              <a:gd name="connsiteX8" fmla="*/ 186950 w 3332266"/>
              <a:gd name="connsiteY8" fmla="*/ 0 h 3328940"/>
              <a:gd name="connsiteX0" fmla="*/ 186984 w 3332300"/>
              <a:gd name="connsiteY0" fmla="*/ 0 h 3328940"/>
              <a:gd name="connsiteX1" fmla="*/ 3332300 w 3332300"/>
              <a:gd name="connsiteY1" fmla="*/ 0 h 3328940"/>
              <a:gd name="connsiteX2" fmla="*/ 3332300 w 3332300"/>
              <a:gd name="connsiteY2" fmla="*/ 0 h 3328940"/>
              <a:gd name="connsiteX3" fmla="*/ 3332300 w 3332300"/>
              <a:gd name="connsiteY3" fmla="*/ 3145316 h 3328940"/>
              <a:gd name="connsiteX4" fmla="*/ 3148676 w 3332300"/>
              <a:gd name="connsiteY4" fmla="*/ 3328940 h 3328940"/>
              <a:gd name="connsiteX5" fmla="*/ 193860 w 3332300"/>
              <a:gd name="connsiteY5" fmla="*/ 3328940 h 3328940"/>
              <a:gd name="connsiteX6" fmla="*/ 185 w 3332300"/>
              <a:gd name="connsiteY6" fmla="*/ 3113040 h 3328940"/>
              <a:gd name="connsiteX7" fmla="*/ 3360 w 3332300"/>
              <a:gd name="connsiteY7" fmla="*/ 183624 h 3328940"/>
              <a:gd name="connsiteX8" fmla="*/ 186984 w 3332300"/>
              <a:gd name="connsiteY8" fmla="*/ 0 h 3328940"/>
              <a:gd name="connsiteX0" fmla="*/ 188237 w 3333553"/>
              <a:gd name="connsiteY0" fmla="*/ 0 h 3328940"/>
              <a:gd name="connsiteX1" fmla="*/ 3333553 w 3333553"/>
              <a:gd name="connsiteY1" fmla="*/ 0 h 3328940"/>
              <a:gd name="connsiteX2" fmla="*/ 3333553 w 3333553"/>
              <a:gd name="connsiteY2" fmla="*/ 0 h 3328940"/>
              <a:gd name="connsiteX3" fmla="*/ 3333553 w 3333553"/>
              <a:gd name="connsiteY3" fmla="*/ 3145316 h 3328940"/>
              <a:gd name="connsiteX4" fmla="*/ 3149929 w 3333553"/>
              <a:gd name="connsiteY4" fmla="*/ 3328940 h 3328940"/>
              <a:gd name="connsiteX5" fmla="*/ 195113 w 3333553"/>
              <a:gd name="connsiteY5" fmla="*/ 3328940 h 3328940"/>
              <a:gd name="connsiteX6" fmla="*/ 1438 w 3333553"/>
              <a:gd name="connsiteY6" fmla="*/ 3113040 h 3328940"/>
              <a:gd name="connsiteX7" fmla="*/ 4613 w 3333553"/>
              <a:gd name="connsiteY7" fmla="*/ 183624 h 3328940"/>
              <a:gd name="connsiteX8" fmla="*/ 188237 w 3333553"/>
              <a:gd name="connsiteY8" fmla="*/ 0 h 3328940"/>
              <a:gd name="connsiteX0" fmla="*/ 188237 w 3333553"/>
              <a:gd name="connsiteY0" fmla="*/ 0 h 3328940"/>
              <a:gd name="connsiteX1" fmla="*/ 3333553 w 3333553"/>
              <a:gd name="connsiteY1" fmla="*/ 0 h 3328940"/>
              <a:gd name="connsiteX2" fmla="*/ 3333553 w 3333553"/>
              <a:gd name="connsiteY2" fmla="*/ 0 h 3328940"/>
              <a:gd name="connsiteX3" fmla="*/ 3333553 w 3333553"/>
              <a:gd name="connsiteY3" fmla="*/ 3145316 h 3328940"/>
              <a:gd name="connsiteX4" fmla="*/ 3149929 w 3333553"/>
              <a:gd name="connsiteY4" fmla="*/ 3328940 h 3328940"/>
              <a:gd name="connsiteX5" fmla="*/ 195113 w 3333553"/>
              <a:gd name="connsiteY5" fmla="*/ 3328940 h 3328940"/>
              <a:gd name="connsiteX6" fmla="*/ 1438 w 3333553"/>
              <a:gd name="connsiteY6" fmla="*/ 3113040 h 3328940"/>
              <a:gd name="connsiteX7" fmla="*/ 4613 w 3333553"/>
              <a:gd name="connsiteY7" fmla="*/ 183624 h 3328940"/>
              <a:gd name="connsiteX8" fmla="*/ 188237 w 3333553"/>
              <a:gd name="connsiteY8" fmla="*/ 0 h 3328940"/>
              <a:gd name="connsiteX0" fmla="*/ 188237 w 3333553"/>
              <a:gd name="connsiteY0" fmla="*/ 0 h 3328940"/>
              <a:gd name="connsiteX1" fmla="*/ 3333553 w 3333553"/>
              <a:gd name="connsiteY1" fmla="*/ 0 h 3328940"/>
              <a:gd name="connsiteX2" fmla="*/ 3333553 w 3333553"/>
              <a:gd name="connsiteY2" fmla="*/ 0 h 3328940"/>
              <a:gd name="connsiteX3" fmla="*/ 3333553 w 3333553"/>
              <a:gd name="connsiteY3" fmla="*/ 3145316 h 3328940"/>
              <a:gd name="connsiteX4" fmla="*/ 3149929 w 3333553"/>
              <a:gd name="connsiteY4" fmla="*/ 3328940 h 3328940"/>
              <a:gd name="connsiteX5" fmla="*/ 195113 w 3333553"/>
              <a:gd name="connsiteY5" fmla="*/ 3328940 h 3328940"/>
              <a:gd name="connsiteX6" fmla="*/ 1438 w 3333553"/>
              <a:gd name="connsiteY6" fmla="*/ 3113040 h 3328940"/>
              <a:gd name="connsiteX7" fmla="*/ 4613 w 3333553"/>
              <a:gd name="connsiteY7" fmla="*/ 183624 h 3328940"/>
              <a:gd name="connsiteX8" fmla="*/ 188237 w 3333553"/>
              <a:gd name="connsiteY8" fmla="*/ 0 h 3328940"/>
              <a:gd name="connsiteX0" fmla="*/ 188237 w 3333553"/>
              <a:gd name="connsiteY0" fmla="*/ 0 h 3328940"/>
              <a:gd name="connsiteX1" fmla="*/ 3333553 w 3333553"/>
              <a:gd name="connsiteY1" fmla="*/ 0 h 3328940"/>
              <a:gd name="connsiteX2" fmla="*/ 3333553 w 3333553"/>
              <a:gd name="connsiteY2" fmla="*/ 0 h 3328940"/>
              <a:gd name="connsiteX3" fmla="*/ 3333553 w 3333553"/>
              <a:gd name="connsiteY3" fmla="*/ 3145316 h 3328940"/>
              <a:gd name="connsiteX4" fmla="*/ 3149929 w 3333553"/>
              <a:gd name="connsiteY4" fmla="*/ 3328940 h 3328940"/>
              <a:gd name="connsiteX5" fmla="*/ 195113 w 3333553"/>
              <a:gd name="connsiteY5" fmla="*/ 3328940 h 3328940"/>
              <a:gd name="connsiteX6" fmla="*/ 1438 w 3333553"/>
              <a:gd name="connsiteY6" fmla="*/ 3113040 h 3328940"/>
              <a:gd name="connsiteX7" fmla="*/ 4613 w 3333553"/>
              <a:gd name="connsiteY7" fmla="*/ 183624 h 3328940"/>
              <a:gd name="connsiteX8" fmla="*/ 188237 w 3333553"/>
              <a:gd name="connsiteY8" fmla="*/ 0 h 3328940"/>
              <a:gd name="connsiteX0" fmla="*/ 188237 w 3333553"/>
              <a:gd name="connsiteY0" fmla="*/ 0 h 3328940"/>
              <a:gd name="connsiteX1" fmla="*/ 3333553 w 3333553"/>
              <a:gd name="connsiteY1" fmla="*/ 0 h 3328940"/>
              <a:gd name="connsiteX2" fmla="*/ 3333553 w 3333553"/>
              <a:gd name="connsiteY2" fmla="*/ 0 h 3328940"/>
              <a:gd name="connsiteX3" fmla="*/ 3333553 w 3333553"/>
              <a:gd name="connsiteY3" fmla="*/ 3145316 h 3328940"/>
              <a:gd name="connsiteX4" fmla="*/ 3149929 w 3333553"/>
              <a:gd name="connsiteY4" fmla="*/ 3328940 h 3328940"/>
              <a:gd name="connsiteX5" fmla="*/ 195113 w 3333553"/>
              <a:gd name="connsiteY5" fmla="*/ 3328940 h 3328940"/>
              <a:gd name="connsiteX6" fmla="*/ 1438 w 3333553"/>
              <a:gd name="connsiteY6" fmla="*/ 3113040 h 3328940"/>
              <a:gd name="connsiteX7" fmla="*/ 4613 w 3333553"/>
              <a:gd name="connsiteY7" fmla="*/ 183624 h 3328940"/>
              <a:gd name="connsiteX8" fmla="*/ 188237 w 3333553"/>
              <a:gd name="connsiteY8" fmla="*/ 0 h 3328940"/>
              <a:gd name="connsiteX0" fmla="*/ 188237 w 3333553"/>
              <a:gd name="connsiteY0" fmla="*/ 0 h 3328975"/>
              <a:gd name="connsiteX1" fmla="*/ 3333553 w 3333553"/>
              <a:gd name="connsiteY1" fmla="*/ 0 h 3328975"/>
              <a:gd name="connsiteX2" fmla="*/ 3333553 w 3333553"/>
              <a:gd name="connsiteY2" fmla="*/ 0 h 3328975"/>
              <a:gd name="connsiteX3" fmla="*/ 3333553 w 3333553"/>
              <a:gd name="connsiteY3" fmla="*/ 3145316 h 3328975"/>
              <a:gd name="connsiteX4" fmla="*/ 3149929 w 3333553"/>
              <a:gd name="connsiteY4" fmla="*/ 3328940 h 3328975"/>
              <a:gd name="connsiteX5" fmla="*/ 195113 w 3333553"/>
              <a:gd name="connsiteY5" fmla="*/ 3328940 h 3328975"/>
              <a:gd name="connsiteX6" fmla="*/ 1438 w 3333553"/>
              <a:gd name="connsiteY6" fmla="*/ 3113040 h 3328975"/>
              <a:gd name="connsiteX7" fmla="*/ 4613 w 3333553"/>
              <a:gd name="connsiteY7" fmla="*/ 183624 h 3328975"/>
              <a:gd name="connsiteX8" fmla="*/ 188237 w 3333553"/>
              <a:gd name="connsiteY8" fmla="*/ 0 h 3328975"/>
              <a:gd name="connsiteX0" fmla="*/ 186831 w 3332147"/>
              <a:gd name="connsiteY0" fmla="*/ 0 h 3328968"/>
              <a:gd name="connsiteX1" fmla="*/ 3332147 w 3332147"/>
              <a:gd name="connsiteY1" fmla="*/ 0 h 3328968"/>
              <a:gd name="connsiteX2" fmla="*/ 3332147 w 3332147"/>
              <a:gd name="connsiteY2" fmla="*/ 0 h 3328968"/>
              <a:gd name="connsiteX3" fmla="*/ 3332147 w 3332147"/>
              <a:gd name="connsiteY3" fmla="*/ 3145316 h 3328968"/>
              <a:gd name="connsiteX4" fmla="*/ 3148523 w 3332147"/>
              <a:gd name="connsiteY4" fmla="*/ 3328940 h 3328968"/>
              <a:gd name="connsiteX5" fmla="*/ 193707 w 3332147"/>
              <a:gd name="connsiteY5" fmla="*/ 3328940 h 3328968"/>
              <a:gd name="connsiteX6" fmla="*/ 32 w 3332147"/>
              <a:gd name="connsiteY6" fmla="*/ 3113040 h 3328968"/>
              <a:gd name="connsiteX7" fmla="*/ 3207 w 3332147"/>
              <a:gd name="connsiteY7" fmla="*/ 183624 h 3328968"/>
              <a:gd name="connsiteX8" fmla="*/ 186831 w 3332147"/>
              <a:gd name="connsiteY8" fmla="*/ 0 h 33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2147" h="3328968">
                <a:moveTo>
                  <a:pt x="186831" y="0"/>
                </a:moveTo>
                <a:lnTo>
                  <a:pt x="3332147" y="0"/>
                </a:lnTo>
                <a:lnTo>
                  <a:pt x="3332147" y="0"/>
                </a:lnTo>
                <a:lnTo>
                  <a:pt x="3332147" y="3145316"/>
                </a:lnTo>
                <a:cubicBezTo>
                  <a:pt x="3332147" y="3246729"/>
                  <a:pt x="3249936" y="3328940"/>
                  <a:pt x="3148523" y="3328940"/>
                </a:cubicBezTo>
                <a:lnTo>
                  <a:pt x="193707" y="3328940"/>
                </a:lnTo>
                <a:cubicBezTo>
                  <a:pt x="103749" y="3329998"/>
                  <a:pt x="-2085" y="3302482"/>
                  <a:pt x="32" y="3113040"/>
                </a:cubicBezTo>
                <a:cubicBezTo>
                  <a:pt x="2149" y="2923598"/>
                  <a:pt x="2149" y="1160096"/>
                  <a:pt x="3207" y="183624"/>
                </a:cubicBezTo>
                <a:cubicBezTo>
                  <a:pt x="3207" y="82211"/>
                  <a:pt x="85418" y="0"/>
                  <a:pt x="186831" y="0"/>
                </a:cubicBezTo>
                <a:close/>
              </a:path>
            </a:pathLst>
          </a:custGeom>
          <a:blipFill dpi="0" rotWithShape="1">
            <a:blip r:embed="rId8" cstate="email">
              <a:lum bright="2000"/>
              <a:extLst>
                <a:ext uri="{BEBA8EAE-BF5A-486C-A8C5-ECC9F3942E4B}">
                  <a14:imgProps xmlns:a14="http://schemas.microsoft.com/office/drawing/2010/main">
                    <a14:imgLayer r:embed="rId9">
                      <a14:imgEffect>
                        <a14:brightnessContrast bright="1000"/>
                      </a14:imgEffect>
                    </a14:imgLayer>
                  </a14:imgProps>
                </a:ex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p>
        </p:txBody>
      </p:sp>
      <p:sp>
        <p:nvSpPr>
          <p:cNvPr id="24" name="TextBox 23"/>
          <p:cNvSpPr txBox="1"/>
          <p:nvPr/>
        </p:nvSpPr>
        <p:spPr>
          <a:xfrm>
            <a:off x="306387" y="2598552"/>
            <a:ext cx="1143000" cy="492443"/>
          </a:xfrm>
          <a:prstGeom prst="rect">
            <a:avLst/>
          </a:prstGeom>
          <a:noFill/>
        </p:spPr>
        <p:txBody>
          <a:bodyPr wrap="square" lIns="0" tIns="0" rIns="0" bIns="0" rtlCol="0">
            <a:spAutoFit/>
          </a:bodyPr>
          <a:lstStyle/>
          <a:p>
            <a:r>
              <a:rPr lang="en-US" sz="1600" b="1" dirty="0">
                <a:solidFill>
                  <a:schemeClr val="tx2"/>
                </a:solidFill>
                <a:latin typeface="Arial" panose="020B0604020202020204" pitchFamily="34" charset="0"/>
                <a:cs typeface="Arial" panose="020B0604020202020204" pitchFamily="34" charset="0"/>
              </a:rPr>
              <a:t>Extrusion Process</a:t>
            </a:r>
          </a:p>
        </p:txBody>
      </p:sp>
      <p:sp>
        <p:nvSpPr>
          <p:cNvPr id="25" name="TextBox 24"/>
          <p:cNvSpPr txBox="1"/>
          <p:nvPr/>
        </p:nvSpPr>
        <p:spPr>
          <a:xfrm>
            <a:off x="11237775" y="2598552"/>
            <a:ext cx="706506" cy="492443"/>
          </a:xfrm>
          <a:prstGeom prst="rect">
            <a:avLst/>
          </a:prstGeom>
          <a:noFill/>
        </p:spPr>
        <p:txBody>
          <a:bodyPr wrap="square" lIns="0" tIns="0" rIns="0" bIns="0" rtlCol="0">
            <a:spAutoFit/>
          </a:bodyPr>
          <a:lstStyle/>
          <a:p>
            <a:pPr algn="r"/>
            <a:r>
              <a:rPr lang="en-US" sz="1600" b="1" dirty="0">
                <a:solidFill>
                  <a:schemeClr val="tx2"/>
                </a:solidFill>
                <a:latin typeface="Arial" panose="020B0604020202020204" pitchFamily="34" charset="0"/>
                <a:cs typeface="Arial" panose="020B0604020202020204" pitchFamily="34" charset="0"/>
              </a:rPr>
              <a:t>Safe Food</a:t>
            </a:r>
          </a:p>
        </p:txBody>
      </p:sp>
      <p:cxnSp>
        <p:nvCxnSpPr>
          <p:cNvPr id="27" name="Straight Connector 26"/>
          <p:cNvCxnSpPr>
            <a:stCxn id="3" idx="0"/>
          </p:cNvCxnSpPr>
          <p:nvPr/>
        </p:nvCxnSpPr>
        <p:spPr>
          <a:xfrm flipH="1" flipV="1">
            <a:off x="2373217" y="2653987"/>
            <a:ext cx="1" cy="340959"/>
          </a:xfrm>
          <a:prstGeom prst="line">
            <a:avLst/>
          </a:prstGeom>
          <a:ln w="28575">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540919" y="2653987"/>
            <a:ext cx="1" cy="340959"/>
          </a:xfrm>
          <a:prstGeom prst="line">
            <a:avLst/>
          </a:prstGeom>
          <a:ln w="28575">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8331416" y="2653987"/>
            <a:ext cx="1" cy="340959"/>
          </a:xfrm>
          <a:prstGeom prst="line">
            <a:avLst/>
          </a:prstGeom>
          <a:ln w="28575">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822755" y="4843349"/>
            <a:ext cx="1" cy="340959"/>
          </a:xfrm>
          <a:prstGeom prst="line">
            <a:avLst/>
          </a:prstGeom>
          <a:ln w="28575">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801127" y="4843349"/>
            <a:ext cx="1" cy="340959"/>
          </a:xfrm>
          <a:prstGeom prst="line">
            <a:avLst/>
          </a:prstGeom>
          <a:ln w="28575">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9830351" y="4843349"/>
            <a:ext cx="1" cy="340959"/>
          </a:xfrm>
          <a:prstGeom prst="line">
            <a:avLst/>
          </a:prstGeom>
          <a:ln w="28575">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https://buhlergroup.picturepark.com/Public/85/ThumbnailMedium/12319cf3-bcae-4244-8a52-80089164c780.jpg?0_0_0_0_1_1_204_2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668289" y="3429000"/>
            <a:ext cx="1372898" cy="915266"/>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11" cstate="email">
              <a:extLst>
                <a:ext uri="{28A0092B-C50C-407E-A947-70E740481C1C}">
                  <a14:useLocalDpi xmlns:a14="http://schemas.microsoft.com/office/drawing/2010/main"/>
                </a:ext>
              </a:extLst>
            </a:blip>
            <a:stretch>
              <a:fillRect/>
            </a:stretch>
          </a:blipFill>
          <a:ln>
            <a:noFill/>
          </a:ln>
          <a:effectLst/>
          <a:extLst/>
        </p:spPr>
      </p:pic>
      <p:pic>
        <p:nvPicPr>
          <p:cNvPr id="9220" name="Picture 4" descr="https://buhlergroup.picturepark.com/Public/85/ThumbnailMedium/705bcb3f-23e4-40be-aca1-a8e170795326.jpg?0_0_0_0_0_204_132_4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7454" y="3428999"/>
            <a:ext cx="1551043" cy="1041863"/>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13" cstate="email">
              <a:extLst>
                <a:ext uri="{28A0092B-C50C-407E-A947-70E740481C1C}">
                  <a14:useLocalDpi xmlns:a14="http://schemas.microsoft.com/office/drawing/2010/main"/>
                </a:ext>
              </a:extLst>
            </a:blip>
            <a:stretch>
              <a:fillRect/>
            </a:stretch>
          </a:blipFill>
          <a:ln>
            <a:noFill/>
          </a:ln>
          <a:effectLst/>
          <a:extLst/>
        </p:spPr>
      </p:pic>
    </p:spTree>
    <p:extLst>
      <p:ext uri="{BB962C8B-B14F-4D97-AF65-F5344CB8AC3E}">
        <p14:creationId xmlns:p14="http://schemas.microsoft.com/office/powerpoint/2010/main" val="331664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1000"/>
                                        <p:tgtEl>
                                          <p:spTgt spid="27"/>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par>
                          <p:cTn id="28" fill="hold">
                            <p:stCondLst>
                              <p:cond delay="700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1000"/>
                                        <p:tgtEl>
                                          <p:spTgt spid="30"/>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par>
                          <p:cTn id="40" fill="hold">
                            <p:stCondLst>
                              <p:cond delay="100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1000"/>
                                        <p:tgtEl>
                                          <p:spTgt spid="28"/>
                                        </p:tgtEl>
                                      </p:cBhvr>
                                    </p:animEffect>
                                  </p:childTnLst>
                                </p:cTn>
                              </p:par>
                            </p:childTnLst>
                          </p:cTn>
                        </p:par>
                        <p:par>
                          <p:cTn id="44" fill="hold">
                            <p:stCondLst>
                              <p:cond delay="11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par>
                          <p:cTn id="48" fill="hold">
                            <p:stCondLst>
                              <p:cond delay="120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childTnLst>
                          </p:cTn>
                        </p:par>
                        <p:par>
                          <p:cTn id="52" fill="hold">
                            <p:stCondLst>
                              <p:cond delay="13000"/>
                            </p:stCondLst>
                            <p:childTnLst>
                              <p:par>
                                <p:cTn id="53" presetID="22" presetClass="entr" presetSubtype="1"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1000"/>
                                        <p:tgtEl>
                                          <p:spTgt spid="31"/>
                                        </p:tgtEl>
                                      </p:cBhvr>
                                    </p:animEffect>
                                  </p:childTnLst>
                                </p:cTn>
                              </p:par>
                            </p:childTnLst>
                          </p:cTn>
                        </p:par>
                        <p:par>
                          <p:cTn id="56" fill="hold">
                            <p:stCondLst>
                              <p:cond delay="140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childTnLst>
                                </p:cTn>
                              </p:par>
                            </p:childTnLst>
                          </p:cTn>
                        </p:par>
                        <p:par>
                          <p:cTn id="60" fill="hold">
                            <p:stCondLst>
                              <p:cond delay="15000"/>
                            </p:stCondLst>
                            <p:childTnLst>
                              <p:par>
                                <p:cTn id="61" presetID="10"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childTnLst>
                                </p:cTn>
                              </p:par>
                            </p:childTnLst>
                          </p:cTn>
                        </p:par>
                        <p:par>
                          <p:cTn id="64" fill="hold">
                            <p:stCondLst>
                              <p:cond delay="16000"/>
                            </p:stCondLst>
                            <p:childTnLst>
                              <p:par>
                                <p:cTn id="65" presetID="22" presetClass="entr" presetSubtype="4"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1000"/>
                                        <p:tgtEl>
                                          <p:spTgt spid="29"/>
                                        </p:tgtEl>
                                      </p:cBhvr>
                                    </p:animEffect>
                                  </p:childTnLst>
                                </p:cTn>
                              </p:par>
                            </p:childTnLst>
                          </p:cTn>
                        </p:par>
                        <p:par>
                          <p:cTn id="68" fill="hold">
                            <p:stCondLst>
                              <p:cond delay="17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childTnLst>
                                </p:cTn>
                              </p:par>
                            </p:childTnLst>
                          </p:cTn>
                        </p:par>
                        <p:par>
                          <p:cTn id="72" fill="hold">
                            <p:stCondLst>
                              <p:cond delay="18000"/>
                            </p:stCondLst>
                            <p:childTnLst>
                              <p:par>
                                <p:cTn id="73" presetID="10"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childTnLst>
                                </p:cTn>
                              </p:par>
                            </p:childTnLst>
                          </p:cTn>
                        </p:par>
                        <p:par>
                          <p:cTn id="76" fill="hold">
                            <p:stCondLst>
                              <p:cond delay="19000"/>
                            </p:stCondLst>
                            <p:childTnLst>
                              <p:par>
                                <p:cTn id="77" presetID="22" presetClass="entr" presetSubtype="1"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1000"/>
                                        <p:tgtEl>
                                          <p:spTgt spid="32"/>
                                        </p:tgtEl>
                                      </p:cBhvr>
                                    </p:animEffect>
                                  </p:childTnLst>
                                </p:cTn>
                              </p:par>
                            </p:childTnLst>
                          </p:cTn>
                        </p:par>
                        <p:par>
                          <p:cTn id="80" fill="hold">
                            <p:stCondLst>
                              <p:cond delay="20000"/>
                            </p:stCondLst>
                            <p:childTnLst>
                              <p:par>
                                <p:cTn id="81" presetID="10"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childTnLst>
                                </p:cTn>
                              </p:par>
                            </p:childTnLst>
                          </p:cTn>
                        </p:par>
                        <p:par>
                          <p:cTn id="84" fill="hold">
                            <p:stCondLst>
                              <p:cond delay="21000"/>
                            </p:stCondLst>
                            <p:childTnLst>
                              <p:par>
                                <p:cTn id="85" presetID="10"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p:bldP spid="22"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Avoidance of cross-contamination after the kill step.</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10677" y="3753631"/>
            <a:ext cx="402371" cy="304826"/>
          </a:xfrm>
          <a:prstGeom prst="rect">
            <a:avLst/>
          </a:prstGeom>
        </p:spPr>
      </p:pic>
      <p:sp>
        <p:nvSpPr>
          <p:cNvPr id="3" name="Footer Placeholder 2"/>
          <p:cNvSpPr>
            <a:spLocks noGrp="1"/>
          </p:cNvSpPr>
          <p:nvPr>
            <p:ph type="ftr" sz="quarter" idx="11"/>
          </p:nvPr>
        </p:nvSpPr>
        <p:spPr/>
        <p:txBody>
          <a:bodyPr/>
          <a:lstStyle/>
          <a:p>
            <a:r>
              <a:rPr lang="de-DE" dirty="0"/>
              <a:t>Food </a:t>
            </a:r>
            <a:r>
              <a:rPr lang="de-DE" dirty="0" err="1"/>
              <a:t>Safety</a:t>
            </a:r>
            <a:r>
              <a:rPr lang="de-DE" dirty="0"/>
              <a:t> Nutrition</a:t>
            </a:r>
          </a:p>
        </p:txBody>
      </p:sp>
      <p:sp>
        <p:nvSpPr>
          <p:cNvPr id="7" name="Träne 6"/>
          <p:cNvSpPr>
            <a:spLocks noChangeAspect="1"/>
          </p:cNvSpPr>
          <p:nvPr/>
        </p:nvSpPr>
        <p:spPr>
          <a:xfrm flipV="1">
            <a:off x="10261507" y="3707866"/>
            <a:ext cx="1033439" cy="989697"/>
          </a:xfrm>
          <a:prstGeom prst="teardrop">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8" name="Träne 7"/>
          <p:cNvSpPr>
            <a:spLocks noChangeAspect="1"/>
          </p:cNvSpPr>
          <p:nvPr/>
        </p:nvSpPr>
        <p:spPr>
          <a:xfrm flipV="1">
            <a:off x="8734107" y="3694200"/>
            <a:ext cx="1033439" cy="989697"/>
          </a:xfrm>
          <a:prstGeom prst="teardrop">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9" name="Träne 8"/>
          <p:cNvSpPr>
            <a:spLocks noChangeAspect="1"/>
          </p:cNvSpPr>
          <p:nvPr/>
        </p:nvSpPr>
        <p:spPr>
          <a:xfrm flipV="1">
            <a:off x="7134980" y="3694200"/>
            <a:ext cx="1033439" cy="989697"/>
          </a:xfrm>
          <a:prstGeom prst="teardrop">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10" name="Träne 9"/>
          <p:cNvSpPr>
            <a:spLocks noChangeAspect="1"/>
          </p:cNvSpPr>
          <p:nvPr/>
        </p:nvSpPr>
        <p:spPr>
          <a:xfrm flipV="1">
            <a:off x="5329231" y="3696091"/>
            <a:ext cx="1033439" cy="989697"/>
          </a:xfrm>
          <a:prstGeom prst="teardrop">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11" name="Träne 10"/>
          <p:cNvSpPr>
            <a:spLocks noChangeAspect="1"/>
          </p:cNvSpPr>
          <p:nvPr/>
        </p:nvSpPr>
        <p:spPr>
          <a:xfrm flipV="1">
            <a:off x="3726276" y="3707866"/>
            <a:ext cx="1033439" cy="989697"/>
          </a:xfrm>
          <a:prstGeom prst="teardrop">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12" name="Träne 11"/>
          <p:cNvSpPr>
            <a:spLocks noChangeAspect="1"/>
          </p:cNvSpPr>
          <p:nvPr/>
        </p:nvSpPr>
        <p:spPr>
          <a:xfrm flipV="1">
            <a:off x="2151718" y="3694201"/>
            <a:ext cx="1033439" cy="989697"/>
          </a:xfrm>
          <a:prstGeom prst="teardrop">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13" name="Träne 12"/>
          <p:cNvSpPr>
            <a:spLocks noChangeAspect="1"/>
          </p:cNvSpPr>
          <p:nvPr/>
        </p:nvSpPr>
        <p:spPr>
          <a:xfrm flipV="1">
            <a:off x="552591" y="3694200"/>
            <a:ext cx="1033439" cy="989697"/>
          </a:xfrm>
          <a:prstGeom prst="teardrop">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grpSp>
        <p:nvGrpSpPr>
          <p:cNvPr id="14" name="Gruppieren 5"/>
          <p:cNvGrpSpPr/>
          <p:nvPr/>
        </p:nvGrpSpPr>
        <p:grpSpPr>
          <a:xfrm>
            <a:off x="398462" y="3891217"/>
            <a:ext cx="10856361" cy="658346"/>
            <a:chOff x="606191" y="3514337"/>
            <a:chExt cx="8421577" cy="511980"/>
          </a:xfrm>
        </p:grpSpPr>
        <p:sp>
          <p:nvSpPr>
            <p:cNvPr id="16" name="TextBox 18"/>
            <p:cNvSpPr txBox="1">
              <a:spLocks/>
            </p:cNvSpPr>
            <p:nvPr/>
          </p:nvSpPr>
          <p:spPr>
            <a:xfrm>
              <a:off x="606191" y="3523681"/>
              <a:ext cx="1045587" cy="502636"/>
            </a:xfrm>
            <a:prstGeom prst="rect">
              <a:avLst/>
            </a:prstGeom>
            <a:noFill/>
          </p:spPr>
          <p:txBody>
            <a:bodyPr wrap="square" rtlCol="0">
              <a:spAutoFit/>
            </a:bodyPr>
            <a:lstStyle/>
            <a:p>
              <a:pPr algn="ctr" fontAlgn="base">
                <a:spcAft>
                  <a:spcPct val="0"/>
                </a:spcAft>
              </a:pPr>
              <a:r>
                <a:rPr lang="en-US" sz="1200" dirty="0">
                  <a:solidFill>
                    <a:schemeClr val="bg1"/>
                  </a:solidFill>
                </a:rPr>
                <a:t>Intake raw material &amp; storage</a:t>
              </a:r>
            </a:p>
          </p:txBody>
        </p:sp>
        <p:sp>
          <p:nvSpPr>
            <p:cNvPr id="17" name="TextBox 23"/>
            <p:cNvSpPr txBox="1">
              <a:spLocks/>
            </p:cNvSpPr>
            <p:nvPr/>
          </p:nvSpPr>
          <p:spPr>
            <a:xfrm>
              <a:off x="1960634" y="3514337"/>
              <a:ext cx="791846" cy="502636"/>
            </a:xfrm>
            <a:prstGeom prst="rect">
              <a:avLst/>
            </a:prstGeom>
            <a:noFill/>
          </p:spPr>
          <p:txBody>
            <a:bodyPr wrap="square" rtlCol="0">
              <a:spAutoFit/>
            </a:bodyPr>
            <a:lstStyle/>
            <a:p>
              <a:pPr algn="ctr" fontAlgn="base">
                <a:spcBef>
                  <a:spcPct val="50000"/>
                </a:spcBef>
                <a:spcAft>
                  <a:spcPct val="0"/>
                </a:spcAft>
              </a:pPr>
              <a:r>
                <a:rPr lang="en-US" sz="1200" dirty="0">
                  <a:solidFill>
                    <a:schemeClr val="bg1"/>
                  </a:solidFill>
                </a:rPr>
                <a:t>Dry</a:t>
              </a:r>
              <a:r>
                <a:rPr lang="en-US" sz="1200" dirty="0">
                  <a:solidFill>
                    <a:srgbClr val="000000"/>
                  </a:solidFill>
                </a:rPr>
                <a:t> </a:t>
              </a:r>
              <a:r>
                <a:rPr lang="en-US" sz="1200" dirty="0">
                  <a:solidFill>
                    <a:schemeClr val="bg1"/>
                  </a:solidFill>
                </a:rPr>
                <a:t>mixing</a:t>
              </a:r>
              <a:r>
                <a:rPr lang="en-US" sz="1200" dirty="0">
                  <a:solidFill>
                    <a:srgbClr val="000000"/>
                  </a:solidFill>
                </a:rPr>
                <a:t> </a:t>
              </a:r>
              <a:r>
                <a:rPr lang="en-US" sz="1200" dirty="0">
                  <a:solidFill>
                    <a:schemeClr val="bg1"/>
                  </a:solidFill>
                </a:rPr>
                <a:t>of</a:t>
              </a:r>
              <a:r>
                <a:rPr lang="en-US" sz="1200" dirty="0">
                  <a:solidFill>
                    <a:srgbClr val="000000"/>
                  </a:solidFill>
                </a:rPr>
                <a:t> </a:t>
              </a:r>
              <a:r>
                <a:rPr lang="en-US" sz="1200" dirty="0">
                  <a:solidFill>
                    <a:schemeClr val="bg1"/>
                  </a:solidFill>
                </a:rPr>
                <a:t>ingredients</a:t>
              </a:r>
            </a:p>
          </p:txBody>
        </p:sp>
        <p:sp>
          <p:nvSpPr>
            <p:cNvPr id="18" name="TextBox 26"/>
            <p:cNvSpPr txBox="1">
              <a:spLocks/>
            </p:cNvSpPr>
            <p:nvPr/>
          </p:nvSpPr>
          <p:spPr>
            <a:xfrm>
              <a:off x="4348818" y="3674880"/>
              <a:ext cx="839941" cy="143610"/>
            </a:xfrm>
            <a:prstGeom prst="rect">
              <a:avLst/>
            </a:prstGeom>
            <a:noFill/>
          </p:spPr>
          <p:txBody>
            <a:bodyPr wrap="square" lIns="0" tIns="0" rIns="0" bIns="0" rtlCol="0">
              <a:spAutoFit/>
            </a:bodyPr>
            <a:lstStyle/>
            <a:p>
              <a:pPr algn="ctr" fontAlgn="base">
                <a:spcBef>
                  <a:spcPct val="50000"/>
                </a:spcBef>
                <a:spcAft>
                  <a:spcPct val="0"/>
                </a:spcAft>
              </a:pPr>
              <a:r>
                <a:rPr lang="en-US" sz="1200" dirty="0">
                  <a:solidFill>
                    <a:schemeClr val="bg1"/>
                  </a:solidFill>
                </a:rPr>
                <a:t>Extrusion</a:t>
              </a:r>
            </a:p>
          </p:txBody>
        </p:sp>
        <p:sp>
          <p:nvSpPr>
            <p:cNvPr id="19" name="TextBox 28"/>
            <p:cNvSpPr txBox="1">
              <a:spLocks/>
            </p:cNvSpPr>
            <p:nvPr/>
          </p:nvSpPr>
          <p:spPr>
            <a:xfrm>
              <a:off x="5898087" y="3684776"/>
              <a:ext cx="647410" cy="143610"/>
            </a:xfrm>
            <a:prstGeom prst="rect">
              <a:avLst/>
            </a:prstGeom>
            <a:noFill/>
          </p:spPr>
          <p:txBody>
            <a:bodyPr wrap="square" lIns="0" tIns="0" rIns="0" bIns="0" rtlCol="0">
              <a:spAutoFit/>
            </a:bodyPr>
            <a:lstStyle/>
            <a:p>
              <a:pPr algn="ctr" fontAlgn="base">
                <a:spcBef>
                  <a:spcPct val="50000"/>
                </a:spcBef>
                <a:spcAft>
                  <a:spcPct val="0"/>
                </a:spcAft>
              </a:pPr>
              <a:r>
                <a:rPr lang="en-US" sz="1200" dirty="0">
                  <a:solidFill>
                    <a:schemeClr val="bg1"/>
                  </a:solidFill>
                </a:rPr>
                <a:t>Flaking</a:t>
              </a:r>
            </a:p>
          </p:txBody>
        </p:sp>
        <p:sp>
          <p:nvSpPr>
            <p:cNvPr id="20" name="TextBox 30"/>
            <p:cNvSpPr txBox="1">
              <a:spLocks/>
            </p:cNvSpPr>
            <p:nvPr/>
          </p:nvSpPr>
          <p:spPr>
            <a:xfrm>
              <a:off x="8275889" y="3668748"/>
              <a:ext cx="751879" cy="215416"/>
            </a:xfrm>
            <a:prstGeom prst="rect">
              <a:avLst/>
            </a:prstGeom>
            <a:noFill/>
          </p:spPr>
          <p:txBody>
            <a:bodyPr wrap="square" rtlCol="0">
              <a:spAutoFit/>
            </a:bodyPr>
            <a:lstStyle/>
            <a:p>
              <a:pPr algn="ctr" fontAlgn="base">
                <a:spcBef>
                  <a:spcPct val="50000"/>
                </a:spcBef>
                <a:spcAft>
                  <a:spcPct val="0"/>
                </a:spcAft>
              </a:pPr>
              <a:r>
                <a:rPr lang="en-US" sz="1200" dirty="0">
                  <a:solidFill>
                    <a:schemeClr val="bg1"/>
                  </a:solidFill>
                </a:rPr>
                <a:t>Bagging</a:t>
              </a:r>
            </a:p>
          </p:txBody>
        </p:sp>
        <p:sp>
          <p:nvSpPr>
            <p:cNvPr id="24" name="TextBox 25"/>
            <p:cNvSpPr txBox="1">
              <a:spLocks/>
            </p:cNvSpPr>
            <p:nvPr/>
          </p:nvSpPr>
          <p:spPr>
            <a:xfrm>
              <a:off x="3210569" y="3675355"/>
              <a:ext cx="713075" cy="143610"/>
            </a:xfrm>
            <a:prstGeom prst="rect">
              <a:avLst/>
            </a:prstGeom>
            <a:noFill/>
          </p:spPr>
          <p:txBody>
            <a:bodyPr wrap="square" lIns="0" tIns="0" rIns="0" bIns="0" rtlCol="0">
              <a:spAutoFit/>
            </a:bodyPr>
            <a:lstStyle/>
            <a:p>
              <a:pPr algn="ctr" fontAlgn="base">
                <a:spcBef>
                  <a:spcPct val="50000"/>
                </a:spcBef>
                <a:spcAft>
                  <a:spcPct val="0"/>
                </a:spcAft>
              </a:pPr>
              <a:r>
                <a:rPr lang="en-US" sz="1200" dirty="0">
                  <a:solidFill>
                    <a:schemeClr val="bg1"/>
                  </a:solidFill>
                </a:rPr>
                <a:t>Conditioning</a:t>
              </a:r>
            </a:p>
          </p:txBody>
        </p:sp>
        <p:sp>
          <p:nvSpPr>
            <p:cNvPr id="25" name="TextBox 27"/>
            <p:cNvSpPr txBox="1">
              <a:spLocks/>
            </p:cNvSpPr>
            <p:nvPr/>
          </p:nvSpPr>
          <p:spPr>
            <a:xfrm>
              <a:off x="7039100" y="3595485"/>
              <a:ext cx="887469" cy="359026"/>
            </a:xfrm>
            <a:prstGeom prst="rect">
              <a:avLst/>
            </a:prstGeom>
            <a:noFill/>
          </p:spPr>
          <p:txBody>
            <a:bodyPr wrap="square" rtlCol="0">
              <a:spAutoFit/>
            </a:bodyPr>
            <a:lstStyle/>
            <a:p>
              <a:pPr algn="ctr" fontAlgn="base">
                <a:spcBef>
                  <a:spcPct val="50000"/>
                </a:spcBef>
                <a:spcAft>
                  <a:spcPct val="0"/>
                </a:spcAft>
              </a:pPr>
              <a:r>
                <a:rPr lang="en-US" sz="1200" dirty="0">
                  <a:solidFill>
                    <a:schemeClr val="bg1"/>
                  </a:solidFill>
                </a:rPr>
                <a:t>Toasting </a:t>
              </a:r>
              <a:r>
                <a:rPr lang="de-CH" sz="1200" dirty="0">
                  <a:solidFill>
                    <a:schemeClr val="bg1"/>
                  </a:solidFill>
                </a:rPr>
                <a:t>&amp;</a:t>
              </a:r>
              <a:r>
                <a:rPr lang="en-US" sz="1200" dirty="0">
                  <a:solidFill>
                    <a:srgbClr val="000000"/>
                  </a:solidFill>
                </a:rPr>
                <a:t>  </a:t>
              </a:r>
              <a:r>
                <a:rPr lang="en-US" sz="1200" dirty="0">
                  <a:solidFill>
                    <a:schemeClr val="bg1"/>
                  </a:solidFill>
                </a:rPr>
                <a:t>cooling</a:t>
              </a:r>
            </a:p>
          </p:txBody>
        </p:sp>
      </p:grpSp>
      <p:grpSp>
        <p:nvGrpSpPr>
          <p:cNvPr id="29" name="Gruppieren 39"/>
          <p:cNvGrpSpPr/>
          <p:nvPr/>
        </p:nvGrpSpPr>
        <p:grpSpPr>
          <a:xfrm>
            <a:off x="4693821" y="5092438"/>
            <a:ext cx="3836812" cy="1180864"/>
            <a:chOff x="2771749" y="4647900"/>
            <a:chExt cx="3582435" cy="1171373"/>
          </a:xfrm>
        </p:grpSpPr>
        <p:sp>
          <p:nvSpPr>
            <p:cNvPr id="30" name="Textfeld 29"/>
            <p:cNvSpPr txBox="1"/>
            <p:nvPr/>
          </p:nvSpPr>
          <p:spPr>
            <a:xfrm>
              <a:off x="3795739" y="5498705"/>
              <a:ext cx="1345496" cy="320568"/>
            </a:xfrm>
            <a:prstGeom prst="rect">
              <a:avLst/>
            </a:prstGeom>
            <a:noFill/>
          </p:spPr>
          <p:txBody>
            <a:bodyPr wrap="none" lIns="0" tIns="0" rIns="0" bIns="0" rtlCol="0">
              <a:spAutoFit/>
            </a:bodyPr>
            <a:lstStyle/>
            <a:p>
              <a:r>
                <a:rPr lang="en-US" dirty="0">
                  <a:solidFill>
                    <a:srgbClr val="E6003C"/>
                  </a:solidFill>
                </a:rPr>
                <a:t> </a:t>
              </a:r>
              <a:r>
                <a:rPr lang="en-US" sz="2100" b="1" dirty="0">
                  <a:solidFill>
                    <a:schemeClr val="tx2"/>
                  </a:solidFill>
                </a:rPr>
                <a:t>KILL STEP</a:t>
              </a:r>
            </a:p>
          </p:txBody>
        </p:sp>
        <p:grpSp>
          <p:nvGrpSpPr>
            <p:cNvPr id="31" name="Gruppieren 37"/>
            <p:cNvGrpSpPr/>
            <p:nvPr/>
          </p:nvGrpSpPr>
          <p:grpSpPr>
            <a:xfrm>
              <a:off x="5202024" y="4647900"/>
              <a:ext cx="1152160" cy="727367"/>
              <a:chOff x="4818456" y="4647900"/>
              <a:chExt cx="1152160" cy="727367"/>
            </a:xfrm>
          </p:grpSpPr>
          <p:sp>
            <p:nvSpPr>
              <p:cNvPr id="35" name="Pfeil nach links 34"/>
              <p:cNvSpPr/>
              <p:nvPr/>
            </p:nvSpPr>
            <p:spPr bwMode="auto">
              <a:xfrm rot="10800000">
                <a:off x="4818456" y="4647900"/>
                <a:ext cx="1152160" cy="727367"/>
              </a:xfrm>
              <a:prstGeom prst="leftArrow">
                <a:avLst/>
              </a:prstGeom>
              <a:solidFill>
                <a:schemeClr val="tx2"/>
              </a:solidFill>
              <a:ln w="9525" cap="flat" cmpd="sng" algn="ctr">
                <a:solidFill>
                  <a:schemeClr val="tx2"/>
                </a:solid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defTabSz="954634" fontAlgn="base">
                  <a:spcBef>
                    <a:spcPct val="50000"/>
                  </a:spcBef>
                  <a:spcAft>
                    <a:spcPct val="0"/>
                  </a:spcAft>
                </a:pPr>
                <a:endParaRPr lang="en-US" dirty="0" err="1">
                  <a:solidFill>
                    <a:schemeClr val="bg1"/>
                  </a:solidFill>
                  <a:latin typeface="Arial" charset="0"/>
                </a:endParaRPr>
              </a:p>
            </p:txBody>
          </p:sp>
          <p:sp>
            <p:nvSpPr>
              <p:cNvPr id="36" name="Textfeld 35"/>
              <p:cNvSpPr txBox="1"/>
              <p:nvPr/>
            </p:nvSpPr>
            <p:spPr>
              <a:xfrm>
                <a:off x="4919344" y="4866502"/>
                <a:ext cx="606175" cy="290038"/>
              </a:xfrm>
              <a:prstGeom prst="rect">
                <a:avLst/>
              </a:prstGeom>
              <a:noFill/>
            </p:spPr>
            <p:txBody>
              <a:bodyPr wrap="none" lIns="0" tIns="0" rIns="0" bIns="0" rtlCol="0">
                <a:spAutoFit/>
              </a:bodyPr>
              <a:lstStyle/>
              <a:p>
                <a:r>
                  <a:rPr lang="en-US" b="1" dirty="0">
                    <a:solidFill>
                      <a:schemeClr val="bg1"/>
                    </a:solidFill>
                  </a:rPr>
                  <a:t>SAFE</a:t>
                </a:r>
              </a:p>
            </p:txBody>
          </p:sp>
        </p:grpSp>
        <p:grpSp>
          <p:nvGrpSpPr>
            <p:cNvPr id="32" name="Gruppieren 38"/>
            <p:cNvGrpSpPr/>
            <p:nvPr/>
          </p:nvGrpSpPr>
          <p:grpSpPr>
            <a:xfrm>
              <a:off x="2771749" y="4669845"/>
              <a:ext cx="1152160" cy="686002"/>
              <a:chOff x="3115595" y="4669845"/>
              <a:chExt cx="1152160" cy="686002"/>
            </a:xfrm>
          </p:grpSpPr>
          <p:sp>
            <p:nvSpPr>
              <p:cNvPr id="33" name="Pfeil nach links 32"/>
              <p:cNvSpPr/>
              <p:nvPr/>
            </p:nvSpPr>
            <p:spPr bwMode="auto">
              <a:xfrm>
                <a:off x="3115595" y="4669845"/>
                <a:ext cx="1152160" cy="686002"/>
              </a:xfrm>
              <a:prstGeom prst="leftArrow">
                <a:avLst>
                  <a:gd name="adj1" fmla="val 54756"/>
                  <a:gd name="adj2" fmla="val 50000"/>
                </a:avLst>
              </a:prstGeom>
              <a:solidFill>
                <a:schemeClr val="tx2"/>
              </a:solidFill>
              <a:ln w="9525" cap="flat" cmpd="sng" algn="ctr">
                <a:solidFill>
                  <a:schemeClr val="tx2"/>
                </a:solid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defTabSz="954634" fontAlgn="base">
                  <a:spcBef>
                    <a:spcPct val="50000"/>
                  </a:spcBef>
                  <a:spcAft>
                    <a:spcPct val="0"/>
                  </a:spcAft>
                </a:pPr>
                <a:endParaRPr lang="en-US" dirty="0" err="1">
                  <a:solidFill>
                    <a:schemeClr val="accent6"/>
                  </a:solidFill>
                  <a:latin typeface="Arial" charset="0"/>
                </a:endParaRPr>
              </a:p>
            </p:txBody>
          </p:sp>
          <p:sp>
            <p:nvSpPr>
              <p:cNvPr id="34" name="Textfeld 33"/>
              <p:cNvSpPr txBox="1"/>
              <p:nvPr/>
            </p:nvSpPr>
            <p:spPr>
              <a:xfrm>
                <a:off x="3275820" y="4884132"/>
                <a:ext cx="935454" cy="290038"/>
              </a:xfrm>
              <a:prstGeom prst="rect">
                <a:avLst/>
              </a:prstGeom>
              <a:noFill/>
            </p:spPr>
            <p:txBody>
              <a:bodyPr wrap="none" lIns="0" tIns="0" rIns="0" bIns="0" rtlCol="0">
                <a:spAutoFit/>
              </a:bodyPr>
              <a:lstStyle/>
              <a:p>
                <a:r>
                  <a:rPr lang="en-US" b="1" dirty="0">
                    <a:solidFill>
                      <a:schemeClr val="bg1"/>
                    </a:solidFill>
                  </a:rPr>
                  <a:t>UNSAFE</a:t>
                </a:r>
              </a:p>
            </p:txBody>
          </p:sp>
        </p:grpSp>
      </p:grpSp>
      <p:grpSp>
        <p:nvGrpSpPr>
          <p:cNvPr id="37" name="Gruppieren 49"/>
          <p:cNvGrpSpPr/>
          <p:nvPr/>
        </p:nvGrpSpPr>
        <p:grpSpPr>
          <a:xfrm>
            <a:off x="6149261" y="1207885"/>
            <a:ext cx="5143295" cy="4742252"/>
            <a:chOff x="4540543" y="1176953"/>
            <a:chExt cx="3300965" cy="4533568"/>
          </a:xfrm>
        </p:grpSpPr>
        <p:sp>
          <p:nvSpPr>
            <p:cNvPr id="38" name="Abgerundetes Rechteck 37"/>
            <p:cNvSpPr/>
            <p:nvPr/>
          </p:nvSpPr>
          <p:spPr bwMode="auto">
            <a:xfrm>
              <a:off x="4540543" y="1176953"/>
              <a:ext cx="3300965" cy="4533568"/>
            </a:xfrm>
            <a:prstGeom prst="roundRect">
              <a:avLst/>
            </a:prstGeom>
            <a:noFill/>
            <a:ln w="38100" cap="flat" cmpd="sng" algn="ctr">
              <a:solidFill>
                <a:schemeClr val="tx2"/>
              </a:solidFill>
              <a:prstDash val="sysDash"/>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defTabSz="954634" fontAlgn="base">
                <a:spcBef>
                  <a:spcPct val="50000"/>
                </a:spcBef>
                <a:spcAft>
                  <a:spcPct val="0"/>
                </a:spcAft>
              </a:pPr>
              <a:endParaRPr lang="en-US" dirty="0" err="1">
                <a:latin typeface="Arial" charset="0"/>
              </a:endParaRPr>
            </a:p>
          </p:txBody>
        </p:sp>
        <p:sp>
          <p:nvSpPr>
            <p:cNvPr id="39" name="Textfeld 38"/>
            <p:cNvSpPr txBox="1"/>
            <p:nvPr/>
          </p:nvSpPr>
          <p:spPr>
            <a:xfrm>
              <a:off x="5021914" y="1233108"/>
              <a:ext cx="2327439" cy="308944"/>
            </a:xfrm>
            <a:prstGeom prst="rect">
              <a:avLst/>
            </a:prstGeom>
            <a:noFill/>
            <a:ln>
              <a:solidFill>
                <a:schemeClr val="bg1"/>
              </a:solidFill>
              <a:prstDash val="sysDash"/>
            </a:ln>
          </p:spPr>
          <p:txBody>
            <a:bodyPr wrap="square" lIns="0" tIns="0" rIns="0" bIns="0" rtlCol="0">
              <a:spAutoFit/>
            </a:bodyPr>
            <a:lstStyle/>
            <a:p>
              <a:pPr algn="ctr"/>
              <a:r>
                <a:rPr lang="en-US" sz="2100" b="1" dirty="0">
                  <a:solidFill>
                    <a:schemeClr val="tx2"/>
                  </a:solidFill>
                </a:rPr>
                <a:t>High hygiene zone</a:t>
              </a:r>
            </a:p>
          </p:txBody>
        </p:sp>
      </p:grpSp>
      <p:grpSp>
        <p:nvGrpSpPr>
          <p:cNvPr id="40" name="Gruppieren 58"/>
          <p:cNvGrpSpPr/>
          <p:nvPr/>
        </p:nvGrpSpPr>
        <p:grpSpPr>
          <a:xfrm>
            <a:off x="425030" y="1109990"/>
            <a:ext cx="11330941" cy="5199330"/>
            <a:chOff x="464179" y="1079846"/>
            <a:chExt cx="8284401" cy="5157544"/>
          </a:xfrm>
        </p:grpSpPr>
        <p:sp>
          <p:nvSpPr>
            <p:cNvPr id="41" name="Rechteck 40"/>
            <p:cNvSpPr/>
            <p:nvPr/>
          </p:nvSpPr>
          <p:spPr bwMode="auto">
            <a:xfrm>
              <a:off x="464179" y="1079846"/>
              <a:ext cx="8284401" cy="5157544"/>
            </a:xfrm>
            <a:prstGeom prst="rect">
              <a:avLst/>
            </a:prstGeom>
            <a:noFill/>
            <a:ln w="57150" cap="flat" cmpd="sng" algn="ctr">
              <a:solidFill>
                <a:schemeClr val="bg2"/>
              </a:solid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defTabSz="954634" fontAlgn="base">
                <a:spcBef>
                  <a:spcPct val="50000"/>
                </a:spcBef>
                <a:spcAft>
                  <a:spcPct val="0"/>
                </a:spcAft>
              </a:pPr>
              <a:endParaRPr lang="en-US" dirty="0" err="1">
                <a:latin typeface="Arial" charset="0"/>
              </a:endParaRPr>
            </a:p>
          </p:txBody>
        </p:sp>
        <p:sp>
          <p:nvSpPr>
            <p:cNvPr id="42" name="Textfeld 41"/>
            <p:cNvSpPr txBox="1"/>
            <p:nvPr/>
          </p:nvSpPr>
          <p:spPr>
            <a:xfrm>
              <a:off x="509876" y="5829126"/>
              <a:ext cx="1981860" cy="320568"/>
            </a:xfrm>
            <a:prstGeom prst="rect">
              <a:avLst/>
            </a:prstGeom>
            <a:noFill/>
            <a:ln>
              <a:noFill/>
            </a:ln>
          </p:spPr>
          <p:txBody>
            <a:bodyPr wrap="none" lIns="0" tIns="0" rIns="0" bIns="0" rtlCol="0">
              <a:spAutoFit/>
            </a:bodyPr>
            <a:lstStyle/>
            <a:p>
              <a:r>
                <a:rPr lang="en-US" sz="2100" b="1" dirty="0">
                  <a:solidFill>
                    <a:schemeClr val="tx2"/>
                  </a:solidFill>
                </a:rPr>
                <a:t>Hygienic plant layout</a:t>
              </a:r>
              <a:endParaRPr lang="en-US" b="1" dirty="0">
                <a:solidFill>
                  <a:schemeClr val="tx2"/>
                </a:solidFill>
              </a:endParaRPr>
            </a:p>
          </p:txBody>
        </p:sp>
      </p:grpSp>
      <p:cxnSp>
        <p:nvCxnSpPr>
          <p:cNvPr id="43" name="Gerade Verbindung 42"/>
          <p:cNvCxnSpPr/>
          <p:nvPr/>
        </p:nvCxnSpPr>
        <p:spPr>
          <a:xfrm>
            <a:off x="-72108" y="4901078"/>
            <a:ext cx="12267283" cy="0"/>
          </a:xfrm>
          <a:prstGeom prst="line">
            <a:avLst/>
          </a:prstGeom>
          <a:ln w="952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44" name="Oval 32"/>
          <p:cNvSpPr/>
          <p:nvPr/>
        </p:nvSpPr>
        <p:spPr>
          <a:xfrm>
            <a:off x="4704279" y="4811812"/>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de-DE" sz="1400" b="1" dirty="0"/>
          </a:p>
        </p:txBody>
      </p:sp>
      <p:sp>
        <p:nvSpPr>
          <p:cNvPr id="45" name="Oval 33"/>
          <p:cNvSpPr/>
          <p:nvPr/>
        </p:nvSpPr>
        <p:spPr>
          <a:xfrm>
            <a:off x="3102574" y="4811812"/>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de-DE" sz="1400" b="1" dirty="0"/>
          </a:p>
        </p:txBody>
      </p:sp>
      <p:sp>
        <p:nvSpPr>
          <p:cNvPr id="46" name="Oval 34"/>
          <p:cNvSpPr/>
          <p:nvPr/>
        </p:nvSpPr>
        <p:spPr>
          <a:xfrm>
            <a:off x="1480199" y="4811812"/>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de-DE" sz="1400" b="1" dirty="0"/>
          </a:p>
        </p:txBody>
      </p:sp>
      <p:sp>
        <p:nvSpPr>
          <p:cNvPr id="47" name="Oval 32"/>
          <p:cNvSpPr/>
          <p:nvPr/>
        </p:nvSpPr>
        <p:spPr>
          <a:xfrm>
            <a:off x="9678280" y="4831292"/>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de-DE" sz="1400" b="1" dirty="0"/>
          </a:p>
        </p:txBody>
      </p:sp>
      <p:sp>
        <p:nvSpPr>
          <p:cNvPr id="48" name="Oval 33"/>
          <p:cNvSpPr/>
          <p:nvPr/>
        </p:nvSpPr>
        <p:spPr>
          <a:xfrm>
            <a:off x="8067337" y="4811812"/>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de-DE" sz="1400" b="1" dirty="0"/>
          </a:p>
        </p:txBody>
      </p:sp>
      <p:sp>
        <p:nvSpPr>
          <p:cNvPr id="49" name="Oval 34"/>
          <p:cNvSpPr/>
          <p:nvPr/>
        </p:nvSpPr>
        <p:spPr>
          <a:xfrm>
            <a:off x="6343083" y="4811812"/>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de-DE" sz="1400" b="1" dirty="0"/>
          </a:p>
        </p:txBody>
      </p:sp>
      <p:sp>
        <p:nvSpPr>
          <p:cNvPr id="50" name="Oval 34"/>
          <p:cNvSpPr/>
          <p:nvPr/>
        </p:nvSpPr>
        <p:spPr>
          <a:xfrm>
            <a:off x="11173588" y="4821630"/>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de-DE" sz="1400" b="1" dirty="0"/>
          </a:p>
        </p:txBody>
      </p:sp>
      <p:cxnSp>
        <p:nvCxnSpPr>
          <p:cNvPr id="52" name="Gerade Verbindung 51"/>
          <p:cNvCxnSpPr/>
          <p:nvPr/>
        </p:nvCxnSpPr>
        <p:spPr>
          <a:xfrm flipH="1">
            <a:off x="6407515" y="4726257"/>
            <a:ext cx="789" cy="971832"/>
          </a:xfrm>
          <a:prstGeom prst="line">
            <a:avLst/>
          </a:prstGeom>
          <a:ln w="28575">
            <a:solidFill>
              <a:srgbClr val="E6003C"/>
            </a:solidFill>
          </a:ln>
        </p:spPr>
        <p:style>
          <a:lnRef idx="1">
            <a:schemeClr val="accent6"/>
          </a:lnRef>
          <a:fillRef idx="0">
            <a:schemeClr val="accent6"/>
          </a:fillRef>
          <a:effectRef idx="0">
            <a:schemeClr val="accent6"/>
          </a:effectRef>
          <a:fontRef idx="minor">
            <a:schemeClr val="tx1"/>
          </a:fontRef>
        </p:style>
      </p:cxnSp>
      <p:pic>
        <p:nvPicPr>
          <p:cNvPr id="6" name="Picture 5"/>
          <p:cNvPicPr>
            <a:picLocks noChangeAspect="1"/>
          </p:cNvPicPr>
          <p:nvPr/>
        </p:nvPicPr>
        <p:blipFill>
          <a:blip r:embed="rId3"/>
          <a:stretch>
            <a:fillRect/>
          </a:stretch>
        </p:blipFill>
        <p:spPr>
          <a:xfrm>
            <a:off x="5319001" y="1809424"/>
            <a:ext cx="1121188" cy="849384"/>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4" cstate="email">
              <a:extLst>
                <a:ext uri="{28A0092B-C50C-407E-A947-70E740481C1C}">
                  <a14:useLocalDpi xmlns:a14="http://schemas.microsoft.com/office/drawing/2010/main"/>
                </a:ext>
              </a:extLst>
            </a:blip>
            <a:stretch>
              <a:fillRect/>
            </a:stretch>
          </a:blipFill>
          <a:ln>
            <a:noFill/>
          </a:ln>
          <a:effectLst/>
        </p:spPr>
      </p:pic>
      <p:pic>
        <p:nvPicPr>
          <p:cNvPr id="15" name="Picture 14"/>
          <p:cNvPicPr>
            <a:picLocks noChangeAspect="1"/>
          </p:cNvPicPr>
          <p:nvPr/>
        </p:nvPicPr>
        <p:blipFill>
          <a:blip r:embed="rId5"/>
          <a:stretch>
            <a:fillRect/>
          </a:stretch>
        </p:blipFill>
        <p:spPr>
          <a:xfrm>
            <a:off x="7156300" y="1805080"/>
            <a:ext cx="1079224" cy="853728"/>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6" cstate="email">
              <a:extLst>
                <a:ext uri="{28A0092B-C50C-407E-A947-70E740481C1C}">
                  <a14:useLocalDpi xmlns:a14="http://schemas.microsoft.com/office/drawing/2010/main"/>
                </a:ext>
              </a:extLst>
            </a:blip>
            <a:stretch>
              <a:fillRect/>
            </a:stretch>
          </a:blipFill>
          <a:ln>
            <a:noFill/>
          </a:ln>
          <a:effectLst/>
        </p:spPr>
      </p:pic>
      <p:pic>
        <p:nvPicPr>
          <p:cNvPr id="21" name="Picture 20"/>
          <p:cNvPicPr>
            <a:picLocks noChangeAspect="1"/>
          </p:cNvPicPr>
          <p:nvPr/>
        </p:nvPicPr>
        <p:blipFill>
          <a:blip r:embed="rId7"/>
          <a:stretch>
            <a:fillRect/>
          </a:stretch>
        </p:blipFill>
        <p:spPr>
          <a:xfrm>
            <a:off x="8649739" y="1805080"/>
            <a:ext cx="1126923" cy="853728"/>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8" cstate="email">
              <a:extLst>
                <a:ext uri="{28A0092B-C50C-407E-A947-70E740481C1C}">
                  <a14:useLocalDpi xmlns:a14="http://schemas.microsoft.com/office/drawing/2010/main"/>
                </a:ext>
              </a:extLst>
            </a:blip>
            <a:stretch>
              <a:fillRect/>
            </a:stretch>
          </a:blipFill>
          <a:ln>
            <a:noFill/>
          </a:ln>
          <a:effectLst/>
        </p:spPr>
      </p:pic>
      <p:pic>
        <p:nvPicPr>
          <p:cNvPr id="22" name="Picture 21"/>
          <p:cNvPicPr>
            <a:picLocks noChangeAspect="1"/>
          </p:cNvPicPr>
          <p:nvPr/>
        </p:nvPicPr>
        <p:blipFill>
          <a:blip r:embed="rId9"/>
          <a:stretch>
            <a:fillRect/>
          </a:stretch>
        </p:blipFill>
        <p:spPr>
          <a:xfrm>
            <a:off x="3744234" y="1809424"/>
            <a:ext cx="1121189" cy="849384"/>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4" cstate="email">
              <a:extLst>
                <a:ext uri="{28A0092B-C50C-407E-A947-70E740481C1C}">
                  <a14:useLocalDpi xmlns:a14="http://schemas.microsoft.com/office/drawing/2010/main"/>
                </a:ext>
              </a:extLst>
            </a:blip>
            <a:stretch>
              <a:fillRect/>
            </a:stretch>
          </a:blipFill>
          <a:ln>
            <a:noFill/>
          </a:ln>
          <a:effectLst/>
        </p:spPr>
      </p:pic>
      <p:pic>
        <p:nvPicPr>
          <p:cNvPr id="26" name="Picture 25"/>
          <p:cNvPicPr>
            <a:picLocks noChangeAspect="1"/>
          </p:cNvPicPr>
          <p:nvPr/>
        </p:nvPicPr>
        <p:blipFill>
          <a:blip r:embed="rId10"/>
          <a:stretch>
            <a:fillRect/>
          </a:stretch>
        </p:blipFill>
        <p:spPr>
          <a:xfrm>
            <a:off x="10334044" y="1789573"/>
            <a:ext cx="726456" cy="921624"/>
          </a:xfrm>
          <a:prstGeom prst="rect">
            <a:avLst/>
          </a:prstGeom>
        </p:spPr>
      </p:pic>
    </p:spTree>
    <p:extLst>
      <p:ext uri="{BB962C8B-B14F-4D97-AF65-F5344CB8AC3E}">
        <p14:creationId xmlns:p14="http://schemas.microsoft.com/office/powerpoint/2010/main" val="280195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16441" y="2254480"/>
            <a:ext cx="3352895" cy="347648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Titel 2"/>
          <p:cNvSpPr>
            <a:spLocks noGrp="1"/>
          </p:cNvSpPr>
          <p:nvPr>
            <p:ph type="title"/>
          </p:nvPr>
        </p:nvSpPr>
        <p:spPr/>
        <p:txBody>
          <a:bodyPr/>
          <a:lstStyle/>
          <a:p>
            <a:r>
              <a:rPr lang="en-US" dirty="0"/>
              <a:t>Fo</a:t>
            </a:r>
            <a:r>
              <a:rPr lang="en-US" b="1" dirty="0"/>
              <a:t>od safety hazard for extruded products.</a:t>
            </a:r>
          </a:p>
        </p:txBody>
      </p:sp>
      <p:sp>
        <p:nvSpPr>
          <p:cNvPr id="7" name="Inhaltsplatzhalter 6"/>
          <p:cNvSpPr>
            <a:spLocks noGrp="1"/>
          </p:cNvSpPr>
          <p:nvPr>
            <p:ph idx="1"/>
          </p:nvPr>
        </p:nvSpPr>
        <p:spPr>
          <a:xfrm>
            <a:off x="432000" y="1656000"/>
            <a:ext cx="5765600" cy="4500000"/>
          </a:xfrm>
        </p:spPr>
        <p:txBody>
          <a:bodyPr vert="horz" lIns="0" tIns="0" rIns="0" bIns="0" rtlCol="0">
            <a:noAutofit/>
          </a:bodyPr>
          <a:lstStyle/>
          <a:p>
            <a:r>
              <a:rPr lang="en-US" b="1" dirty="0">
                <a:solidFill>
                  <a:schemeClr val="bg2"/>
                </a:solidFill>
              </a:rPr>
              <a:t>Biological hazards: </a:t>
            </a:r>
          </a:p>
          <a:p>
            <a:pPr marL="230188" indent="-230188">
              <a:buClr>
                <a:schemeClr val="bg2"/>
              </a:buClr>
              <a:buFont typeface="Wingdings" panose="05000000000000000000" pitchFamily="2" charset="2"/>
              <a:buChar char="§"/>
            </a:pPr>
            <a:r>
              <a:rPr lang="en-US" sz="1600" dirty="0"/>
              <a:t>Pathogenic bacteria* &amp; viruses like </a:t>
            </a:r>
            <a:r>
              <a:rPr lang="en-US" sz="1600" b="1" i="1" dirty="0"/>
              <a:t>Salmonella</a:t>
            </a:r>
            <a:r>
              <a:rPr lang="en-US" sz="1600" i="1" dirty="0"/>
              <a:t>, Listeria, E. coli. Bacillus cereus, Norovirus, etc</a:t>
            </a:r>
            <a:r>
              <a:rPr lang="en-US" sz="1600" dirty="0"/>
              <a:t>. </a:t>
            </a:r>
          </a:p>
          <a:p>
            <a:pPr marL="230188" indent="-230188">
              <a:buClr>
                <a:schemeClr val="bg2"/>
              </a:buClr>
              <a:buFont typeface="Wingdings" panose="05000000000000000000" pitchFamily="2" charset="2"/>
              <a:buChar char="§"/>
            </a:pPr>
            <a:r>
              <a:rPr lang="en-US" sz="1600" b="1" dirty="0"/>
              <a:t>Pest</a:t>
            </a:r>
            <a:r>
              <a:rPr lang="en-US" sz="1600" dirty="0"/>
              <a:t> like insects, rodents and  birds.</a:t>
            </a:r>
          </a:p>
          <a:p>
            <a:pPr marL="230188" indent="-230188">
              <a:buClr>
                <a:schemeClr val="bg2"/>
              </a:buClr>
              <a:buFont typeface="Wingdings" panose="05000000000000000000" pitchFamily="2" charset="2"/>
              <a:buChar char="§"/>
            </a:pPr>
            <a:endParaRPr lang="en-US" sz="1600" dirty="0"/>
          </a:p>
          <a:p>
            <a:pPr>
              <a:spcBef>
                <a:spcPts val="600"/>
              </a:spcBef>
              <a:buClr>
                <a:schemeClr val="bg2"/>
              </a:buClr>
            </a:pPr>
            <a:r>
              <a:rPr lang="en-US" b="1" dirty="0">
                <a:solidFill>
                  <a:schemeClr val="bg2"/>
                </a:solidFill>
              </a:rPr>
              <a:t>Chemical hazards: </a:t>
            </a:r>
            <a:r>
              <a:rPr lang="en-US" sz="1600" dirty="0"/>
              <a:t>edyta.margas@buhlergroup.com</a:t>
            </a:r>
            <a:endParaRPr lang="en-US" sz="1600" b="1" dirty="0"/>
          </a:p>
          <a:p>
            <a:pPr marL="230188" indent="-230188">
              <a:buClr>
                <a:schemeClr val="bg2"/>
              </a:buClr>
              <a:buFont typeface="Wingdings" panose="05000000000000000000" pitchFamily="2" charset="2"/>
              <a:buChar char="§"/>
            </a:pPr>
            <a:r>
              <a:rPr lang="en-US" sz="1600" dirty="0"/>
              <a:t>Naturally formed toxins (e.g. </a:t>
            </a:r>
            <a:r>
              <a:rPr lang="en-US" sz="1600" dirty="0" err="1"/>
              <a:t>mycotoxins</a:t>
            </a:r>
            <a:r>
              <a:rPr lang="en-US" sz="1600" dirty="0"/>
              <a:t> from molds)  </a:t>
            </a:r>
          </a:p>
          <a:p>
            <a:pPr marL="230188" indent="-230188">
              <a:buClr>
                <a:schemeClr val="bg2"/>
              </a:buClr>
              <a:buFont typeface="Wingdings" panose="05000000000000000000" pitchFamily="2" charset="2"/>
              <a:buChar char="§"/>
            </a:pPr>
            <a:r>
              <a:rPr lang="en-US" sz="1600" b="1" dirty="0"/>
              <a:t>Undeclared allergens </a:t>
            </a:r>
          </a:p>
          <a:p>
            <a:pPr marL="230188" indent="-230188">
              <a:buClr>
                <a:schemeClr val="bg2"/>
              </a:buClr>
              <a:buFont typeface="Wingdings" panose="05000000000000000000" pitchFamily="2" charset="2"/>
              <a:buChar char="§"/>
            </a:pPr>
            <a:r>
              <a:rPr lang="en-US" sz="1600" dirty="0"/>
              <a:t>Chemicals from the environment (e.g. pesticides) </a:t>
            </a:r>
          </a:p>
          <a:p>
            <a:pPr marL="230188" indent="-230188">
              <a:buClr>
                <a:schemeClr val="bg2"/>
              </a:buClr>
              <a:buFont typeface="Wingdings" panose="05000000000000000000" pitchFamily="2" charset="2"/>
              <a:buChar char="§"/>
            </a:pPr>
            <a:r>
              <a:rPr lang="en-US" sz="1600" dirty="0"/>
              <a:t>Chemicals introduced in processing (e.g. lubricants)</a:t>
            </a:r>
          </a:p>
          <a:p>
            <a:pPr marL="230188" indent="-230188">
              <a:buClr>
                <a:schemeClr val="bg2"/>
              </a:buClr>
              <a:buFont typeface="Wingdings" panose="05000000000000000000" pitchFamily="2" charset="2"/>
              <a:buChar char="§"/>
            </a:pPr>
            <a:r>
              <a:rPr lang="en-US" sz="1600" dirty="0"/>
              <a:t>Toxic compounds formed during processing (e.g. acrylamide*) </a:t>
            </a:r>
          </a:p>
          <a:p>
            <a:pPr marL="230188" indent="-230188">
              <a:buClr>
                <a:schemeClr val="bg2"/>
              </a:buClr>
              <a:buFont typeface="Wingdings" panose="05000000000000000000" pitchFamily="2" charset="2"/>
              <a:buChar char="§"/>
            </a:pPr>
            <a:r>
              <a:rPr lang="en-US" sz="1600" dirty="0"/>
              <a:t>Intentional adulteration (e.g.  banned additives like </a:t>
            </a:r>
            <a:r>
              <a:rPr lang="en-US" sz="1600" dirty="0" err="1"/>
              <a:t>KBr</a:t>
            </a:r>
            <a:r>
              <a:rPr lang="en-US" sz="1600" dirty="0"/>
              <a:t>)</a:t>
            </a:r>
          </a:p>
          <a:p>
            <a:pPr marL="230188" indent="-230188">
              <a:buClr>
                <a:schemeClr val="bg2"/>
              </a:buClr>
              <a:buFont typeface="Wingdings" panose="05000000000000000000" pitchFamily="2" charset="2"/>
              <a:buChar char="§"/>
            </a:pPr>
            <a:endParaRPr lang="en-US" sz="1600" dirty="0"/>
          </a:p>
          <a:p>
            <a:pPr>
              <a:buClr>
                <a:schemeClr val="bg2"/>
              </a:buClr>
            </a:pPr>
            <a:r>
              <a:rPr lang="en-US" sz="1600" b="1" dirty="0">
                <a:solidFill>
                  <a:schemeClr val="bg2"/>
                </a:solidFill>
              </a:rPr>
              <a:t>Physical hazards:</a:t>
            </a:r>
          </a:p>
          <a:p>
            <a:pPr marL="230188" indent="-230188">
              <a:buClr>
                <a:schemeClr val="bg2"/>
              </a:buClr>
              <a:buFont typeface="Wingdings" panose="05000000000000000000" pitchFamily="2" charset="2"/>
              <a:buChar char="§"/>
            </a:pPr>
            <a:r>
              <a:rPr lang="en-US" sz="1600" b="1" dirty="0"/>
              <a:t>Foreign material like glass, metal, plastic, wood</a:t>
            </a:r>
            <a:r>
              <a:rPr lang="en-US" sz="1600" dirty="0"/>
              <a:t>, etc.  </a:t>
            </a:r>
          </a:p>
          <a:p>
            <a:endParaRPr lang="en-US" sz="1600" dirty="0"/>
          </a:p>
          <a:p>
            <a:endParaRPr lang="en-US" sz="1600" dirty="0"/>
          </a:p>
          <a:p>
            <a:endParaRPr lang="en-US" sz="1600" dirty="0"/>
          </a:p>
          <a:p>
            <a:endParaRPr lang="en-US" sz="1600" dirty="0"/>
          </a:p>
        </p:txBody>
      </p:sp>
      <p:sp>
        <p:nvSpPr>
          <p:cNvPr id="4" name="Fußzeilenplatzhalter 3"/>
          <p:cNvSpPr>
            <a:spLocks noGrp="1"/>
          </p:cNvSpPr>
          <p:nvPr>
            <p:ph type="ftr" sz="quarter" idx="11"/>
          </p:nvPr>
        </p:nvSpPr>
        <p:spPr/>
        <p:txBody>
          <a:bodyPr/>
          <a:lstStyle/>
          <a:p>
            <a:r>
              <a:rPr lang="de-DE"/>
              <a:t>Food Safety Nutrition</a:t>
            </a:r>
          </a:p>
        </p:txBody>
      </p:sp>
      <p:sp>
        <p:nvSpPr>
          <p:cNvPr id="6" name="Träne 19"/>
          <p:cNvSpPr/>
          <p:nvPr/>
        </p:nvSpPr>
        <p:spPr>
          <a:xfrm rot="5400000" flipV="1">
            <a:off x="10336795" y="1162608"/>
            <a:ext cx="1266799" cy="1227584"/>
          </a:xfrm>
          <a:prstGeom prst="teardrop">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 name="TextBox 1"/>
          <p:cNvSpPr txBox="1"/>
          <p:nvPr/>
        </p:nvSpPr>
        <p:spPr>
          <a:xfrm>
            <a:off x="10475292" y="1413327"/>
            <a:ext cx="969817" cy="738664"/>
          </a:xfrm>
          <a:prstGeom prst="rect">
            <a:avLst/>
          </a:prstGeom>
          <a:noFill/>
        </p:spPr>
        <p:txBody>
          <a:bodyPr wrap="square" lIns="0" tIns="0" rIns="0" bIns="0" rtlCol="0">
            <a:spAutoFit/>
          </a:bodyPr>
          <a:lstStyle/>
          <a:p>
            <a:pPr algn="ctr"/>
            <a:r>
              <a:rPr lang="en-US" sz="1200" dirty="0">
                <a:solidFill>
                  <a:schemeClr val="bg1"/>
                </a:solidFill>
                <a:latin typeface="Arial" panose="020B0604020202020204" pitchFamily="34" charset="0"/>
                <a:cs typeface="Arial" panose="020B0604020202020204" pitchFamily="34" charset="0"/>
              </a:rPr>
              <a:t>47% recalls in USA come from microbial contamination</a:t>
            </a:r>
          </a:p>
        </p:txBody>
      </p:sp>
      <p:sp>
        <p:nvSpPr>
          <p:cNvPr id="5" name="Oval 4"/>
          <p:cNvSpPr/>
          <p:nvPr/>
        </p:nvSpPr>
        <p:spPr>
          <a:xfrm>
            <a:off x="3811587" y="1821120"/>
            <a:ext cx="1169230" cy="46488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CH" sz="1600" dirty="0" err="1">
              <a:solidFill>
                <a:schemeClr val="tx2"/>
              </a:solidFill>
              <a:latin typeface="Arial" panose="020B0604020202020204" pitchFamily="34" charset="0"/>
              <a:cs typeface="Arial" panose="020B0604020202020204" pitchFamily="34" charset="0"/>
            </a:endParaRPr>
          </a:p>
        </p:txBody>
      </p:sp>
      <p:sp>
        <p:nvSpPr>
          <p:cNvPr id="9" name="Oval 8"/>
          <p:cNvSpPr/>
          <p:nvPr/>
        </p:nvSpPr>
        <p:spPr>
          <a:xfrm>
            <a:off x="534987" y="2438400"/>
            <a:ext cx="685800" cy="28992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CH" sz="1600" dirty="0" err="1">
              <a:solidFill>
                <a:schemeClr val="tx2"/>
              </a:solidFill>
              <a:latin typeface="Arial" panose="020B0604020202020204" pitchFamily="34" charset="0"/>
              <a:cs typeface="Arial" panose="020B0604020202020204" pitchFamily="34" charset="0"/>
            </a:endParaRPr>
          </a:p>
        </p:txBody>
      </p:sp>
      <p:sp>
        <p:nvSpPr>
          <p:cNvPr id="10" name="Oval 9"/>
          <p:cNvSpPr/>
          <p:nvPr/>
        </p:nvSpPr>
        <p:spPr>
          <a:xfrm>
            <a:off x="468149" y="3604483"/>
            <a:ext cx="2590800" cy="40442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CH" sz="1600" dirty="0" err="1">
              <a:solidFill>
                <a:schemeClr val="tx2"/>
              </a:solidFill>
              <a:latin typeface="Arial" panose="020B0604020202020204" pitchFamily="34" charset="0"/>
              <a:cs typeface="Arial" panose="020B0604020202020204" pitchFamily="34" charset="0"/>
            </a:endParaRPr>
          </a:p>
        </p:txBody>
      </p:sp>
      <p:sp>
        <p:nvSpPr>
          <p:cNvPr id="11" name="Oval 10"/>
          <p:cNvSpPr/>
          <p:nvPr/>
        </p:nvSpPr>
        <p:spPr>
          <a:xfrm>
            <a:off x="334394" y="5486400"/>
            <a:ext cx="1876993" cy="47099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CH" sz="1600" dirty="0" err="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327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segregation – division between high and medium zone. </a:t>
            </a:r>
          </a:p>
        </p:txBody>
      </p:sp>
      <p:sp>
        <p:nvSpPr>
          <p:cNvPr id="5" name="Content Placeholder 4"/>
          <p:cNvSpPr>
            <a:spLocks noGrp="1"/>
          </p:cNvSpPr>
          <p:nvPr>
            <p:ph idx="1"/>
          </p:nvPr>
        </p:nvSpPr>
        <p:spPr/>
        <p:txBody>
          <a:bodyPr/>
          <a:lstStyle/>
          <a:p>
            <a:endParaRPr lang="de-CH"/>
          </a:p>
        </p:txBody>
      </p:sp>
      <p:sp>
        <p:nvSpPr>
          <p:cNvPr id="4" name="Footer Placeholder 3"/>
          <p:cNvSpPr>
            <a:spLocks noGrp="1"/>
          </p:cNvSpPr>
          <p:nvPr>
            <p:ph type="ftr" sz="quarter" idx="11"/>
          </p:nvPr>
        </p:nvSpPr>
        <p:spPr/>
        <p:txBody>
          <a:bodyPr/>
          <a:lstStyle/>
          <a:p>
            <a:r>
              <a:rPr lang="de-DE"/>
              <a:t>Food Safety Nutrition</a:t>
            </a:r>
            <a:endParaRPr lang="de-DE" dirty="0"/>
          </a:p>
        </p:txBody>
      </p:sp>
      <p:pic>
        <p:nvPicPr>
          <p:cNvPr id="4098" name="Picture 2" descr="X:\09_Food_Feed_Safety\02_NU\2017_Cereals line redesign\2017_VN redesign\VN redesign\Extruder\tdw back.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546774" y="1371600"/>
            <a:ext cx="5037213" cy="47942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X:\09_Food_Feed_Safety\02_NU\2017_Cereals line redesign\2017_VN redesign\VN redesign\Extruder\through the wall installatio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447875" y="1366736"/>
            <a:ext cx="6106912" cy="47991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6554787" y="1366233"/>
            <a:ext cx="15875" cy="48044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454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66F8C8C-01F4-4387-BF34-4777EB61D6D9}"/>
              </a:ext>
            </a:extLst>
          </p:cNvPr>
          <p:cNvSpPr>
            <a:spLocks noGrp="1"/>
          </p:cNvSpPr>
          <p:nvPr>
            <p:ph type="title"/>
          </p:nvPr>
        </p:nvSpPr>
        <p:spPr/>
        <p:txBody>
          <a:bodyPr/>
          <a:lstStyle/>
          <a:p>
            <a:r>
              <a:rPr lang="de-CH" dirty="0"/>
              <a:t>Food </a:t>
            </a:r>
            <a:r>
              <a:rPr lang="de-CH" dirty="0" err="1"/>
              <a:t>Safety</a:t>
            </a:r>
            <a:r>
              <a:rPr lang="de-CH" dirty="0"/>
              <a:t> </a:t>
            </a:r>
            <a:r>
              <a:rPr lang="de-CH" dirty="0" err="1"/>
              <a:t>starts</a:t>
            </a:r>
            <a:r>
              <a:rPr lang="de-CH" dirty="0"/>
              <a:t> </a:t>
            </a:r>
            <a:r>
              <a:rPr lang="de-CH" dirty="0" err="1"/>
              <a:t>with</a:t>
            </a:r>
            <a:r>
              <a:rPr lang="de-CH" dirty="0"/>
              <a:t> a </a:t>
            </a:r>
            <a:r>
              <a:rPr lang="de-CH" dirty="0" err="1"/>
              <a:t>hygienic</a:t>
            </a:r>
            <a:r>
              <a:rPr lang="de-CH" dirty="0"/>
              <a:t> </a:t>
            </a:r>
            <a:r>
              <a:rPr lang="de-CH" dirty="0" err="1"/>
              <a:t>layout</a:t>
            </a:r>
            <a:r>
              <a:rPr lang="de-CH" dirty="0"/>
              <a:t> </a:t>
            </a:r>
            <a:r>
              <a:rPr lang="de-CH" dirty="0" err="1"/>
              <a:t>of</a:t>
            </a:r>
            <a:r>
              <a:rPr lang="de-CH" dirty="0"/>
              <a:t> </a:t>
            </a:r>
            <a:r>
              <a:rPr lang="de-CH" dirty="0" err="1"/>
              <a:t>the</a:t>
            </a:r>
            <a:r>
              <a:rPr lang="de-CH" dirty="0"/>
              <a:t> </a:t>
            </a:r>
            <a:r>
              <a:rPr lang="de-CH" dirty="0" err="1"/>
              <a:t>factory</a:t>
            </a:r>
            <a:r>
              <a:rPr lang="de-CH" dirty="0"/>
              <a:t>.</a:t>
            </a:r>
            <a:endParaRPr lang="en-US" dirty="0"/>
          </a:p>
        </p:txBody>
      </p:sp>
      <p:sp>
        <p:nvSpPr>
          <p:cNvPr id="2" name="Footer Placeholder 1">
            <a:extLst>
              <a:ext uri="{FF2B5EF4-FFF2-40B4-BE49-F238E27FC236}">
                <a16:creationId xmlns="" xmlns:a16="http://schemas.microsoft.com/office/drawing/2014/main" id="{8BCDC223-6D6B-425E-82FF-348DDE8B0C7E}"/>
              </a:ext>
            </a:extLst>
          </p:cNvPr>
          <p:cNvSpPr>
            <a:spLocks noGrp="1"/>
          </p:cNvSpPr>
          <p:nvPr>
            <p:ph type="ftr" sz="quarter" idx="11"/>
          </p:nvPr>
        </p:nvSpPr>
        <p:spPr/>
        <p:txBody>
          <a:bodyPr/>
          <a:lstStyle/>
          <a:p>
            <a:r>
              <a:rPr lang="de-DE"/>
              <a:t>Food Safety Nutrition</a:t>
            </a:r>
            <a:endParaRPr lang="de-DE" dirty="0"/>
          </a:p>
        </p:txBody>
      </p:sp>
      <p:pic>
        <p:nvPicPr>
          <p:cNvPr id="21" name="Picture 20">
            <a:extLst>
              <a:ext uri="{FF2B5EF4-FFF2-40B4-BE49-F238E27FC236}">
                <a16:creationId xmlns="" xmlns:a16="http://schemas.microsoft.com/office/drawing/2014/main" id="{59225795-DA6D-415A-874A-B06C581E9F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7526" y="3856975"/>
            <a:ext cx="2194589" cy="2378434"/>
          </a:xfrm>
          <a:custGeom>
            <a:avLst/>
            <a:gdLst>
              <a:gd name="connsiteX0" fmla="*/ 365729 w 2194589"/>
              <a:gd name="connsiteY0" fmla="*/ 0 h 2378434"/>
              <a:gd name="connsiteX1" fmla="*/ 1828603 w 2194589"/>
              <a:gd name="connsiteY1" fmla="*/ 0 h 2378434"/>
              <a:gd name="connsiteX2" fmla="*/ 2194332 w 2194589"/>
              <a:gd name="connsiteY2" fmla="*/ 365729 h 2378434"/>
              <a:gd name="connsiteX3" fmla="*/ 2194332 w 2194589"/>
              <a:gd name="connsiteY3" fmla="*/ 1583392 h 2378434"/>
              <a:gd name="connsiteX4" fmla="*/ 2194589 w 2194589"/>
              <a:gd name="connsiteY4" fmla="*/ 1583392 h 2378434"/>
              <a:gd name="connsiteX5" fmla="*/ 2194589 w 2194589"/>
              <a:gd name="connsiteY5" fmla="*/ 2378434 h 2378434"/>
              <a:gd name="connsiteX6" fmla="*/ 1279153 w 2194589"/>
              <a:gd name="connsiteY6" fmla="*/ 2378434 h 2378434"/>
              <a:gd name="connsiteX7" fmla="*/ 1279153 w 2194589"/>
              <a:gd name="connsiteY7" fmla="*/ 2371867 h 2378434"/>
              <a:gd name="connsiteX8" fmla="*/ 365729 w 2194589"/>
              <a:gd name="connsiteY8" fmla="*/ 2371867 h 2378434"/>
              <a:gd name="connsiteX9" fmla="*/ 0 w 2194589"/>
              <a:gd name="connsiteY9" fmla="*/ 2006138 h 2378434"/>
              <a:gd name="connsiteX10" fmla="*/ 0 w 2194589"/>
              <a:gd name="connsiteY10" fmla="*/ 365729 h 2378434"/>
              <a:gd name="connsiteX11" fmla="*/ 365729 w 2194589"/>
              <a:gd name="connsiteY11" fmla="*/ 0 h 237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589" h="2378434">
                <a:moveTo>
                  <a:pt x="365729" y="0"/>
                </a:moveTo>
                <a:lnTo>
                  <a:pt x="1828603" y="0"/>
                </a:lnTo>
                <a:cubicBezTo>
                  <a:pt x="2030590" y="0"/>
                  <a:pt x="2194332" y="163742"/>
                  <a:pt x="2194332" y="365729"/>
                </a:cubicBezTo>
                <a:lnTo>
                  <a:pt x="2194332" y="1583392"/>
                </a:lnTo>
                <a:lnTo>
                  <a:pt x="2194589" y="1583392"/>
                </a:lnTo>
                <a:lnTo>
                  <a:pt x="2194589" y="2378434"/>
                </a:lnTo>
                <a:lnTo>
                  <a:pt x="1279153" y="2378434"/>
                </a:lnTo>
                <a:lnTo>
                  <a:pt x="1279153" y="2371867"/>
                </a:lnTo>
                <a:lnTo>
                  <a:pt x="365729" y="2371867"/>
                </a:lnTo>
                <a:cubicBezTo>
                  <a:pt x="163742" y="2371867"/>
                  <a:pt x="0" y="2208125"/>
                  <a:pt x="0" y="2006138"/>
                </a:cubicBezTo>
                <a:lnTo>
                  <a:pt x="0" y="365729"/>
                </a:lnTo>
                <a:cubicBezTo>
                  <a:pt x="0" y="163742"/>
                  <a:pt x="163742" y="0"/>
                  <a:pt x="365729" y="0"/>
                </a:cubicBez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pieren 18">
            <a:extLst>
              <a:ext uri="{FF2B5EF4-FFF2-40B4-BE49-F238E27FC236}">
                <a16:creationId xmlns="" xmlns:a16="http://schemas.microsoft.com/office/drawing/2014/main" id="{A39433FC-C902-4240-9D98-599EB632A26F}"/>
              </a:ext>
            </a:extLst>
          </p:cNvPr>
          <p:cNvGrpSpPr/>
          <p:nvPr/>
        </p:nvGrpSpPr>
        <p:grpSpPr>
          <a:xfrm>
            <a:off x="3760982" y="1429587"/>
            <a:ext cx="4851203" cy="2151813"/>
            <a:chOff x="5751776" y="3933116"/>
            <a:chExt cx="4162234" cy="1841989"/>
          </a:xfrm>
        </p:grpSpPr>
        <p:sp>
          <p:nvSpPr>
            <p:cNvPr id="10" name="Abgerundetes Rechteck 7">
              <a:extLst>
                <a:ext uri="{FF2B5EF4-FFF2-40B4-BE49-F238E27FC236}">
                  <a16:creationId xmlns="" xmlns:a16="http://schemas.microsoft.com/office/drawing/2014/main" id="{ADFDECA0-8AE7-4F55-9A3C-ED9856EC1E8A}"/>
                </a:ext>
              </a:extLst>
            </p:cNvPr>
            <p:cNvSpPr/>
            <p:nvPr/>
          </p:nvSpPr>
          <p:spPr bwMode="auto">
            <a:xfrm>
              <a:off x="5751776" y="4209618"/>
              <a:ext cx="4162234" cy="1558914"/>
            </a:xfrm>
            <a:prstGeom prst="roundRect">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1" name="Textfeld 8">
              <a:extLst>
                <a:ext uri="{FF2B5EF4-FFF2-40B4-BE49-F238E27FC236}">
                  <a16:creationId xmlns="" xmlns:a16="http://schemas.microsoft.com/office/drawing/2014/main" id="{F50C5B2A-2D7B-49A2-BAFE-32359878F0F5}"/>
                </a:ext>
              </a:extLst>
            </p:cNvPr>
            <p:cNvSpPr txBox="1"/>
            <p:nvPr/>
          </p:nvSpPr>
          <p:spPr>
            <a:xfrm>
              <a:off x="5759557" y="4332430"/>
              <a:ext cx="1293298" cy="790387"/>
            </a:xfrm>
            <a:prstGeom prst="rect">
              <a:avLst/>
            </a:prstGeom>
            <a:noFill/>
          </p:spPr>
          <p:txBody>
            <a:bodyPr wrap="square" rtlCol="0">
              <a:spAutoFit/>
            </a:bodyPr>
            <a:lstStyle/>
            <a:p>
              <a:r>
                <a:rPr lang="en-US" dirty="0">
                  <a:solidFill>
                    <a:schemeClr val="tx2"/>
                  </a:solidFill>
                </a:rPr>
                <a:t>basic  hygiene zone</a:t>
              </a:r>
            </a:p>
          </p:txBody>
        </p:sp>
        <p:sp>
          <p:nvSpPr>
            <p:cNvPr id="12" name="Textfeld 9">
              <a:extLst>
                <a:ext uri="{FF2B5EF4-FFF2-40B4-BE49-F238E27FC236}">
                  <a16:creationId xmlns="" xmlns:a16="http://schemas.microsoft.com/office/drawing/2014/main" id="{40C6117A-CFD7-404A-AB7D-47ACB0EB4ED5}"/>
                </a:ext>
              </a:extLst>
            </p:cNvPr>
            <p:cNvSpPr txBox="1"/>
            <p:nvPr/>
          </p:nvSpPr>
          <p:spPr>
            <a:xfrm>
              <a:off x="6983380" y="4332430"/>
              <a:ext cx="1293298" cy="790387"/>
            </a:xfrm>
            <a:prstGeom prst="rect">
              <a:avLst/>
            </a:prstGeom>
            <a:noFill/>
          </p:spPr>
          <p:txBody>
            <a:bodyPr wrap="square" rtlCol="0">
              <a:spAutoFit/>
            </a:bodyPr>
            <a:lstStyle/>
            <a:p>
              <a:r>
                <a:rPr lang="en-US" dirty="0">
                  <a:solidFill>
                    <a:schemeClr val="tx2"/>
                  </a:solidFill>
                </a:rPr>
                <a:t>medium hygiene zone</a:t>
              </a:r>
            </a:p>
          </p:txBody>
        </p:sp>
        <p:cxnSp>
          <p:nvCxnSpPr>
            <p:cNvPr id="13" name="Gerade Verbindung 10">
              <a:extLst>
                <a:ext uri="{FF2B5EF4-FFF2-40B4-BE49-F238E27FC236}">
                  <a16:creationId xmlns="" xmlns:a16="http://schemas.microsoft.com/office/drawing/2014/main" id="{A48F2E34-C173-423A-9D3B-F237F98B330D}"/>
                </a:ext>
              </a:extLst>
            </p:cNvPr>
            <p:cNvCxnSpPr/>
            <p:nvPr/>
          </p:nvCxnSpPr>
          <p:spPr bwMode="auto">
            <a:xfrm flipH="1">
              <a:off x="6841240" y="4249665"/>
              <a:ext cx="3" cy="1525440"/>
            </a:xfrm>
            <a:prstGeom prst="line">
              <a:avLst/>
            </a:prstGeom>
            <a:ln w="57150">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Textfeld 11">
              <a:extLst>
                <a:ext uri="{FF2B5EF4-FFF2-40B4-BE49-F238E27FC236}">
                  <a16:creationId xmlns="" xmlns:a16="http://schemas.microsoft.com/office/drawing/2014/main" id="{ED81C97F-E03F-4305-ABD3-58F7E0B53984}"/>
                </a:ext>
              </a:extLst>
            </p:cNvPr>
            <p:cNvSpPr txBox="1"/>
            <p:nvPr/>
          </p:nvSpPr>
          <p:spPr>
            <a:xfrm>
              <a:off x="5751777" y="5220555"/>
              <a:ext cx="1013041" cy="500578"/>
            </a:xfrm>
            <a:prstGeom prst="rect">
              <a:avLst/>
            </a:prstGeom>
            <a:noFill/>
          </p:spPr>
          <p:txBody>
            <a:bodyPr wrap="square" rtlCol="0">
              <a:spAutoFit/>
            </a:bodyPr>
            <a:lstStyle/>
            <a:p>
              <a:r>
                <a:rPr lang="en-US" sz="1600" dirty="0">
                  <a:solidFill>
                    <a:schemeClr val="tx2"/>
                  </a:solidFill>
                </a:rPr>
                <a:t>raw</a:t>
              </a:r>
              <a:r>
                <a:rPr lang="en-US" sz="1600" dirty="0"/>
                <a:t> </a:t>
              </a:r>
              <a:r>
                <a:rPr lang="en-US" sz="1600" dirty="0">
                  <a:solidFill>
                    <a:schemeClr val="tx2"/>
                  </a:solidFill>
                </a:rPr>
                <a:t>material</a:t>
              </a:r>
            </a:p>
          </p:txBody>
        </p:sp>
        <p:sp>
          <p:nvSpPr>
            <p:cNvPr id="15" name="Textfeld 12">
              <a:extLst>
                <a:ext uri="{FF2B5EF4-FFF2-40B4-BE49-F238E27FC236}">
                  <a16:creationId xmlns="" xmlns:a16="http://schemas.microsoft.com/office/drawing/2014/main" id="{53070B7C-FCAA-4945-AD76-010403836D4C}"/>
                </a:ext>
              </a:extLst>
            </p:cNvPr>
            <p:cNvSpPr txBox="1"/>
            <p:nvPr/>
          </p:nvSpPr>
          <p:spPr>
            <a:xfrm>
              <a:off x="6955423" y="5210100"/>
              <a:ext cx="1324137" cy="500578"/>
            </a:xfrm>
            <a:prstGeom prst="rect">
              <a:avLst/>
            </a:prstGeom>
            <a:noFill/>
          </p:spPr>
          <p:txBody>
            <a:bodyPr wrap="square" rtlCol="0">
              <a:spAutoFit/>
            </a:bodyPr>
            <a:lstStyle/>
            <a:p>
              <a:r>
                <a:rPr lang="en-US" sz="1600" dirty="0">
                  <a:solidFill>
                    <a:schemeClr val="tx2"/>
                  </a:solidFill>
                </a:rPr>
                <a:t>food ingredients</a:t>
              </a:r>
            </a:p>
          </p:txBody>
        </p:sp>
        <p:sp>
          <p:nvSpPr>
            <p:cNvPr id="16" name="Rechteck 13">
              <a:extLst>
                <a:ext uri="{FF2B5EF4-FFF2-40B4-BE49-F238E27FC236}">
                  <a16:creationId xmlns="" xmlns:a16="http://schemas.microsoft.com/office/drawing/2014/main" id="{A71AA739-A64F-4370-BF02-FC7F775DA88B}"/>
                </a:ext>
              </a:extLst>
            </p:cNvPr>
            <p:cNvSpPr/>
            <p:nvPr/>
          </p:nvSpPr>
          <p:spPr bwMode="auto">
            <a:xfrm>
              <a:off x="8077238" y="4209618"/>
              <a:ext cx="1372907" cy="155891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7" name="Textfeld 14">
              <a:extLst>
                <a:ext uri="{FF2B5EF4-FFF2-40B4-BE49-F238E27FC236}">
                  <a16:creationId xmlns="" xmlns:a16="http://schemas.microsoft.com/office/drawing/2014/main" id="{26844014-4454-48CB-AEA4-DD2E4A8C1DD7}"/>
                </a:ext>
              </a:extLst>
            </p:cNvPr>
            <p:cNvSpPr txBox="1"/>
            <p:nvPr/>
          </p:nvSpPr>
          <p:spPr>
            <a:xfrm>
              <a:off x="8221073" y="4340075"/>
              <a:ext cx="1293298" cy="790387"/>
            </a:xfrm>
            <a:prstGeom prst="rect">
              <a:avLst/>
            </a:prstGeom>
            <a:noFill/>
          </p:spPr>
          <p:txBody>
            <a:bodyPr wrap="square" rtlCol="0">
              <a:spAutoFit/>
            </a:bodyPr>
            <a:lstStyle/>
            <a:p>
              <a:r>
                <a:rPr lang="en-US" b="1" dirty="0">
                  <a:solidFill>
                    <a:schemeClr val="bg1"/>
                  </a:solidFill>
                </a:rPr>
                <a:t>high hygiene zone</a:t>
              </a:r>
            </a:p>
          </p:txBody>
        </p:sp>
        <p:sp>
          <p:nvSpPr>
            <p:cNvPr id="18" name="Textfeld 15">
              <a:extLst>
                <a:ext uri="{FF2B5EF4-FFF2-40B4-BE49-F238E27FC236}">
                  <a16:creationId xmlns="" xmlns:a16="http://schemas.microsoft.com/office/drawing/2014/main" id="{203B5326-F961-407E-9E22-8B73955DC139}"/>
                </a:ext>
              </a:extLst>
            </p:cNvPr>
            <p:cNvSpPr txBox="1"/>
            <p:nvPr/>
          </p:nvSpPr>
          <p:spPr>
            <a:xfrm>
              <a:off x="8181510" y="5230220"/>
              <a:ext cx="1340233" cy="500578"/>
            </a:xfrm>
            <a:prstGeom prst="rect">
              <a:avLst/>
            </a:prstGeom>
            <a:noFill/>
          </p:spPr>
          <p:txBody>
            <a:bodyPr wrap="square" rtlCol="0">
              <a:spAutoFit/>
            </a:bodyPr>
            <a:lstStyle/>
            <a:p>
              <a:r>
                <a:rPr lang="en-US" sz="1600" dirty="0">
                  <a:solidFill>
                    <a:schemeClr val="bg1"/>
                  </a:solidFill>
                </a:rPr>
                <a:t>Ready-to-eat foods</a:t>
              </a:r>
            </a:p>
          </p:txBody>
        </p:sp>
        <p:sp>
          <p:nvSpPr>
            <p:cNvPr id="19" name="Textfeld 17">
              <a:extLst>
                <a:ext uri="{FF2B5EF4-FFF2-40B4-BE49-F238E27FC236}">
                  <a16:creationId xmlns="" xmlns:a16="http://schemas.microsoft.com/office/drawing/2014/main" id="{BD528D37-E1AD-41DD-BF14-7501F0136BC5}"/>
                </a:ext>
              </a:extLst>
            </p:cNvPr>
            <p:cNvSpPr txBox="1"/>
            <p:nvPr/>
          </p:nvSpPr>
          <p:spPr>
            <a:xfrm>
              <a:off x="5759557" y="3933116"/>
              <a:ext cx="1298325" cy="237116"/>
            </a:xfrm>
            <a:prstGeom prst="rect">
              <a:avLst/>
            </a:prstGeom>
            <a:noFill/>
          </p:spPr>
          <p:txBody>
            <a:bodyPr wrap="none" lIns="0" tIns="0" rIns="0" bIns="0" rtlCol="0">
              <a:spAutoFit/>
            </a:bodyPr>
            <a:lstStyle/>
            <a:p>
              <a:r>
                <a:rPr lang="en-US" dirty="0">
                  <a:solidFill>
                    <a:schemeClr val="bg2"/>
                  </a:solidFill>
                  <a:latin typeface="Arial" panose="020B0604020202020204" pitchFamily="34" charset="0"/>
                  <a:cs typeface="Arial" panose="020B0604020202020204" pitchFamily="34" charset="0"/>
                </a:rPr>
                <a:t>Factory zoning</a:t>
              </a:r>
            </a:p>
          </p:txBody>
        </p:sp>
      </p:grpSp>
      <p:pic>
        <p:nvPicPr>
          <p:cNvPr id="23" name="Picture 22">
            <a:extLst>
              <a:ext uri="{FF2B5EF4-FFF2-40B4-BE49-F238E27FC236}">
                <a16:creationId xmlns="" xmlns:a16="http://schemas.microsoft.com/office/drawing/2014/main" id="{458C8F15-D54B-4E5A-8B79-2D46A14B427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1987" y="3856976"/>
            <a:ext cx="2514600" cy="2371866"/>
          </a:xfrm>
          <a:custGeom>
            <a:avLst/>
            <a:gdLst>
              <a:gd name="connsiteX0" fmla="*/ 395319 w 2514600"/>
              <a:gd name="connsiteY0" fmla="*/ 0 h 2371866"/>
              <a:gd name="connsiteX1" fmla="*/ 2119281 w 2514600"/>
              <a:gd name="connsiteY1" fmla="*/ 0 h 2371866"/>
              <a:gd name="connsiteX2" fmla="*/ 2514600 w 2514600"/>
              <a:gd name="connsiteY2" fmla="*/ 395319 h 2371866"/>
              <a:gd name="connsiteX3" fmla="*/ 2514600 w 2514600"/>
              <a:gd name="connsiteY3" fmla="*/ 1976547 h 2371866"/>
              <a:gd name="connsiteX4" fmla="*/ 2119281 w 2514600"/>
              <a:gd name="connsiteY4" fmla="*/ 2371866 h 2371866"/>
              <a:gd name="connsiteX5" fmla="*/ 395319 w 2514600"/>
              <a:gd name="connsiteY5" fmla="*/ 2371866 h 2371866"/>
              <a:gd name="connsiteX6" fmla="*/ 395309 w 2514600"/>
              <a:gd name="connsiteY6" fmla="*/ 2371865 h 2371866"/>
              <a:gd name="connsiteX7" fmla="*/ 0 w 2514600"/>
              <a:gd name="connsiteY7" fmla="*/ 2371865 h 2371866"/>
              <a:gd name="connsiteX8" fmla="*/ 0 w 2514600"/>
              <a:gd name="connsiteY8" fmla="*/ 1976547 h 2371866"/>
              <a:gd name="connsiteX9" fmla="*/ 0 w 2514600"/>
              <a:gd name="connsiteY9" fmla="*/ 1629422 h 2371866"/>
              <a:gd name="connsiteX10" fmla="*/ 0 w 2514600"/>
              <a:gd name="connsiteY10" fmla="*/ 395319 h 2371866"/>
              <a:gd name="connsiteX11" fmla="*/ 395319 w 2514600"/>
              <a:gd name="connsiteY11" fmla="*/ 0 h 237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371866">
                <a:moveTo>
                  <a:pt x="395319" y="0"/>
                </a:moveTo>
                <a:lnTo>
                  <a:pt x="2119281" y="0"/>
                </a:lnTo>
                <a:cubicBezTo>
                  <a:pt x="2337610" y="0"/>
                  <a:pt x="2514600" y="176990"/>
                  <a:pt x="2514600" y="395319"/>
                </a:cubicBezTo>
                <a:lnTo>
                  <a:pt x="2514600" y="1976547"/>
                </a:lnTo>
                <a:cubicBezTo>
                  <a:pt x="2514600" y="2194876"/>
                  <a:pt x="2337610" y="2371866"/>
                  <a:pt x="2119281" y="2371866"/>
                </a:cubicBezTo>
                <a:lnTo>
                  <a:pt x="395319" y="2371866"/>
                </a:lnTo>
                <a:lnTo>
                  <a:pt x="395309" y="2371865"/>
                </a:lnTo>
                <a:lnTo>
                  <a:pt x="0" y="2371865"/>
                </a:lnTo>
                <a:lnTo>
                  <a:pt x="0" y="1976547"/>
                </a:lnTo>
                <a:lnTo>
                  <a:pt x="0" y="1629422"/>
                </a:lnTo>
                <a:lnTo>
                  <a:pt x="0" y="395319"/>
                </a:lnTo>
                <a:cubicBezTo>
                  <a:pt x="0" y="176990"/>
                  <a:pt x="176990" y="0"/>
                  <a:pt x="395319" y="0"/>
                </a:cubicBez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a:extLst>
              <a:ext uri="{FF2B5EF4-FFF2-40B4-BE49-F238E27FC236}">
                <a16:creationId xmlns="" xmlns:a16="http://schemas.microsoft.com/office/drawing/2014/main" id="{2935ADF7-0770-4969-A2A5-E943207035A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07113" y="3847097"/>
            <a:ext cx="2581274" cy="2343470"/>
          </a:xfrm>
          <a:custGeom>
            <a:avLst/>
            <a:gdLst>
              <a:gd name="connsiteX0" fmla="*/ 365729 w 2194589"/>
              <a:gd name="connsiteY0" fmla="*/ 0 h 2378434"/>
              <a:gd name="connsiteX1" fmla="*/ 1828603 w 2194589"/>
              <a:gd name="connsiteY1" fmla="*/ 0 h 2378434"/>
              <a:gd name="connsiteX2" fmla="*/ 2194332 w 2194589"/>
              <a:gd name="connsiteY2" fmla="*/ 365729 h 2378434"/>
              <a:gd name="connsiteX3" fmla="*/ 2194332 w 2194589"/>
              <a:gd name="connsiteY3" fmla="*/ 1583392 h 2378434"/>
              <a:gd name="connsiteX4" fmla="*/ 2194589 w 2194589"/>
              <a:gd name="connsiteY4" fmla="*/ 1583392 h 2378434"/>
              <a:gd name="connsiteX5" fmla="*/ 2194589 w 2194589"/>
              <a:gd name="connsiteY5" fmla="*/ 2378434 h 2378434"/>
              <a:gd name="connsiteX6" fmla="*/ 1279153 w 2194589"/>
              <a:gd name="connsiteY6" fmla="*/ 2378434 h 2378434"/>
              <a:gd name="connsiteX7" fmla="*/ 1279153 w 2194589"/>
              <a:gd name="connsiteY7" fmla="*/ 2371867 h 2378434"/>
              <a:gd name="connsiteX8" fmla="*/ 365729 w 2194589"/>
              <a:gd name="connsiteY8" fmla="*/ 2371867 h 2378434"/>
              <a:gd name="connsiteX9" fmla="*/ 0 w 2194589"/>
              <a:gd name="connsiteY9" fmla="*/ 2006138 h 2378434"/>
              <a:gd name="connsiteX10" fmla="*/ 0 w 2194589"/>
              <a:gd name="connsiteY10" fmla="*/ 365729 h 2378434"/>
              <a:gd name="connsiteX11" fmla="*/ 365729 w 2194589"/>
              <a:gd name="connsiteY11" fmla="*/ 0 h 237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589" h="2378434">
                <a:moveTo>
                  <a:pt x="365729" y="0"/>
                </a:moveTo>
                <a:lnTo>
                  <a:pt x="1828603" y="0"/>
                </a:lnTo>
                <a:cubicBezTo>
                  <a:pt x="2030590" y="0"/>
                  <a:pt x="2194332" y="163742"/>
                  <a:pt x="2194332" y="365729"/>
                </a:cubicBezTo>
                <a:lnTo>
                  <a:pt x="2194332" y="1583392"/>
                </a:lnTo>
                <a:lnTo>
                  <a:pt x="2194589" y="1583392"/>
                </a:lnTo>
                <a:lnTo>
                  <a:pt x="2194589" y="2378434"/>
                </a:lnTo>
                <a:lnTo>
                  <a:pt x="1279153" y="2378434"/>
                </a:lnTo>
                <a:lnTo>
                  <a:pt x="1279153" y="2371867"/>
                </a:lnTo>
                <a:lnTo>
                  <a:pt x="365729" y="2371867"/>
                </a:lnTo>
                <a:cubicBezTo>
                  <a:pt x="163742" y="2371867"/>
                  <a:pt x="0" y="2208125"/>
                  <a:pt x="0" y="2006138"/>
                </a:cubicBezTo>
                <a:lnTo>
                  <a:pt x="0" y="365729"/>
                </a:lnTo>
                <a:cubicBezTo>
                  <a:pt x="0" y="163742"/>
                  <a:pt x="163742" y="0"/>
                  <a:pt x="365729" y="0"/>
                </a:cubicBez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a:extLst>
              <a:ext uri="{FF2B5EF4-FFF2-40B4-BE49-F238E27FC236}">
                <a16:creationId xmlns="" xmlns:a16="http://schemas.microsoft.com/office/drawing/2014/main" id="{41A20A16-6B11-4937-B731-D9A9313022B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18573" y="3779014"/>
            <a:ext cx="2589214" cy="2393186"/>
          </a:xfrm>
          <a:custGeom>
            <a:avLst/>
            <a:gdLst>
              <a:gd name="connsiteX0" fmla="*/ 395319 w 2514600"/>
              <a:gd name="connsiteY0" fmla="*/ 0 h 2371866"/>
              <a:gd name="connsiteX1" fmla="*/ 2119281 w 2514600"/>
              <a:gd name="connsiteY1" fmla="*/ 0 h 2371866"/>
              <a:gd name="connsiteX2" fmla="*/ 2514600 w 2514600"/>
              <a:gd name="connsiteY2" fmla="*/ 395319 h 2371866"/>
              <a:gd name="connsiteX3" fmla="*/ 2514600 w 2514600"/>
              <a:gd name="connsiteY3" fmla="*/ 1976547 h 2371866"/>
              <a:gd name="connsiteX4" fmla="*/ 2119281 w 2514600"/>
              <a:gd name="connsiteY4" fmla="*/ 2371866 h 2371866"/>
              <a:gd name="connsiteX5" fmla="*/ 395319 w 2514600"/>
              <a:gd name="connsiteY5" fmla="*/ 2371866 h 2371866"/>
              <a:gd name="connsiteX6" fmla="*/ 395309 w 2514600"/>
              <a:gd name="connsiteY6" fmla="*/ 2371865 h 2371866"/>
              <a:gd name="connsiteX7" fmla="*/ 0 w 2514600"/>
              <a:gd name="connsiteY7" fmla="*/ 2371865 h 2371866"/>
              <a:gd name="connsiteX8" fmla="*/ 0 w 2514600"/>
              <a:gd name="connsiteY8" fmla="*/ 1976547 h 2371866"/>
              <a:gd name="connsiteX9" fmla="*/ 0 w 2514600"/>
              <a:gd name="connsiteY9" fmla="*/ 1629422 h 2371866"/>
              <a:gd name="connsiteX10" fmla="*/ 0 w 2514600"/>
              <a:gd name="connsiteY10" fmla="*/ 395319 h 2371866"/>
              <a:gd name="connsiteX11" fmla="*/ 395319 w 2514600"/>
              <a:gd name="connsiteY11" fmla="*/ 0 h 237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371866">
                <a:moveTo>
                  <a:pt x="395319" y="0"/>
                </a:moveTo>
                <a:lnTo>
                  <a:pt x="2119281" y="0"/>
                </a:lnTo>
                <a:cubicBezTo>
                  <a:pt x="2337610" y="0"/>
                  <a:pt x="2514600" y="176990"/>
                  <a:pt x="2514600" y="395319"/>
                </a:cubicBezTo>
                <a:lnTo>
                  <a:pt x="2514600" y="1976547"/>
                </a:lnTo>
                <a:cubicBezTo>
                  <a:pt x="2514600" y="2194876"/>
                  <a:pt x="2337610" y="2371866"/>
                  <a:pt x="2119281" y="2371866"/>
                </a:cubicBezTo>
                <a:lnTo>
                  <a:pt x="395319" y="2371866"/>
                </a:lnTo>
                <a:lnTo>
                  <a:pt x="395309" y="2371865"/>
                </a:lnTo>
                <a:lnTo>
                  <a:pt x="0" y="2371865"/>
                </a:lnTo>
                <a:lnTo>
                  <a:pt x="0" y="1976547"/>
                </a:lnTo>
                <a:lnTo>
                  <a:pt x="0" y="1629422"/>
                </a:lnTo>
                <a:lnTo>
                  <a:pt x="0" y="395319"/>
                </a:lnTo>
                <a:cubicBezTo>
                  <a:pt x="0" y="176990"/>
                  <a:pt x="176990" y="0"/>
                  <a:pt x="395319" y="0"/>
                </a:cubicBez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114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en-US" dirty="0"/>
              <a:t>Hygienically designed equipment portfolio.</a:t>
            </a:r>
          </a:p>
        </p:txBody>
      </p:sp>
      <p:sp>
        <p:nvSpPr>
          <p:cNvPr id="22" name="Fußzeilenplatzhalter 1"/>
          <p:cNvSpPr>
            <a:spLocks noGrp="1"/>
          </p:cNvSpPr>
          <p:nvPr>
            <p:ph type="ftr" sz="quarter" idx="11"/>
          </p:nvPr>
        </p:nvSpPr>
        <p:spPr>
          <a:prstGeom prst="rect">
            <a:avLst/>
          </a:prstGeom>
        </p:spPr>
        <p:txBody>
          <a:bodyPr/>
          <a:lstStyle/>
          <a:p>
            <a:r>
              <a:rPr lang="en-US" dirty="0"/>
              <a:t>Food Safety Nutrition</a:t>
            </a:r>
          </a:p>
        </p:txBody>
      </p:sp>
      <p:sp>
        <p:nvSpPr>
          <p:cNvPr id="10" name="Textfeld 9"/>
          <p:cNvSpPr txBox="1"/>
          <p:nvPr/>
        </p:nvSpPr>
        <p:spPr>
          <a:xfrm>
            <a:off x="824230" y="3255052"/>
            <a:ext cx="3411388" cy="276999"/>
          </a:xfrm>
          <a:prstGeom prst="rect">
            <a:avLst/>
          </a:prstGeom>
          <a:noFill/>
        </p:spPr>
        <p:txBody>
          <a:bodyPr wrap="square" rtlCol="0">
            <a:spAutoFit/>
          </a:bodyPr>
          <a:lstStyle/>
          <a:p>
            <a:r>
              <a:rPr lang="en-US" sz="1200" dirty="0">
                <a:solidFill>
                  <a:schemeClr val="tx2"/>
                </a:solidFill>
              </a:rPr>
              <a:t>Inline check sieve MKZI</a:t>
            </a:r>
          </a:p>
        </p:txBody>
      </p:sp>
      <p:sp>
        <p:nvSpPr>
          <p:cNvPr id="26" name="Textfeld 25"/>
          <p:cNvSpPr txBox="1"/>
          <p:nvPr/>
        </p:nvSpPr>
        <p:spPr>
          <a:xfrm>
            <a:off x="824230" y="5937198"/>
            <a:ext cx="2311815" cy="651460"/>
          </a:xfrm>
          <a:prstGeom prst="rect">
            <a:avLst/>
          </a:prstGeom>
          <a:noFill/>
        </p:spPr>
        <p:txBody>
          <a:bodyPr wrap="square" lIns="0" tIns="0" rIns="0" bIns="0" rtlCol="0">
            <a:spAutoFit/>
          </a:bodyPr>
          <a:lstStyle/>
          <a:p>
            <a:pPr>
              <a:buClr>
                <a:srgbClr val="C8C8C8"/>
              </a:buClr>
              <a:buSzPct val="95000"/>
            </a:pPr>
            <a:r>
              <a:rPr lang="en-US" sz="1200" dirty="0" err="1">
                <a:solidFill>
                  <a:schemeClr val="tx2"/>
                </a:solidFill>
              </a:rPr>
              <a:t>Microdosing</a:t>
            </a:r>
            <a:r>
              <a:rPr lang="en-US" sz="1200" dirty="0">
                <a:solidFill>
                  <a:schemeClr val="tx2"/>
                </a:solidFill>
              </a:rPr>
              <a:t> with top </a:t>
            </a:r>
            <a:br>
              <a:rPr lang="en-US" sz="1200" dirty="0">
                <a:solidFill>
                  <a:schemeClr val="tx2"/>
                </a:solidFill>
              </a:rPr>
            </a:br>
            <a:r>
              <a:rPr lang="en-US" sz="1200" dirty="0">
                <a:solidFill>
                  <a:schemeClr val="tx2"/>
                </a:solidFill>
              </a:rPr>
              <a:t>precision &amp; hygiene, MSDF </a:t>
            </a:r>
          </a:p>
          <a:p>
            <a:pPr>
              <a:lnSpc>
                <a:spcPts val="2200"/>
              </a:lnSpc>
              <a:spcBef>
                <a:spcPct val="0"/>
              </a:spcBef>
              <a:buClr>
                <a:srgbClr val="C8C8C8"/>
              </a:buClr>
              <a:buSzPct val="95000"/>
            </a:pPr>
            <a:endParaRPr lang="de-CH" sz="1200" dirty="0">
              <a:solidFill>
                <a:srgbClr val="000000"/>
              </a:solidFill>
              <a:latin typeface="Arial"/>
            </a:endParaRPr>
          </a:p>
        </p:txBody>
      </p:sp>
      <p:pic>
        <p:nvPicPr>
          <p:cNvPr id="2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19788" y="3783818"/>
            <a:ext cx="1933718" cy="198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001275" y="5937198"/>
            <a:ext cx="1381789" cy="184666"/>
          </a:xfrm>
          <a:prstGeom prst="rect">
            <a:avLst/>
          </a:prstGeom>
          <a:noFill/>
        </p:spPr>
        <p:txBody>
          <a:bodyPr wrap="none" lIns="0" tIns="0" rIns="0" bIns="0" rtlCol="0">
            <a:spAutoFit/>
          </a:bodyPr>
          <a:lstStyle/>
          <a:p>
            <a:r>
              <a:rPr lang="de-CH" sz="1200" dirty="0" err="1">
                <a:solidFill>
                  <a:schemeClr val="tx2"/>
                </a:solidFill>
              </a:rPr>
              <a:t>Sanimix</a:t>
            </a:r>
            <a:r>
              <a:rPr lang="de-CH" sz="1200" dirty="0">
                <a:solidFill>
                  <a:schemeClr val="tx2"/>
                </a:solidFill>
              </a:rPr>
              <a:t> </a:t>
            </a:r>
            <a:r>
              <a:rPr lang="de-CH" sz="1200" dirty="0" err="1">
                <a:solidFill>
                  <a:schemeClr val="tx2"/>
                </a:solidFill>
              </a:rPr>
              <a:t>batch</a:t>
            </a:r>
            <a:r>
              <a:rPr lang="de-CH" sz="1200" dirty="0">
                <a:solidFill>
                  <a:schemeClr val="tx2"/>
                </a:solidFill>
              </a:rPr>
              <a:t> </a:t>
            </a:r>
            <a:r>
              <a:rPr lang="de-CH" sz="1200" dirty="0" err="1">
                <a:solidFill>
                  <a:schemeClr val="tx2"/>
                </a:solidFill>
              </a:rPr>
              <a:t>mixer</a:t>
            </a:r>
            <a:endParaRPr lang="de-CH" sz="1200" dirty="0">
              <a:solidFill>
                <a:schemeClr val="tx2"/>
              </a:solidFill>
            </a:endParaRPr>
          </a:p>
        </p:txBody>
      </p:sp>
      <p:sp>
        <p:nvSpPr>
          <p:cNvPr id="21" name="Textfeld 20"/>
          <p:cNvSpPr txBox="1"/>
          <p:nvPr/>
        </p:nvSpPr>
        <p:spPr>
          <a:xfrm>
            <a:off x="5259482" y="3255052"/>
            <a:ext cx="1390678" cy="198581"/>
          </a:xfrm>
          <a:prstGeom prst="rect">
            <a:avLst/>
          </a:prstGeom>
          <a:noFill/>
        </p:spPr>
        <p:txBody>
          <a:bodyPr wrap="square" lIns="0" tIns="0" rIns="0" bIns="0" rtlCol="0">
            <a:spAutoFit/>
          </a:bodyPr>
          <a:lstStyle/>
          <a:p>
            <a:pPr>
              <a:lnSpc>
                <a:spcPts val="1700"/>
              </a:lnSpc>
              <a:spcBef>
                <a:spcPct val="0"/>
              </a:spcBef>
              <a:buClr>
                <a:srgbClr val="C8C8C8"/>
              </a:buClr>
              <a:buSzPct val="95000"/>
            </a:pPr>
            <a:r>
              <a:rPr lang="de-DE" sz="1200" dirty="0">
                <a:solidFill>
                  <a:schemeClr val="tx2"/>
                </a:solidFill>
              </a:rPr>
              <a:t>TUBEX MSDN</a:t>
            </a:r>
            <a:endParaRPr lang="de-CH" sz="1200" dirty="0">
              <a:solidFill>
                <a:schemeClr val="tx2"/>
              </a:solidFill>
            </a:endParaRPr>
          </a:p>
        </p:txBody>
      </p:sp>
      <p:pic>
        <p:nvPicPr>
          <p:cNvPr id="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2587" y="1541680"/>
            <a:ext cx="2999166" cy="1594205"/>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4" cstate="email">
              <a:extLst>
                <a:ext uri="{28A0092B-C50C-407E-A947-70E740481C1C}">
                  <a14:useLocalDpi xmlns:a14="http://schemas.microsoft.com/office/drawing/2010/main"/>
                </a:ext>
              </a:extLst>
            </a:blip>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68480" y="4023883"/>
            <a:ext cx="2447380" cy="1775397"/>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6" cstate="email">
              <a:extLst>
                <a:ext uri="{28A0092B-C50C-407E-A947-70E740481C1C}">
                  <a14:useLocalDpi xmlns:a14="http://schemas.microsoft.com/office/drawing/2010/main"/>
                </a:ext>
              </a:extLst>
            </a:blip>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descr="Z:\_GM715\MKZI_Inlinesifter\02_Productmanagement\022_Introduction\Bilder Prospekt\Final\MKZI_FinalComp_00005.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71983" y="1588508"/>
            <a:ext cx="2464062" cy="1578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6387" y="1425099"/>
            <a:ext cx="3634392" cy="2114474"/>
          </a:xfrm>
          <a:prstGeom prst="rect">
            <a:avLst/>
          </a:prstGeom>
        </p:spPr>
      </p:pic>
      <p:pic>
        <p:nvPicPr>
          <p:cNvPr id="5" name="Picture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89587" y="4136972"/>
            <a:ext cx="3917475" cy="1659336"/>
          </a:xfrm>
          <a:custGeom>
            <a:avLst/>
            <a:gdLst>
              <a:gd name="connsiteX0" fmla="*/ 612080 w 5508613"/>
              <a:gd name="connsiteY0" fmla="*/ 0 h 3672408"/>
              <a:gd name="connsiteX1" fmla="*/ 4896533 w 5508613"/>
              <a:gd name="connsiteY1" fmla="*/ 0 h 3672408"/>
              <a:gd name="connsiteX2" fmla="*/ 5508613 w 5508613"/>
              <a:gd name="connsiteY2" fmla="*/ 612080 h 3672408"/>
              <a:gd name="connsiteX3" fmla="*/ 5508613 w 5508613"/>
              <a:gd name="connsiteY3" fmla="*/ 2663937 h 3672408"/>
              <a:gd name="connsiteX4" fmla="*/ 5508613 w 5508613"/>
              <a:gd name="connsiteY4" fmla="*/ 3060328 h 3672408"/>
              <a:gd name="connsiteX5" fmla="*/ 5508613 w 5508613"/>
              <a:gd name="connsiteY5" fmla="*/ 3672408 h 3672408"/>
              <a:gd name="connsiteX6" fmla="*/ 4896533 w 5508613"/>
              <a:gd name="connsiteY6" fmla="*/ 3672408 h 3672408"/>
              <a:gd name="connsiteX7" fmla="*/ 3005238 w 5508613"/>
              <a:gd name="connsiteY7" fmla="*/ 3672408 h 3672408"/>
              <a:gd name="connsiteX8" fmla="*/ 612080 w 5508613"/>
              <a:gd name="connsiteY8" fmla="*/ 3672408 h 3672408"/>
              <a:gd name="connsiteX9" fmla="*/ 0 w 5508613"/>
              <a:gd name="connsiteY9" fmla="*/ 3060328 h 3672408"/>
              <a:gd name="connsiteX10" fmla="*/ 0 w 5508613"/>
              <a:gd name="connsiteY10" fmla="*/ 612080 h 3672408"/>
              <a:gd name="connsiteX11" fmla="*/ 612080 w 5508613"/>
              <a:gd name="connsiteY11"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8613" h="3672408">
                <a:moveTo>
                  <a:pt x="612080" y="0"/>
                </a:moveTo>
                <a:lnTo>
                  <a:pt x="4896533" y="0"/>
                </a:lnTo>
                <a:cubicBezTo>
                  <a:pt x="5234575" y="0"/>
                  <a:pt x="5508613" y="274038"/>
                  <a:pt x="5508613" y="612080"/>
                </a:cubicBezTo>
                <a:lnTo>
                  <a:pt x="5508613" y="2663937"/>
                </a:lnTo>
                <a:lnTo>
                  <a:pt x="5508613" y="3060328"/>
                </a:lnTo>
                <a:lnTo>
                  <a:pt x="5508613" y="3672408"/>
                </a:lnTo>
                <a:lnTo>
                  <a:pt x="4896533" y="3672408"/>
                </a:lnTo>
                <a:lnTo>
                  <a:pt x="3005238" y="3672408"/>
                </a:lnTo>
                <a:lnTo>
                  <a:pt x="612080" y="3672408"/>
                </a:lnTo>
                <a:cubicBezTo>
                  <a:pt x="274038" y="3672408"/>
                  <a:pt x="0" y="3398370"/>
                  <a:pt x="0" y="3060328"/>
                </a:cubicBezTo>
                <a:lnTo>
                  <a:pt x="0" y="612080"/>
                </a:lnTo>
                <a:cubicBezTo>
                  <a:pt x="0" y="274038"/>
                  <a:pt x="274038" y="0"/>
                  <a:pt x="612080" y="0"/>
                </a:cubicBezTo>
                <a:close/>
              </a:path>
            </a:pathLst>
          </a:custGeom>
          <a:blipFill>
            <a:blip r:embed="rId10" cstate="email">
              <a:extLst>
                <a:ext uri="{28A0092B-C50C-407E-A947-70E740481C1C}">
                  <a14:useLocalDpi xmlns:a14="http://schemas.microsoft.com/office/drawing/2010/main"/>
                </a:ext>
              </a:extLst>
            </a:blip>
            <a:stretch>
              <a:fillRect/>
            </a:stretch>
          </a:blipFill>
          <a:ln>
            <a:noFill/>
          </a:ln>
          <a:effectLst/>
        </p:spPr>
      </p:pic>
      <p:sp>
        <p:nvSpPr>
          <p:cNvPr id="7" name="Rectangle 6"/>
          <p:cNvSpPr/>
          <p:nvPr/>
        </p:nvSpPr>
        <p:spPr>
          <a:xfrm>
            <a:off x="9217326" y="3377294"/>
            <a:ext cx="1080745" cy="276999"/>
          </a:xfrm>
          <a:prstGeom prst="rect">
            <a:avLst/>
          </a:prstGeom>
        </p:spPr>
        <p:txBody>
          <a:bodyPr wrap="none">
            <a:spAutoFit/>
          </a:bodyPr>
          <a:lstStyle/>
          <a:p>
            <a:r>
              <a:rPr lang="de-CH" sz="1200" dirty="0" err="1">
                <a:solidFill>
                  <a:schemeClr val="tx2"/>
                </a:solidFill>
              </a:rPr>
              <a:t>PolyFlakeTM</a:t>
            </a:r>
            <a:endParaRPr lang="de-CH" sz="1200" dirty="0">
              <a:solidFill>
                <a:schemeClr val="tx2"/>
              </a:solidFill>
            </a:endParaRPr>
          </a:p>
        </p:txBody>
      </p:sp>
      <p:sp>
        <p:nvSpPr>
          <p:cNvPr id="16" name="Textfeld 15"/>
          <p:cNvSpPr txBox="1"/>
          <p:nvPr/>
        </p:nvSpPr>
        <p:spPr>
          <a:xfrm>
            <a:off x="8631588" y="5918149"/>
            <a:ext cx="2252220" cy="184666"/>
          </a:xfrm>
          <a:prstGeom prst="rect">
            <a:avLst/>
          </a:prstGeom>
          <a:noFill/>
        </p:spPr>
        <p:txBody>
          <a:bodyPr wrap="none" lIns="0" tIns="0" rIns="0" bIns="0" rtlCol="0">
            <a:spAutoFit/>
          </a:bodyPr>
          <a:lstStyle/>
          <a:p>
            <a:r>
              <a:rPr lang="de-CH" sz="1200" dirty="0">
                <a:solidFill>
                  <a:schemeClr val="tx2"/>
                </a:solidFill>
              </a:rPr>
              <a:t>Ceres, </a:t>
            </a:r>
            <a:r>
              <a:rPr lang="de-CH" sz="1200" dirty="0" err="1">
                <a:solidFill>
                  <a:schemeClr val="tx2"/>
                </a:solidFill>
              </a:rPr>
              <a:t>ready-to-eat</a:t>
            </a:r>
            <a:r>
              <a:rPr lang="de-CH" sz="1200" dirty="0">
                <a:solidFill>
                  <a:schemeClr val="tx2"/>
                </a:solidFill>
              </a:rPr>
              <a:t> </a:t>
            </a:r>
            <a:r>
              <a:rPr lang="de-CH" sz="1200" dirty="0" err="1">
                <a:solidFill>
                  <a:schemeClr val="tx2"/>
                </a:solidFill>
              </a:rPr>
              <a:t>cereals</a:t>
            </a:r>
            <a:r>
              <a:rPr lang="de-CH" sz="1200" dirty="0">
                <a:solidFill>
                  <a:schemeClr val="tx2"/>
                </a:solidFill>
              </a:rPr>
              <a:t> </a:t>
            </a:r>
            <a:r>
              <a:rPr lang="de-CH" sz="1200" dirty="0" err="1">
                <a:solidFill>
                  <a:schemeClr val="tx2"/>
                </a:solidFill>
              </a:rPr>
              <a:t>dryer</a:t>
            </a:r>
            <a:endParaRPr lang="de-CH" sz="1200" dirty="0">
              <a:solidFill>
                <a:schemeClr val="tx2"/>
              </a:solidFill>
            </a:endParaRPr>
          </a:p>
        </p:txBody>
      </p:sp>
    </p:spTree>
    <p:extLst>
      <p:ext uri="{BB962C8B-B14F-4D97-AF65-F5344CB8AC3E}">
        <p14:creationId xmlns:p14="http://schemas.microsoft.com/office/powerpoint/2010/main" val="4010845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We are leading the way in hygienic design for dry processing industry and develop internal standards.</a:t>
            </a:r>
            <a:br>
              <a:rPr lang="en-US" dirty="0"/>
            </a:br>
            <a:endParaRPr lang="en-US" sz="2000" b="0" dirty="0"/>
          </a:p>
        </p:txBody>
      </p:sp>
      <p:sp>
        <p:nvSpPr>
          <p:cNvPr id="3" name="Inhaltsplatzhalter 2"/>
          <p:cNvSpPr>
            <a:spLocks noGrp="1"/>
          </p:cNvSpPr>
          <p:nvPr>
            <p:ph sz="quarter" idx="13"/>
          </p:nvPr>
        </p:nvSpPr>
        <p:spPr/>
        <p:txBody>
          <a:bodyPr/>
          <a:lstStyle/>
          <a:p>
            <a:pPr>
              <a:lnSpc>
                <a:spcPts val="2000"/>
              </a:lnSpc>
              <a:spcAft>
                <a:spcPts val="1200"/>
              </a:spcAft>
            </a:pPr>
            <a:r>
              <a:rPr lang="en-US" b="1" dirty="0" err="1">
                <a:solidFill>
                  <a:schemeClr val="bg2"/>
                </a:solidFill>
              </a:rPr>
              <a:t>Bühler’s</a:t>
            </a:r>
            <a:r>
              <a:rPr lang="en-US" b="1" dirty="0">
                <a:solidFill>
                  <a:schemeClr val="bg2"/>
                </a:solidFill>
              </a:rPr>
              <a:t> 10 steps to hygienic design</a:t>
            </a:r>
            <a:endParaRPr lang="en-US" sz="900" dirty="0"/>
          </a:p>
          <a:p>
            <a:pPr marL="342900" indent="-342900">
              <a:lnSpc>
                <a:spcPts val="2000"/>
              </a:lnSpc>
              <a:spcAft>
                <a:spcPts val="1200"/>
              </a:spcAft>
              <a:buFont typeface="+mj-lt"/>
              <a:buAutoNum type="arabicPeriod"/>
            </a:pPr>
            <a:r>
              <a:rPr lang="en-US" dirty="0"/>
              <a:t>Understand processing purpose 		</a:t>
            </a:r>
          </a:p>
          <a:p>
            <a:pPr marL="342900" indent="-342900">
              <a:lnSpc>
                <a:spcPts val="2000"/>
              </a:lnSpc>
              <a:spcAft>
                <a:spcPts val="1200"/>
              </a:spcAft>
              <a:buFont typeface="+mj-lt"/>
              <a:buAutoNum type="arabicPeriod"/>
            </a:pPr>
            <a:r>
              <a:rPr lang="en-US" dirty="0"/>
              <a:t>Understand cleaning requirements 		</a:t>
            </a:r>
          </a:p>
          <a:p>
            <a:pPr marL="342900" indent="-342900">
              <a:lnSpc>
                <a:spcPts val="2000"/>
              </a:lnSpc>
              <a:spcAft>
                <a:spcPts val="1200"/>
              </a:spcAft>
              <a:buFont typeface="+mj-lt"/>
              <a:buAutoNum type="arabicPeriod"/>
            </a:pPr>
            <a:r>
              <a:rPr lang="en-US" dirty="0"/>
              <a:t>Define hygiene level			</a:t>
            </a:r>
          </a:p>
          <a:p>
            <a:pPr marL="342900" indent="-342900">
              <a:lnSpc>
                <a:spcPts val="2000"/>
              </a:lnSpc>
              <a:spcAft>
                <a:spcPts val="1200"/>
              </a:spcAft>
              <a:buFont typeface="+mj-lt"/>
              <a:buAutoNum type="arabicPeriod"/>
            </a:pPr>
            <a:r>
              <a:rPr lang="en-US" dirty="0"/>
              <a:t>Understand relevant food safety hazards </a:t>
            </a:r>
          </a:p>
          <a:p>
            <a:pPr marL="342900" indent="-342900">
              <a:lnSpc>
                <a:spcPts val="2000"/>
              </a:lnSpc>
              <a:spcAft>
                <a:spcPts val="1200"/>
              </a:spcAft>
              <a:buFont typeface="+mj-lt"/>
              <a:buAutoNum type="arabicPeriod"/>
            </a:pPr>
            <a:r>
              <a:rPr lang="en-US" dirty="0"/>
              <a:t>Follow relevant industry regulations and hygienic design guidelines </a:t>
            </a:r>
          </a:p>
          <a:p>
            <a:pPr marL="342900" indent="-342900">
              <a:lnSpc>
                <a:spcPts val="2000"/>
              </a:lnSpc>
              <a:spcAft>
                <a:spcPts val="1200"/>
              </a:spcAft>
              <a:buFont typeface="+mj-lt"/>
              <a:buAutoNum type="arabicPeriod"/>
            </a:pPr>
            <a:r>
              <a:rPr lang="en-US" dirty="0"/>
              <a:t>Select construction material: fit for purpose &amp; compliant</a:t>
            </a:r>
          </a:p>
          <a:p>
            <a:pPr marL="342900" indent="-342900">
              <a:lnSpc>
                <a:spcPts val="2000"/>
              </a:lnSpc>
              <a:spcAft>
                <a:spcPts val="1200"/>
              </a:spcAft>
              <a:buFont typeface="+mj-lt"/>
              <a:buAutoNum type="arabicPeriod"/>
            </a:pPr>
            <a:r>
              <a:rPr lang="en-US" dirty="0"/>
              <a:t>Design: solve the multi-requirement equation</a:t>
            </a:r>
          </a:p>
          <a:p>
            <a:pPr marL="342900" indent="-342900">
              <a:lnSpc>
                <a:spcPts val="2000"/>
              </a:lnSpc>
              <a:spcAft>
                <a:spcPts val="1200"/>
              </a:spcAft>
              <a:buFont typeface="+mj-lt"/>
              <a:buAutoNum type="arabicPeriod"/>
            </a:pPr>
            <a:r>
              <a:rPr lang="en-US" dirty="0"/>
              <a:t>Define manufacturing specification </a:t>
            </a:r>
          </a:p>
          <a:p>
            <a:pPr marL="342900" indent="-342900">
              <a:lnSpc>
                <a:spcPts val="2000"/>
              </a:lnSpc>
              <a:spcAft>
                <a:spcPts val="1200"/>
              </a:spcAft>
              <a:buFont typeface="+mj-lt"/>
              <a:buAutoNum type="arabicPeriod"/>
            </a:pPr>
            <a:r>
              <a:rPr lang="en-US" dirty="0"/>
              <a:t>Define installation requirements</a:t>
            </a:r>
          </a:p>
          <a:p>
            <a:pPr marL="342900" indent="-342900">
              <a:lnSpc>
                <a:spcPts val="2000"/>
              </a:lnSpc>
              <a:spcAft>
                <a:spcPts val="1200"/>
              </a:spcAft>
              <a:buFont typeface="+mj-lt"/>
              <a:buAutoNum type="arabicPeriod"/>
            </a:pPr>
            <a:r>
              <a:rPr lang="en-US" dirty="0"/>
              <a:t>Provide the documentation </a:t>
            </a:r>
          </a:p>
          <a:p>
            <a:pPr marL="342900" indent="-342900">
              <a:spcAft>
                <a:spcPts val="1200"/>
              </a:spcAft>
              <a:buFont typeface="+mj-lt"/>
              <a:buAutoNum type="arabicPeriod"/>
            </a:pPr>
            <a:endParaRPr lang="en-US" dirty="0"/>
          </a:p>
          <a:p>
            <a:pPr marL="342900" indent="-342900">
              <a:spcAft>
                <a:spcPts val="1200"/>
              </a:spcAft>
              <a:buFont typeface="+mj-lt"/>
              <a:buAutoNum type="arabicPeriod"/>
            </a:pPr>
            <a:endParaRPr lang="en-US" dirty="0"/>
          </a:p>
          <a:p>
            <a:pPr marL="342900" indent="-342900">
              <a:spcAft>
                <a:spcPts val="1200"/>
              </a:spcAft>
              <a:buFont typeface="+mj-lt"/>
              <a:buAutoNum type="arabicPeriod"/>
            </a:pPr>
            <a:endParaRPr lang="pt-BR" dirty="0"/>
          </a:p>
          <a:p>
            <a:pPr>
              <a:spcAft>
                <a:spcPts val="1200"/>
              </a:spcAft>
            </a:pPr>
            <a:endParaRPr lang="pt-BR" dirty="0"/>
          </a:p>
          <a:p>
            <a:pPr>
              <a:spcAft>
                <a:spcPts val="1200"/>
              </a:spcAft>
            </a:pPr>
            <a:endParaRPr lang="pt-BR" dirty="0"/>
          </a:p>
          <a:p>
            <a:pPr>
              <a:spcAft>
                <a:spcPts val="1200"/>
              </a:spcAft>
            </a:pPr>
            <a:endParaRPr lang="pt-BR" dirty="0"/>
          </a:p>
        </p:txBody>
      </p:sp>
      <p:sp>
        <p:nvSpPr>
          <p:cNvPr id="5" name="Content Placeholder 4">
            <a:extLst>
              <a:ext uri="{FF2B5EF4-FFF2-40B4-BE49-F238E27FC236}">
                <a16:creationId xmlns="" xmlns:a16="http://schemas.microsoft.com/office/drawing/2014/main" id="{3B1E8A14-4CA0-4601-976F-070CB18219AD}"/>
              </a:ext>
            </a:extLst>
          </p:cNvPr>
          <p:cNvSpPr>
            <a:spLocks noGrp="1"/>
          </p:cNvSpPr>
          <p:nvPr>
            <p:ph sz="quarter" idx="14"/>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9011" y="2133600"/>
            <a:ext cx="4973423" cy="2895600"/>
          </a:xfrm>
          <a:prstGeom prst="rect">
            <a:avLst/>
          </a:prstGeom>
        </p:spPr>
      </p:pic>
    </p:spTree>
    <p:extLst>
      <p:ext uri="{BB962C8B-B14F-4D97-AF65-F5344CB8AC3E}">
        <p14:creationId xmlns:p14="http://schemas.microsoft.com/office/powerpoint/2010/main" val="3853644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US" dirty="0"/>
              <a:t>Automation Solutions.</a:t>
            </a:r>
          </a:p>
        </p:txBody>
      </p:sp>
    </p:spTree>
    <p:custDataLst>
      <p:tags r:id="rId1"/>
    </p:custDataLst>
    <p:extLst>
      <p:ext uri="{BB962C8B-B14F-4D97-AF65-F5344CB8AC3E}">
        <p14:creationId xmlns:p14="http://schemas.microsoft.com/office/powerpoint/2010/main" val="3122474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3" y="-3026"/>
            <a:ext cx="12190791" cy="6857320"/>
          </a:xfrm>
          <a:prstGeom prst="rect">
            <a:avLst/>
          </a:prstGeom>
          <a:solidFill>
            <a:schemeClr val="tx2">
              <a:lumMod val="90000"/>
              <a:lumOff val="1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a:solidFill>
                  <a:schemeClr val="bg1"/>
                </a:solidFill>
              </a:rPr>
              <a:t>Protect your food production and increase the process quality.</a:t>
            </a:r>
            <a:br>
              <a:rPr lang="en-US" dirty="0">
                <a:solidFill>
                  <a:schemeClr val="bg1"/>
                </a:solidFill>
              </a:rPr>
            </a:br>
            <a:endParaRPr lang="en-US" dirty="0">
              <a:solidFill>
                <a:schemeClr val="bg1"/>
              </a:solidFill>
            </a:endParaRPr>
          </a:p>
        </p:txBody>
      </p:sp>
      <p:sp>
        <p:nvSpPr>
          <p:cNvPr id="29" name="tk_171"/>
          <p:cNvSpPr>
            <a:spLocks noChangeAspect="1"/>
          </p:cNvSpPr>
          <p:nvPr/>
        </p:nvSpPr>
        <p:spPr>
          <a:xfrm flipH="1">
            <a:off x="5953571" y="1417245"/>
            <a:ext cx="1737469" cy="900000"/>
          </a:xfrm>
          <a:custGeom>
            <a:avLst/>
            <a:gdLst/>
            <a:ahLst/>
            <a:cxnLst/>
            <a:rect l="l" t="t" r="r" b="b"/>
            <a:pathLst>
              <a:path w="2340000" h="1212111">
                <a:moveTo>
                  <a:pt x="202023" y="0"/>
                </a:moveTo>
                <a:lnTo>
                  <a:pt x="2137977" y="0"/>
                </a:lnTo>
                <a:cubicBezTo>
                  <a:pt x="2249551" y="0"/>
                  <a:pt x="2340000" y="90449"/>
                  <a:pt x="2340000" y="202023"/>
                </a:cubicBezTo>
                <a:lnTo>
                  <a:pt x="2340000" y="1010088"/>
                </a:lnTo>
                <a:cubicBezTo>
                  <a:pt x="2340000" y="1121662"/>
                  <a:pt x="2249551" y="1212111"/>
                  <a:pt x="2137977" y="1212111"/>
                </a:cubicBezTo>
                <a:lnTo>
                  <a:pt x="324001" y="1212111"/>
                </a:lnTo>
                <a:lnTo>
                  <a:pt x="202023" y="1212111"/>
                </a:lnTo>
                <a:lnTo>
                  <a:pt x="0" y="1212111"/>
                </a:lnTo>
                <a:lnTo>
                  <a:pt x="0" y="1010088"/>
                </a:lnTo>
                <a:lnTo>
                  <a:pt x="0" y="1001309"/>
                </a:lnTo>
                <a:lnTo>
                  <a:pt x="0" y="202023"/>
                </a:lnTo>
                <a:cubicBezTo>
                  <a:pt x="0" y="90449"/>
                  <a:pt x="90449" y="0"/>
                  <a:pt x="202023" y="0"/>
                </a:cubicBezTo>
                <a:close/>
              </a:path>
            </a:pathLst>
          </a:cu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latin typeface="Arial" panose="020B0604020202020204" pitchFamily="34" charset="0"/>
                <a:cs typeface="Arial" panose="020B0604020202020204" pitchFamily="34" charset="0"/>
              </a:rPr>
              <a:t>Challenges for the food industry</a:t>
            </a:r>
          </a:p>
        </p:txBody>
      </p:sp>
      <p:sp>
        <p:nvSpPr>
          <p:cNvPr id="30" name="tk_173"/>
          <p:cNvSpPr>
            <a:spLocks noChangeAspect="1"/>
          </p:cNvSpPr>
          <p:nvPr/>
        </p:nvSpPr>
        <p:spPr>
          <a:xfrm flipH="1">
            <a:off x="6099778" y="4496344"/>
            <a:ext cx="1737469" cy="900000"/>
          </a:xfrm>
          <a:custGeom>
            <a:avLst/>
            <a:gdLst/>
            <a:ahLst/>
            <a:cxnLst/>
            <a:rect l="l" t="t" r="r" b="b"/>
            <a:pathLst>
              <a:path w="2431258" h="1212111">
                <a:moveTo>
                  <a:pt x="0" y="0"/>
                </a:moveTo>
                <a:lnTo>
                  <a:pt x="202023" y="0"/>
                </a:lnTo>
                <a:lnTo>
                  <a:pt x="336636" y="0"/>
                </a:lnTo>
                <a:lnTo>
                  <a:pt x="2229235" y="0"/>
                </a:lnTo>
                <a:cubicBezTo>
                  <a:pt x="2340809" y="0"/>
                  <a:pt x="2431258" y="90449"/>
                  <a:pt x="2431258" y="202023"/>
                </a:cubicBezTo>
                <a:lnTo>
                  <a:pt x="2431258" y="1010088"/>
                </a:lnTo>
                <a:cubicBezTo>
                  <a:pt x="2431258" y="1121662"/>
                  <a:pt x="2340809" y="1212111"/>
                  <a:pt x="2229235" y="1212111"/>
                </a:cubicBezTo>
                <a:lnTo>
                  <a:pt x="202023" y="1212111"/>
                </a:lnTo>
                <a:cubicBezTo>
                  <a:pt x="90449" y="1212111"/>
                  <a:pt x="0" y="1121662"/>
                  <a:pt x="0" y="1010088"/>
                </a:cubicBezTo>
                <a:lnTo>
                  <a:pt x="0" y="210802"/>
                </a:lnTo>
                <a:lnTo>
                  <a:pt x="0" y="202023"/>
                </a:lnTo>
                <a:close/>
              </a:path>
            </a:pathLst>
          </a:cu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latin typeface="Arial" panose="020B0604020202020204" pitchFamily="34" charset="0"/>
                <a:cs typeface="Arial" panose="020B0604020202020204" pitchFamily="34" charset="0"/>
              </a:rPr>
              <a:t>Drying / Roasting</a:t>
            </a:r>
            <a:br>
              <a:rPr lang="en-US" sz="1200" b="1" dirty="0">
                <a:solidFill>
                  <a:schemeClr val="bg1"/>
                </a:solidFill>
                <a:latin typeface="Arial" panose="020B0604020202020204" pitchFamily="34" charset="0"/>
                <a:cs typeface="Arial" panose="020B0604020202020204" pitchFamily="34" charset="0"/>
              </a:rPr>
            </a:br>
            <a:endParaRPr lang="en-US" sz="1200" b="1"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Validation Service</a:t>
            </a:r>
          </a:p>
        </p:txBody>
      </p:sp>
      <p:pic>
        <p:nvPicPr>
          <p:cNvPr id="31" name="Grafik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9922" y="6399376"/>
            <a:ext cx="1008570" cy="414000"/>
          </a:xfrm>
          <a:prstGeom prst="rect">
            <a:avLst/>
          </a:prstGeom>
        </p:spPr>
      </p:pic>
      <p:sp>
        <p:nvSpPr>
          <p:cNvPr id="17" name="tk_171"/>
          <p:cNvSpPr>
            <a:spLocks noChangeAspect="1"/>
          </p:cNvSpPr>
          <p:nvPr/>
        </p:nvSpPr>
        <p:spPr>
          <a:xfrm flipH="1">
            <a:off x="408955" y="980728"/>
            <a:ext cx="1737469" cy="900000"/>
          </a:xfrm>
          <a:custGeom>
            <a:avLst/>
            <a:gdLst/>
            <a:ahLst/>
            <a:cxnLst/>
            <a:rect l="l" t="t" r="r" b="b"/>
            <a:pathLst>
              <a:path w="2340000" h="1212111">
                <a:moveTo>
                  <a:pt x="202023" y="0"/>
                </a:moveTo>
                <a:lnTo>
                  <a:pt x="2137977" y="0"/>
                </a:lnTo>
                <a:cubicBezTo>
                  <a:pt x="2249551" y="0"/>
                  <a:pt x="2340000" y="90449"/>
                  <a:pt x="2340000" y="202023"/>
                </a:cubicBezTo>
                <a:lnTo>
                  <a:pt x="2340000" y="1010088"/>
                </a:lnTo>
                <a:cubicBezTo>
                  <a:pt x="2340000" y="1121662"/>
                  <a:pt x="2249551" y="1212111"/>
                  <a:pt x="2137977" y="1212111"/>
                </a:cubicBezTo>
                <a:lnTo>
                  <a:pt x="324001" y="1212111"/>
                </a:lnTo>
                <a:lnTo>
                  <a:pt x="202023" y="1212111"/>
                </a:lnTo>
                <a:lnTo>
                  <a:pt x="0" y="1212111"/>
                </a:lnTo>
                <a:lnTo>
                  <a:pt x="0" y="1010088"/>
                </a:lnTo>
                <a:lnTo>
                  <a:pt x="0" y="1001309"/>
                </a:lnTo>
                <a:lnTo>
                  <a:pt x="0" y="202023"/>
                </a:lnTo>
                <a:cubicBezTo>
                  <a:pt x="0" y="90449"/>
                  <a:pt x="90449" y="0"/>
                  <a:pt x="20202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latin typeface="Arial" panose="020B0604020202020204" pitchFamily="34" charset="0"/>
                <a:cs typeface="Arial" panose="020B0604020202020204" pitchFamily="34" charset="0"/>
              </a:rPr>
              <a:t>Intake</a:t>
            </a:r>
          </a:p>
          <a:p>
            <a:pPr algn="ctr"/>
            <a:endParaRPr lang="en-US" sz="1200" b="1"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Product identification</a:t>
            </a:r>
          </a:p>
        </p:txBody>
      </p:sp>
      <p:pic>
        <p:nvPicPr>
          <p:cNvPr id="4"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flipH="1">
            <a:off x="0" y="4536504"/>
            <a:ext cx="2762826" cy="232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18"/>
          <p:cNvSpPr txBox="1"/>
          <p:nvPr/>
        </p:nvSpPr>
        <p:spPr>
          <a:xfrm>
            <a:off x="352240" y="5694347"/>
            <a:ext cx="2288963" cy="553998"/>
          </a:xfrm>
          <a:prstGeom prst="rect">
            <a:avLst/>
          </a:prstGeom>
          <a:noFill/>
        </p:spPr>
        <p:txBody>
          <a:bodyPr wrap="square" lIns="0" tIns="0" rIns="0" bIns="0" rtlCol="0">
            <a:spAutoFit/>
          </a:bodyPr>
          <a:lstStyle/>
          <a:p>
            <a:pPr algn="r"/>
            <a:r>
              <a:rPr lang="de-CH" b="1" dirty="0">
                <a:solidFill>
                  <a:schemeClr val="bg1"/>
                </a:solidFill>
                <a:latin typeface="Arial" panose="020B0604020202020204" pitchFamily="34" charset="0"/>
                <a:cs typeface="Arial" panose="020B0604020202020204" pitchFamily="34" charset="0"/>
              </a:rPr>
              <a:t>Food </a:t>
            </a:r>
            <a:r>
              <a:rPr lang="de-CH" b="1" dirty="0" err="1">
                <a:solidFill>
                  <a:schemeClr val="bg1"/>
                </a:solidFill>
                <a:latin typeface="Arial" panose="020B0604020202020204" pitchFamily="34" charset="0"/>
                <a:cs typeface="Arial" panose="020B0604020202020204" pitchFamily="34" charset="0"/>
              </a:rPr>
              <a:t>Safety</a:t>
            </a:r>
            <a:r>
              <a:rPr lang="de-CH" b="1" dirty="0">
                <a:solidFill>
                  <a:schemeClr val="bg1"/>
                </a:solidFill>
                <a:latin typeface="Arial" panose="020B0604020202020204" pitchFamily="34" charset="0"/>
                <a:cs typeface="Arial" panose="020B0604020202020204" pitchFamily="34" charset="0"/>
              </a:rPr>
              <a:t>.</a:t>
            </a:r>
            <a:endParaRPr lang="de-DE" dirty="0">
              <a:solidFill>
                <a:schemeClr val="bg1"/>
              </a:solidFill>
              <a:latin typeface="Arial" panose="020B0604020202020204" pitchFamily="34" charset="0"/>
              <a:cs typeface="Arial" panose="020B0604020202020204" pitchFamily="34" charset="0"/>
            </a:endParaRPr>
          </a:p>
          <a:p>
            <a:pPr algn="r"/>
            <a:endParaRPr lang="de-DE" dirty="0">
              <a:solidFill>
                <a:schemeClr val="bg1"/>
              </a:solidFill>
              <a:latin typeface="Arial" panose="020B0604020202020204" pitchFamily="34" charset="0"/>
              <a:cs typeface="Arial" panose="020B0604020202020204" pitchFamily="34" charset="0"/>
            </a:endParaRPr>
          </a:p>
        </p:txBody>
      </p:sp>
      <p:sp>
        <p:nvSpPr>
          <p:cNvPr id="6" name="tk_171"/>
          <p:cNvSpPr>
            <a:spLocks noChangeAspect="1"/>
          </p:cNvSpPr>
          <p:nvPr/>
        </p:nvSpPr>
        <p:spPr>
          <a:xfrm flipH="1">
            <a:off x="2298824" y="980728"/>
            <a:ext cx="1737469" cy="900000"/>
          </a:xfrm>
          <a:custGeom>
            <a:avLst/>
            <a:gdLst/>
            <a:ahLst/>
            <a:cxnLst/>
            <a:rect l="l" t="t" r="r" b="b"/>
            <a:pathLst>
              <a:path w="2340000" h="1212111">
                <a:moveTo>
                  <a:pt x="202023" y="0"/>
                </a:moveTo>
                <a:lnTo>
                  <a:pt x="2137977" y="0"/>
                </a:lnTo>
                <a:cubicBezTo>
                  <a:pt x="2249551" y="0"/>
                  <a:pt x="2340000" y="90449"/>
                  <a:pt x="2340000" y="202023"/>
                </a:cubicBezTo>
                <a:lnTo>
                  <a:pt x="2340000" y="1010088"/>
                </a:lnTo>
                <a:cubicBezTo>
                  <a:pt x="2340000" y="1121662"/>
                  <a:pt x="2249551" y="1212111"/>
                  <a:pt x="2137977" y="1212111"/>
                </a:cubicBezTo>
                <a:lnTo>
                  <a:pt x="324001" y="1212111"/>
                </a:lnTo>
                <a:lnTo>
                  <a:pt x="202023" y="1212111"/>
                </a:lnTo>
                <a:lnTo>
                  <a:pt x="0" y="1212111"/>
                </a:lnTo>
                <a:lnTo>
                  <a:pt x="0" y="1010088"/>
                </a:lnTo>
                <a:lnTo>
                  <a:pt x="0" y="1001309"/>
                </a:lnTo>
                <a:lnTo>
                  <a:pt x="0" y="202023"/>
                </a:lnTo>
                <a:cubicBezTo>
                  <a:pt x="0" y="90449"/>
                  <a:pt x="90449" y="0"/>
                  <a:pt x="20202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latin typeface="Arial" panose="020B0604020202020204" pitchFamily="34" charset="0"/>
                <a:cs typeface="Arial" panose="020B0604020202020204" pitchFamily="34" charset="0"/>
              </a:rPr>
              <a:t>Extruder</a:t>
            </a:r>
          </a:p>
          <a:p>
            <a:pPr algn="ctr"/>
            <a:endParaRPr lang="en-US" sz="1200" b="1"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Machine Control</a:t>
            </a:r>
          </a:p>
        </p:txBody>
      </p:sp>
      <p:sp>
        <p:nvSpPr>
          <p:cNvPr id="7" name="tk_173"/>
          <p:cNvSpPr>
            <a:spLocks noChangeAspect="1"/>
          </p:cNvSpPr>
          <p:nvPr/>
        </p:nvSpPr>
        <p:spPr>
          <a:xfrm flipH="1">
            <a:off x="7969795" y="4496344"/>
            <a:ext cx="1737469" cy="900000"/>
          </a:xfrm>
          <a:custGeom>
            <a:avLst/>
            <a:gdLst/>
            <a:ahLst/>
            <a:cxnLst/>
            <a:rect l="l" t="t" r="r" b="b"/>
            <a:pathLst>
              <a:path w="2431258" h="1212111">
                <a:moveTo>
                  <a:pt x="0" y="0"/>
                </a:moveTo>
                <a:lnTo>
                  <a:pt x="202023" y="0"/>
                </a:lnTo>
                <a:lnTo>
                  <a:pt x="336636" y="0"/>
                </a:lnTo>
                <a:lnTo>
                  <a:pt x="2229235" y="0"/>
                </a:lnTo>
                <a:cubicBezTo>
                  <a:pt x="2340809" y="0"/>
                  <a:pt x="2431258" y="90449"/>
                  <a:pt x="2431258" y="202023"/>
                </a:cubicBezTo>
                <a:lnTo>
                  <a:pt x="2431258" y="1010088"/>
                </a:lnTo>
                <a:cubicBezTo>
                  <a:pt x="2431258" y="1121662"/>
                  <a:pt x="2340809" y="1212111"/>
                  <a:pt x="2229235" y="1212111"/>
                </a:cubicBezTo>
                <a:lnTo>
                  <a:pt x="202023" y="1212111"/>
                </a:lnTo>
                <a:cubicBezTo>
                  <a:pt x="90449" y="1212111"/>
                  <a:pt x="0" y="1121662"/>
                  <a:pt x="0" y="1010088"/>
                </a:cubicBezTo>
                <a:lnTo>
                  <a:pt x="0" y="210802"/>
                </a:lnTo>
                <a:lnTo>
                  <a:pt x="0" y="202023"/>
                </a:lnTo>
                <a:close/>
              </a:path>
            </a:pathLst>
          </a:cu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latin typeface="Arial" panose="020B0604020202020204" pitchFamily="34" charset="0"/>
                <a:cs typeface="Arial" panose="020B0604020202020204" pitchFamily="34" charset="0"/>
              </a:rPr>
              <a:t>Hygienic Design</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
            </a:r>
            <a:br>
              <a:rPr lang="en-US" sz="1200" b="1"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Cabling</a:t>
            </a:r>
          </a:p>
        </p:txBody>
      </p:sp>
      <p:sp>
        <p:nvSpPr>
          <p:cNvPr id="8" name="tk_173"/>
          <p:cNvSpPr>
            <a:spLocks noChangeAspect="1"/>
          </p:cNvSpPr>
          <p:nvPr/>
        </p:nvSpPr>
        <p:spPr>
          <a:xfrm flipH="1">
            <a:off x="2762826" y="4496344"/>
            <a:ext cx="1737469" cy="900000"/>
          </a:xfrm>
          <a:custGeom>
            <a:avLst/>
            <a:gdLst/>
            <a:ahLst/>
            <a:cxnLst/>
            <a:rect l="l" t="t" r="r" b="b"/>
            <a:pathLst>
              <a:path w="2431258" h="1212111">
                <a:moveTo>
                  <a:pt x="0" y="0"/>
                </a:moveTo>
                <a:lnTo>
                  <a:pt x="202023" y="0"/>
                </a:lnTo>
                <a:lnTo>
                  <a:pt x="336636" y="0"/>
                </a:lnTo>
                <a:lnTo>
                  <a:pt x="2229235" y="0"/>
                </a:lnTo>
                <a:cubicBezTo>
                  <a:pt x="2340809" y="0"/>
                  <a:pt x="2431258" y="90449"/>
                  <a:pt x="2431258" y="202023"/>
                </a:cubicBezTo>
                <a:lnTo>
                  <a:pt x="2431258" y="1010088"/>
                </a:lnTo>
                <a:cubicBezTo>
                  <a:pt x="2431258" y="1121662"/>
                  <a:pt x="2340809" y="1212111"/>
                  <a:pt x="2229235" y="1212111"/>
                </a:cubicBezTo>
                <a:lnTo>
                  <a:pt x="202023" y="1212111"/>
                </a:lnTo>
                <a:cubicBezTo>
                  <a:pt x="90449" y="1212111"/>
                  <a:pt x="0" y="1121662"/>
                  <a:pt x="0" y="1010088"/>
                </a:cubicBezTo>
                <a:lnTo>
                  <a:pt x="0" y="210802"/>
                </a:lnTo>
                <a:lnTo>
                  <a:pt x="0" y="202023"/>
                </a:lnTo>
                <a:close/>
              </a:path>
            </a:pathLst>
          </a:cu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latin typeface="Arial" panose="020B0604020202020204" pitchFamily="34" charset="0"/>
                <a:cs typeface="Arial" panose="020B0604020202020204" pitchFamily="34" charset="0"/>
              </a:rPr>
              <a:t>Logistic</a:t>
            </a:r>
          </a:p>
          <a:p>
            <a:pPr algn="ctr"/>
            <a:r>
              <a:rPr lang="en-US" sz="1200" b="1" dirty="0">
                <a:solidFill>
                  <a:schemeClr val="bg1"/>
                </a:solidFill>
                <a:latin typeface="Arial" panose="020B0604020202020204" pitchFamily="34" charset="0"/>
                <a:cs typeface="Arial" panose="020B0604020202020204" pitchFamily="34" charset="0"/>
              </a:rPr>
              <a:t>&amp;</a:t>
            </a:r>
          </a:p>
          <a:p>
            <a:pPr algn="ctr"/>
            <a:r>
              <a:rPr lang="en-US" sz="1200" b="1" dirty="0">
                <a:solidFill>
                  <a:schemeClr val="bg1"/>
                </a:solidFill>
                <a:latin typeface="Arial" panose="020B0604020202020204" pitchFamily="34" charset="0"/>
                <a:cs typeface="Arial" panose="020B0604020202020204" pitchFamily="34" charset="0"/>
              </a:rPr>
              <a:t>Traceability</a:t>
            </a:r>
          </a:p>
        </p:txBody>
      </p:sp>
      <p:sp>
        <p:nvSpPr>
          <p:cNvPr id="9" name="tk_171"/>
          <p:cNvSpPr>
            <a:spLocks noChangeAspect="1"/>
          </p:cNvSpPr>
          <p:nvPr/>
        </p:nvSpPr>
        <p:spPr>
          <a:xfrm flipH="1">
            <a:off x="7837247" y="1417245"/>
            <a:ext cx="1737469" cy="900000"/>
          </a:xfrm>
          <a:custGeom>
            <a:avLst/>
            <a:gdLst/>
            <a:ahLst/>
            <a:cxnLst/>
            <a:rect l="l" t="t" r="r" b="b"/>
            <a:pathLst>
              <a:path w="2340000" h="1212111">
                <a:moveTo>
                  <a:pt x="202023" y="0"/>
                </a:moveTo>
                <a:lnTo>
                  <a:pt x="2137977" y="0"/>
                </a:lnTo>
                <a:cubicBezTo>
                  <a:pt x="2249551" y="0"/>
                  <a:pt x="2340000" y="90449"/>
                  <a:pt x="2340000" y="202023"/>
                </a:cubicBezTo>
                <a:lnTo>
                  <a:pt x="2340000" y="1010088"/>
                </a:lnTo>
                <a:cubicBezTo>
                  <a:pt x="2340000" y="1121662"/>
                  <a:pt x="2249551" y="1212111"/>
                  <a:pt x="2137977" y="1212111"/>
                </a:cubicBezTo>
                <a:lnTo>
                  <a:pt x="324001" y="1212111"/>
                </a:lnTo>
                <a:lnTo>
                  <a:pt x="202023" y="1212111"/>
                </a:lnTo>
                <a:lnTo>
                  <a:pt x="0" y="1212111"/>
                </a:lnTo>
                <a:lnTo>
                  <a:pt x="0" y="1010088"/>
                </a:lnTo>
                <a:lnTo>
                  <a:pt x="0" y="1001309"/>
                </a:lnTo>
                <a:lnTo>
                  <a:pt x="0" y="202023"/>
                </a:lnTo>
                <a:cubicBezTo>
                  <a:pt x="0" y="90449"/>
                  <a:pt x="90449" y="0"/>
                  <a:pt x="202023" y="0"/>
                </a:cubicBezTo>
                <a:close/>
              </a:path>
            </a:pathLst>
          </a:cu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latin typeface="Arial" panose="020B0604020202020204" pitchFamily="34" charset="0"/>
                <a:cs typeface="Arial" panose="020B0604020202020204" pitchFamily="34" charset="0"/>
              </a:rPr>
              <a:t>Maintenance</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
            </a:r>
            <a:br>
              <a:rPr lang="en-US" sz="1200" b="1" dirty="0">
                <a:solidFill>
                  <a:schemeClr val="bg1"/>
                </a:solidFill>
                <a:latin typeface="Arial" panose="020B0604020202020204" pitchFamily="34" charset="0"/>
                <a:cs typeface="Arial" panose="020B0604020202020204" pitchFamily="34" charset="0"/>
              </a:rPr>
            </a:br>
            <a:r>
              <a:rPr lang="en-US" sz="1200" dirty="0" err="1">
                <a:solidFill>
                  <a:schemeClr val="bg1"/>
                </a:solidFill>
                <a:latin typeface="Arial" panose="020B0604020202020204" pitchFamily="34" charset="0"/>
                <a:cs typeface="Arial" panose="020B0604020202020204" pitchFamily="34" charset="0"/>
              </a:rPr>
              <a:t>ProPlant</a:t>
            </a:r>
            <a:endParaRPr lang="en-US" sz="1200" dirty="0">
              <a:solidFill>
                <a:schemeClr val="bg1"/>
              </a:solidFill>
              <a:latin typeface="Arial" panose="020B0604020202020204" pitchFamily="34" charset="0"/>
              <a:cs typeface="Arial" panose="020B0604020202020204" pitchFamily="34" charset="0"/>
            </a:endParaRPr>
          </a:p>
        </p:txBody>
      </p:sp>
      <p:sp>
        <p:nvSpPr>
          <p:cNvPr id="10" name="tk_171"/>
          <p:cNvSpPr>
            <a:spLocks noChangeAspect="1"/>
          </p:cNvSpPr>
          <p:nvPr/>
        </p:nvSpPr>
        <p:spPr>
          <a:xfrm flipH="1">
            <a:off x="9740925" y="1417245"/>
            <a:ext cx="1737469" cy="900000"/>
          </a:xfrm>
          <a:custGeom>
            <a:avLst/>
            <a:gdLst/>
            <a:ahLst/>
            <a:cxnLst/>
            <a:rect l="l" t="t" r="r" b="b"/>
            <a:pathLst>
              <a:path w="2340000" h="1212111">
                <a:moveTo>
                  <a:pt x="202023" y="0"/>
                </a:moveTo>
                <a:lnTo>
                  <a:pt x="2137977" y="0"/>
                </a:lnTo>
                <a:cubicBezTo>
                  <a:pt x="2249551" y="0"/>
                  <a:pt x="2340000" y="90449"/>
                  <a:pt x="2340000" y="202023"/>
                </a:cubicBezTo>
                <a:lnTo>
                  <a:pt x="2340000" y="1010088"/>
                </a:lnTo>
                <a:cubicBezTo>
                  <a:pt x="2340000" y="1121662"/>
                  <a:pt x="2249551" y="1212111"/>
                  <a:pt x="2137977" y="1212111"/>
                </a:cubicBezTo>
                <a:lnTo>
                  <a:pt x="324001" y="1212111"/>
                </a:lnTo>
                <a:lnTo>
                  <a:pt x="202023" y="1212111"/>
                </a:lnTo>
                <a:lnTo>
                  <a:pt x="0" y="1212111"/>
                </a:lnTo>
                <a:lnTo>
                  <a:pt x="0" y="1010088"/>
                </a:lnTo>
                <a:lnTo>
                  <a:pt x="0" y="1001309"/>
                </a:lnTo>
                <a:lnTo>
                  <a:pt x="0" y="202023"/>
                </a:lnTo>
                <a:cubicBezTo>
                  <a:pt x="0" y="90449"/>
                  <a:pt x="90449" y="0"/>
                  <a:pt x="202023" y="0"/>
                </a:cubicBezTo>
                <a:close/>
              </a:path>
            </a:pathLst>
          </a:cu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latin typeface="Arial" panose="020B0604020202020204" pitchFamily="34" charset="0"/>
                <a:cs typeface="Arial" panose="020B0604020202020204" pitchFamily="34" charset="0"/>
              </a:rPr>
              <a:t>Plant control</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
            </a:r>
            <a:br>
              <a:rPr lang="en-US" sz="1200" b="1"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Functions</a:t>
            </a:r>
          </a:p>
        </p:txBody>
      </p:sp>
    </p:spTree>
    <p:extLst>
      <p:ext uri="{BB962C8B-B14F-4D97-AF65-F5344CB8AC3E}">
        <p14:creationId xmlns:p14="http://schemas.microsoft.com/office/powerpoint/2010/main" val="22474892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pierung 13"/>
          <p:cNvGrpSpPr>
            <a:grpSpLocks noChangeAspect="1"/>
          </p:cNvGrpSpPr>
          <p:nvPr/>
        </p:nvGrpSpPr>
        <p:grpSpPr>
          <a:xfrm flipH="1">
            <a:off x="450528" y="4977343"/>
            <a:ext cx="1297025" cy="1182206"/>
            <a:chOff x="1238821" y="1944613"/>
            <a:chExt cx="1185024" cy="1080120"/>
          </a:xfrm>
        </p:grpSpPr>
        <p:sp>
          <p:nvSpPr>
            <p:cNvPr id="35" name="Träne 34"/>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6" name="Textfeld 35"/>
            <p:cNvSpPr txBox="1"/>
            <p:nvPr/>
          </p:nvSpPr>
          <p:spPr>
            <a:xfrm>
              <a:off x="1238821" y="2132111"/>
              <a:ext cx="1185024" cy="724901"/>
            </a:xfrm>
            <a:prstGeom prst="rect">
              <a:avLst/>
            </a:prstGeom>
            <a:noFill/>
            <a:ln>
              <a:noFill/>
            </a:ln>
          </p:spPr>
          <p:txBody>
            <a:bodyPr vert="horz" wrap="square" lIns="108000" tIns="46800" rIns="108000" bIns="46800" rtlCol="0" anchor="ctr">
              <a:noAutofit/>
            </a:bodyPr>
            <a:lstStyle/>
            <a:p>
              <a:pPr algn="ctr"/>
              <a:r>
                <a:rPr lang="en-US" sz="1600" b="1" dirty="0">
                  <a:solidFill>
                    <a:schemeClr val="bg1"/>
                  </a:solidFill>
                </a:rPr>
                <a:t>Risk Reduction</a:t>
              </a:r>
            </a:p>
          </p:txBody>
        </p:sp>
      </p:grpSp>
      <p:grpSp>
        <p:nvGrpSpPr>
          <p:cNvPr id="38" name="Gruppierung 13"/>
          <p:cNvGrpSpPr>
            <a:grpSpLocks noChangeAspect="1"/>
          </p:cNvGrpSpPr>
          <p:nvPr/>
        </p:nvGrpSpPr>
        <p:grpSpPr>
          <a:xfrm flipH="1">
            <a:off x="530920" y="3745896"/>
            <a:ext cx="1182206" cy="1182206"/>
            <a:chOff x="1296244" y="1944613"/>
            <a:chExt cx="1080120" cy="1080120"/>
          </a:xfrm>
        </p:grpSpPr>
        <p:sp>
          <p:nvSpPr>
            <p:cNvPr id="39" name="Träne 38"/>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40" name="Textfeld 39"/>
            <p:cNvSpPr txBox="1"/>
            <p:nvPr/>
          </p:nvSpPr>
          <p:spPr>
            <a:xfrm>
              <a:off x="1296244" y="2132111"/>
              <a:ext cx="1080120" cy="724901"/>
            </a:xfrm>
            <a:prstGeom prst="rect">
              <a:avLst/>
            </a:prstGeom>
            <a:noFill/>
            <a:ln>
              <a:noFill/>
            </a:ln>
          </p:spPr>
          <p:txBody>
            <a:bodyPr vert="horz" wrap="square" lIns="108000" tIns="46800" rIns="108000" bIns="46800" rtlCol="0" anchor="ctr">
              <a:noAutofit/>
            </a:bodyPr>
            <a:lstStyle/>
            <a:p>
              <a:pPr algn="ctr"/>
              <a:r>
                <a:rPr lang="en-US" sz="1600" b="1" dirty="0">
                  <a:solidFill>
                    <a:schemeClr val="bg1"/>
                  </a:solidFill>
                </a:rPr>
                <a:t>Operation</a:t>
              </a:r>
            </a:p>
            <a:p>
              <a:pPr algn="ctr"/>
              <a:r>
                <a:rPr lang="en-US" sz="1600" b="1" dirty="0">
                  <a:solidFill>
                    <a:schemeClr val="bg1"/>
                  </a:solidFill>
                </a:rPr>
                <a:t>Log</a:t>
              </a:r>
            </a:p>
          </p:txBody>
        </p:sp>
      </p:grpSp>
      <p:sp>
        <p:nvSpPr>
          <p:cNvPr id="2" name="Titel 1"/>
          <p:cNvSpPr>
            <a:spLocks noGrp="1"/>
          </p:cNvSpPr>
          <p:nvPr>
            <p:ph type="title"/>
          </p:nvPr>
        </p:nvSpPr>
        <p:spPr/>
        <p:txBody>
          <a:bodyPr/>
          <a:lstStyle/>
          <a:p>
            <a:pPr>
              <a:buClr>
                <a:srgbClr val="000000"/>
              </a:buClr>
              <a:buSzPct val="100000"/>
              <a:tabLst>
                <a:tab pos="2960688" algn="l"/>
              </a:tabLst>
            </a:pPr>
            <a:r>
              <a:rPr lang="en-US" dirty="0"/>
              <a:t>Automation.</a:t>
            </a:r>
            <a:br>
              <a:rPr lang="en-US" dirty="0"/>
            </a:br>
            <a:r>
              <a:rPr lang="en-US" b="0" dirty="0">
                <a:solidFill>
                  <a:srgbClr val="00324B"/>
                </a:solidFill>
                <a:latin typeface="Arial"/>
              </a:rPr>
              <a:t>The key enabler for food safety.</a:t>
            </a:r>
          </a:p>
        </p:txBody>
      </p:sp>
      <p:sp>
        <p:nvSpPr>
          <p:cNvPr id="4" name="Bildplatzhalter 3"/>
          <p:cNvSpPr>
            <a:spLocks noGrp="1"/>
          </p:cNvSpPr>
          <p:nvPr>
            <p:ph type="pic" sz="quarter" idx="14"/>
          </p:nvPr>
        </p:nvSpPr>
        <p:spPr/>
      </p:sp>
      <p:pic>
        <p:nvPicPr>
          <p:cNvPr id="1026" name="Picture 2" descr="D:\Pictures\Poster_Future Automatio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98900" y="0"/>
            <a:ext cx="6096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9482504" y="5805264"/>
            <a:ext cx="431507" cy="3578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5" name="Gruppieren 4"/>
          <p:cNvGrpSpPr/>
          <p:nvPr/>
        </p:nvGrpSpPr>
        <p:grpSpPr>
          <a:xfrm>
            <a:off x="1677122" y="1679976"/>
            <a:ext cx="4247591" cy="4485874"/>
            <a:chOff x="1671990" y="1772418"/>
            <a:chExt cx="4247591" cy="4485874"/>
          </a:xfrm>
        </p:grpSpPr>
        <p:sp>
          <p:nvSpPr>
            <p:cNvPr id="41" name="Rechteck 40"/>
            <p:cNvSpPr/>
            <p:nvPr/>
          </p:nvSpPr>
          <p:spPr>
            <a:xfrm flipH="1">
              <a:off x="1743116" y="5735638"/>
              <a:ext cx="431507" cy="522654"/>
            </a:xfrm>
            <a:prstGeom prst="rect">
              <a:avLst/>
            </a:prstGeom>
            <a:solidFill>
              <a:srgbClr val="009B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3" name="Inhaltsplatzhalter 2"/>
            <p:cNvSpPr txBox="1">
              <a:spLocks/>
            </p:cNvSpPr>
            <p:nvPr/>
          </p:nvSpPr>
          <p:spPr>
            <a:xfrm flipH="1">
              <a:off x="1743998" y="1772418"/>
              <a:ext cx="4102880" cy="4485697"/>
            </a:xfrm>
            <a:prstGeom prst="roundRect">
              <a:avLst>
                <a:gd name="adj" fmla="val 9790"/>
              </a:avLst>
            </a:prstGeom>
            <a:solidFill>
              <a:srgbClr val="009B91"/>
            </a:solidFill>
          </p:spPr>
          <p:txBody>
            <a:bodyPr vert="horz" lIns="144000" tIns="36000" rIns="144000" bIns="187200" rtlCol="0" anchor="t">
              <a:noAutofit/>
            </a:bodyPr>
            <a:lstStyle>
              <a:lvl1pPr marL="0" indent="0" algn="l" defTabSz="477317" rtl="0" eaLnBrk="1" latinLnBrk="0" hangingPunct="1">
                <a:lnSpc>
                  <a:spcPct val="100000"/>
                </a:lnSpc>
                <a:spcBef>
                  <a:spcPts val="0"/>
                </a:spcBef>
                <a:spcAft>
                  <a:spcPts val="600"/>
                </a:spcAft>
                <a:buClr>
                  <a:schemeClr val="bg2"/>
                </a:buClr>
                <a:buSzPct val="110000"/>
                <a:buFont typeface="Arial"/>
                <a:buNone/>
                <a:defRPr sz="1400" kern="1200">
                  <a:solidFill>
                    <a:schemeClr val="tx2"/>
                  </a:solidFill>
                  <a:latin typeface="+mn-lt"/>
                  <a:ea typeface="+mn-ea"/>
                  <a:cs typeface="+mn-cs"/>
                </a:defRPr>
              </a:lvl1pPr>
              <a:lvl2pPr marL="216000" indent="-2159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2pPr>
              <a:lvl3pPr marL="354013" indent="-176213"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3pPr>
              <a:lvl4pPr marL="541338" indent="-187325"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4pPr>
              <a:lvl5pPr marL="719138" indent="-177800" algn="l" defTabSz="477317" rtl="0" eaLnBrk="1" latinLnBrk="0" hangingPunct="1">
                <a:lnSpc>
                  <a:spcPct val="100000"/>
                </a:lnSpc>
                <a:spcBef>
                  <a:spcPts val="0"/>
                </a:spcBef>
                <a:spcAft>
                  <a:spcPts val="600"/>
                </a:spcAft>
                <a:buClr>
                  <a:schemeClr val="bg2"/>
                </a:buClr>
                <a:buSzPct val="120000"/>
                <a:buFont typeface="Arial"/>
                <a:buChar char="•"/>
                <a:defRPr sz="1400" kern="1200">
                  <a:solidFill>
                    <a:schemeClr val="tx2"/>
                  </a:solidFill>
                  <a:latin typeface="+mn-lt"/>
                  <a:ea typeface="+mn-ea"/>
                  <a:cs typeface="+mn-cs"/>
                </a:defRPr>
              </a:lvl5pPr>
              <a:lvl6pPr marL="2625242" indent="-238658" algn="l" defTabSz="477317" rtl="0" eaLnBrk="1" latinLnBrk="0" hangingPunct="1">
                <a:spcBef>
                  <a:spcPct val="20000"/>
                </a:spcBef>
                <a:buFont typeface="Arial"/>
                <a:buChar char="•"/>
                <a:defRPr sz="2100" kern="1200">
                  <a:solidFill>
                    <a:schemeClr val="tx1"/>
                  </a:solidFill>
                  <a:latin typeface="+mn-lt"/>
                  <a:ea typeface="+mn-ea"/>
                  <a:cs typeface="+mn-cs"/>
                </a:defRPr>
              </a:lvl6pPr>
              <a:lvl7pPr marL="3102559" indent="-238658" algn="l" defTabSz="477317" rtl="0" eaLnBrk="1" latinLnBrk="0" hangingPunct="1">
                <a:spcBef>
                  <a:spcPct val="20000"/>
                </a:spcBef>
                <a:buFont typeface="Arial"/>
                <a:buChar char="•"/>
                <a:defRPr sz="2100" kern="1200">
                  <a:solidFill>
                    <a:schemeClr val="tx1"/>
                  </a:solidFill>
                  <a:latin typeface="+mn-lt"/>
                  <a:ea typeface="+mn-ea"/>
                  <a:cs typeface="+mn-cs"/>
                </a:defRPr>
              </a:lvl7pPr>
              <a:lvl8pPr marL="3579876" indent="-238658" algn="l" defTabSz="477317" rtl="0" eaLnBrk="1" latinLnBrk="0" hangingPunct="1">
                <a:spcBef>
                  <a:spcPct val="20000"/>
                </a:spcBef>
                <a:buFont typeface="Arial"/>
                <a:buChar char="•"/>
                <a:defRPr sz="2100" kern="1200">
                  <a:solidFill>
                    <a:schemeClr val="tx1"/>
                  </a:solidFill>
                  <a:latin typeface="+mn-lt"/>
                  <a:ea typeface="+mn-ea"/>
                  <a:cs typeface="+mn-cs"/>
                </a:defRPr>
              </a:lvl8pPr>
              <a:lvl9pPr marL="4057193" indent="-238658" algn="l" defTabSz="477317" rtl="0" eaLnBrk="1" latinLnBrk="0" hangingPunct="1">
                <a:spcBef>
                  <a:spcPct val="20000"/>
                </a:spcBef>
                <a:buFont typeface="Arial"/>
                <a:buChar char="•"/>
                <a:defRPr sz="2100" kern="1200">
                  <a:solidFill>
                    <a:schemeClr val="tx1"/>
                  </a:solidFill>
                  <a:latin typeface="+mn-lt"/>
                  <a:ea typeface="+mn-ea"/>
                  <a:cs typeface="+mn-cs"/>
                </a:defRPr>
              </a:lvl9pPr>
            </a:lstStyle>
            <a:p>
              <a:pPr marL="100" lvl="1" indent="0">
                <a:buClrTx/>
                <a:buNone/>
              </a:pPr>
              <a:r>
                <a:rPr lang="en-US" sz="1600" dirty="0">
                  <a:solidFill>
                    <a:schemeClr val="bg1"/>
                  </a:solidFill>
                </a:rPr>
                <a:t>Data logging minimizes paper work – Easier data management</a:t>
              </a:r>
            </a:p>
            <a:p>
              <a:pPr marL="100" lvl="1" indent="0">
                <a:buClrTx/>
                <a:buNone/>
              </a:pPr>
              <a:r>
                <a:rPr lang="en-US" sz="1600" dirty="0">
                  <a:solidFill>
                    <a:schemeClr val="bg1"/>
                  </a:solidFill>
                </a:rPr>
                <a:t>Due diligence documentation</a:t>
              </a:r>
            </a:p>
            <a:p>
              <a:pPr marL="100" lvl="1" indent="0">
                <a:buClrTx/>
                <a:buNone/>
              </a:pPr>
              <a:endParaRPr lang="en-US" sz="1000" dirty="0">
                <a:solidFill>
                  <a:schemeClr val="bg1"/>
                </a:solidFill>
              </a:endParaRPr>
            </a:p>
            <a:p>
              <a:pPr marL="100" lvl="1" indent="0">
                <a:buClrTx/>
                <a:buNone/>
              </a:pPr>
              <a:r>
                <a:rPr lang="en-US" sz="1600" dirty="0">
                  <a:solidFill>
                    <a:schemeClr val="bg1"/>
                  </a:solidFill>
                </a:rPr>
                <a:t>Traceability functionality builds transparency in the value chain – Knowing the content of every batch</a:t>
              </a:r>
            </a:p>
            <a:p>
              <a:pPr marL="100" lvl="1" indent="0">
                <a:buClrTx/>
                <a:buNone/>
              </a:pPr>
              <a:endParaRPr lang="en-US" sz="1600" dirty="0">
                <a:solidFill>
                  <a:schemeClr val="bg1"/>
                </a:solidFill>
              </a:endParaRPr>
            </a:p>
            <a:p>
              <a:pPr marL="100" lvl="1" indent="0">
                <a:buClrTx/>
                <a:buNone/>
              </a:pPr>
              <a:r>
                <a:rPr lang="en-US" sz="1600" dirty="0">
                  <a:solidFill>
                    <a:schemeClr val="bg1"/>
                  </a:solidFill>
                </a:rPr>
                <a:t>User management for authentication and logging of operation activities – Traceability of operation</a:t>
              </a:r>
            </a:p>
            <a:p>
              <a:pPr marL="100" lvl="1" indent="0">
                <a:buClrTx/>
                <a:buNone/>
              </a:pPr>
              <a:endParaRPr lang="en-US" sz="1600" dirty="0">
                <a:solidFill>
                  <a:schemeClr val="bg1"/>
                </a:solidFill>
              </a:endParaRPr>
            </a:p>
            <a:p>
              <a:pPr marL="100" lvl="1" indent="0">
                <a:buClrTx/>
                <a:buNone/>
              </a:pPr>
              <a:r>
                <a:rPr lang="en-US" sz="1600" dirty="0">
                  <a:solidFill>
                    <a:schemeClr val="bg1"/>
                  </a:solidFill>
                </a:rPr>
                <a:t>Control and monitoring of bacteria kill steps (and other critical steps) - Product recalls are cost intensive</a:t>
              </a:r>
            </a:p>
          </p:txBody>
        </p:sp>
        <p:cxnSp>
          <p:nvCxnSpPr>
            <p:cNvPr id="24" name="Gerade Verbindung 23"/>
            <p:cNvCxnSpPr/>
            <p:nvPr/>
          </p:nvCxnSpPr>
          <p:spPr>
            <a:xfrm flipH="1">
              <a:off x="1743998" y="2852936"/>
              <a:ext cx="4175583"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flipH="1">
              <a:off x="1671990" y="4014589"/>
              <a:ext cx="4175583"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H="1">
              <a:off x="1671990" y="5157192"/>
              <a:ext cx="4175583"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8" name="Gruppierung 13"/>
          <p:cNvGrpSpPr>
            <a:grpSpLocks noChangeAspect="1"/>
          </p:cNvGrpSpPr>
          <p:nvPr/>
        </p:nvGrpSpPr>
        <p:grpSpPr>
          <a:xfrm flipH="1">
            <a:off x="502497" y="1233998"/>
            <a:ext cx="1182206" cy="1182206"/>
            <a:chOff x="1296244" y="1944613"/>
            <a:chExt cx="1080120" cy="1080120"/>
          </a:xfrm>
        </p:grpSpPr>
        <p:sp>
          <p:nvSpPr>
            <p:cNvPr id="29" name="Träne 28"/>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0" name="Textfeld 29"/>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Data</a:t>
              </a:r>
            </a:p>
            <a:p>
              <a:pPr algn="ctr"/>
              <a:r>
                <a:rPr lang="en-US" sz="1600" b="1" dirty="0">
                  <a:solidFill>
                    <a:schemeClr val="bg1"/>
                  </a:solidFill>
                </a:rPr>
                <a:t>Logging</a:t>
              </a:r>
            </a:p>
          </p:txBody>
        </p:sp>
      </p:grpSp>
      <p:grpSp>
        <p:nvGrpSpPr>
          <p:cNvPr id="31" name="Gruppierung 13"/>
          <p:cNvGrpSpPr>
            <a:grpSpLocks noChangeAspect="1"/>
          </p:cNvGrpSpPr>
          <p:nvPr/>
        </p:nvGrpSpPr>
        <p:grpSpPr>
          <a:xfrm flipH="1">
            <a:off x="502497" y="2475565"/>
            <a:ext cx="1182206" cy="1182206"/>
            <a:chOff x="1296244" y="1944613"/>
            <a:chExt cx="1080120" cy="1080120"/>
          </a:xfrm>
        </p:grpSpPr>
        <p:sp>
          <p:nvSpPr>
            <p:cNvPr id="32" name="Träne 31"/>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3" name="Textfeld 32"/>
            <p:cNvSpPr txBox="1"/>
            <p:nvPr/>
          </p:nvSpPr>
          <p:spPr>
            <a:xfrm>
              <a:off x="1296244" y="2132111"/>
              <a:ext cx="1080120" cy="724901"/>
            </a:xfrm>
            <a:prstGeom prst="rect">
              <a:avLst/>
            </a:prstGeom>
            <a:noFill/>
            <a:ln>
              <a:noFill/>
            </a:ln>
          </p:spPr>
          <p:txBody>
            <a:bodyPr vert="horz" wrap="square" lIns="108000" tIns="46800" rIns="108000" bIns="46800" rtlCol="0" anchor="ctr">
              <a:noAutofit/>
            </a:bodyPr>
            <a:lstStyle/>
            <a:p>
              <a:pPr algn="ctr"/>
              <a:r>
                <a:rPr lang="en-US" sz="1600" b="1" dirty="0">
                  <a:solidFill>
                    <a:schemeClr val="bg1"/>
                  </a:solidFill>
                </a:rPr>
                <a:t>Trace-ability</a:t>
              </a:r>
            </a:p>
          </p:txBody>
        </p:sp>
      </p:grpSp>
    </p:spTree>
    <p:extLst>
      <p:ext uri="{BB962C8B-B14F-4D97-AF65-F5344CB8AC3E}">
        <p14:creationId xmlns:p14="http://schemas.microsoft.com/office/powerpoint/2010/main" val="8464870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999" y="274638"/>
            <a:ext cx="6122787" cy="900000"/>
          </a:xfrm>
        </p:spPr>
        <p:txBody>
          <a:bodyPr/>
          <a:lstStyle/>
          <a:p>
            <a:pPr>
              <a:buClr>
                <a:srgbClr val="000000"/>
              </a:buClr>
              <a:buSzPct val="100000"/>
            </a:pPr>
            <a:r>
              <a:rPr lang="en-US" dirty="0"/>
              <a:t>Operational Historian.</a:t>
            </a:r>
            <a:br>
              <a:rPr lang="en-US" dirty="0"/>
            </a:br>
            <a:r>
              <a:rPr lang="en-US" b="0" dirty="0">
                <a:solidFill>
                  <a:srgbClr val="00324B"/>
                </a:solidFill>
                <a:latin typeface="Arial"/>
              </a:rPr>
              <a:t>Full transparency of production.</a:t>
            </a:r>
          </a:p>
        </p:txBody>
      </p:sp>
      <p:sp>
        <p:nvSpPr>
          <p:cNvPr id="3" name="Inhaltsplatzhalter 2"/>
          <p:cNvSpPr>
            <a:spLocks noGrp="1"/>
          </p:cNvSpPr>
          <p:nvPr>
            <p:ph sz="quarter" idx="13"/>
          </p:nvPr>
        </p:nvSpPr>
        <p:spPr>
          <a:xfrm>
            <a:off x="431999" y="1641408"/>
            <a:ext cx="5295948" cy="4500000"/>
          </a:xfrm>
        </p:spPr>
        <p:txBody>
          <a:bodyPr/>
          <a:lstStyle/>
          <a:p>
            <a:r>
              <a:rPr lang="en-US" b="1" dirty="0">
                <a:solidFill>
                  <a:schemeClr val="bg2"/>
                </a:solidFill>
              </a:rPr>
              <a:t>Benefits</a:t>
            </a:r>
          </a:p>
          <a:p>
            <a:pPr marL="230188" indent="-230188">
              <a:buClr>
                <a:schemeClr val="bg2"/>
              </a:buClr>
              <a:buFont typeface="Wingdings" panose="05000000000000000000" pitchFamily="2" charset="2"/>
              <a:buChar char="§"/>
            </a:pPr>
            <a:r>
              <a:rPr lang="en-US" dirty="0"/>
              <a:t>Support of quality officers to be compliant with norms  and regulations.</a:t>
            </a:r>
          </a:p>
          <a:p>
            <a:pPr marL="230188" indent="-230188">
              <a:buClr>
                <a:schemeClr val="bg2"/>
              </a:buClr>
              <a:buFont typeface="Wingdings" panose="05000000000000000000" pitchFamily="2" charset="2"/>
              <a:buChar char="§"/>
            </a:pPr>
            <a:r>
              <a:rPr lang="en-US" dirty="0"/>
              <a:t>Full transparency about the production in the past.</a:t>
            </a:r>
          </a:p>
          <a:p>
            <a:pPr marL="230188" indent="-230188">
              <a:buClr>
                <a:schemeClr val="bg2"/>
              </a:buClr>
              <a:buFont typeface="Wingdings" panose="05000000000000000000" pitchFamily="2" charset="2"/>
              <a:buChar char="§"/>
            </a:pPr>
            <a:r>
              <a:rPr lang="en-US" dirty="0"/>
              <a:t>Less paperwork required because reports are generated computer based.</a:t>
            </a:r>
            <a:br>
              <a:rPr lang="en-US" dirty="0"/>
            </a:br>
            <a:endParaRPr lang="en-US" sz="1200" dirty="0"/>
          </a:p>
          <a:p>
            <a:r>
              <a:rPr lang="en-US" b="1" dirty="0">
                <a:solidFill>
                  <a:schemeClr val="bg2"/>
                </a:solidFill>
              </a:rPr>
              <a:t>Function</a:t>
            </a:r>
          </a:p>
          <a:p>
            <a:pPr marL="230188" indent="-230188">
              <a:buClr>
                <a:schemeClr val="bg2"/>
              </a:buClr>
              <a:buFont typeface="Wingdings" panose="05000000000000000000" pitchFamily="2" charset="2"/>
              <a:buChar char="§"/>
            </a:pPr>
            <a:r>
              <a:rPr lang="en-US" dirty="0"/>
              <a:t>Powerful SQL database for a long-term saving of production data.</a:t>
            </a:r>
          </a:p>
          <a:p>
            <a:pPr marL="230188" indent="-230188">
              <a:buClr>
                <a:schemeClr val="bg2"/>
              </a:buClr>
              <a:buFont typeface="Wingdings" panose="05000000000000000000" pitchFamily="2" charset="2"/>
              <a:buChar char="§"/>
            </a:pPr>
            <a:r>
              <a:rPr lang="en-US" dirty="0"/>
              <a:t>Values for quality assurance and food safety are recorded and documented.</a:t>
            </a:r>
          </a:p>
          <a:p>
            <a:pPr marL="230188" indent="-230188">
              <a:buClr>
                <a:schemeClr val="bg2"/>
              </a:buClr>
              <a:buFont typeface="Wingdings" panose="05000000000000000000" pitchFamily="2" charset="2"/>
              <a:buChar char="§"/>
            </a:pPr>
            <a:r>
              <a:rPr lang="en-US" dirty="0"/>
              <a:t>Displayed errors and messages as well as user interactions are archived.</a:t>
            </a:r>
          </a:p>
          <a:p>
            <a:pPr marL="230188" indent="-230188">
              <a:buClr>
                <a:schemeClr val="bg2"/>
              </a:buClr>
              <a:buFont typeface="Wingdings" panose="05000000000000000000" pitchFamily="2" charset="2"/>
              <a:buChar char="§"/>
            </a:pPr>
            <a:r>
              <a:rPr lang="en-US" dirty="0"/>
              <a:t>Batch related reports enable transparency of the production.</a:t>
            </a:r>
          </a:p>
          <a:p>
            <a:pPr marL="230188" indent="-230188">
              <a:buClr>
                <a:schemeClr val="bg2"/>
              </a:buClr>
              <a:buFont typeface="Wingdings" panose="05000000000000000000" pitchFamily="2" charset="2"/>
              <a:buChar char="§"/>
            </a:pPr>
            <a:r>
              <a:rPr lang="en-US" dirty="0"/>
              <a:t>Visualization of historical or current data with configurable trend charts.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a:p>
            <a:pPr marL="285750" indent="-285750">
              <a:buFont typeface="Arial" panose="020B0604020202020204" pitchFamily="34" charset="0"/>
              <a:buChar char="•"/>
            </a:pPr>
            <a:endParaRPr lang="de-CH" sz="1400" dirty="0"/>
          </a:p>
        </p:txBody>
      </p:sp>
      <p:graphicFrame>
        <p:nvGraphicFramePr>
          <p:cNvPr id="7" name="Bildplatzhalter 6"/>
          <p:cNvGraphicFramePr>
            <a:graphicFrameLocks noGrp="1"/>
          </p:cNvGraphicFramePr>
          <p:nvPr>
            <p:ph type="pic" sz="quarter" idx="14"/>
            <p:extLst>
              <p:ext uri="{D42A27DB-BD31-4B8C-83A1-F6EECF244321}">
                <p14:modId xmlns:p14="http://schemas.microsoft.com/office/powerpoint/2010/main" val="1681735414"/>
              </p:ext>
            </p:extLst>
          </p:nvPr>
        </p:nvGraphicFramePr>
        <p:xfrm>
          <a:off x="8761883" y="3224487"/>
          <a:ext cx="2088232" cy="361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85619" y="959237"/>
            <a:ext cx="5122168" cy="297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u26930\AppData\Local\Microsoft\Windows\Temporary Internet Files\Content.IE5\YPXDIROF\database-152091_960_720[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85619" y="4105002"/>
            <a:ext cx="1584176"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39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ung 8"/>
          <p:cNvGrpSpPr/>
          <p:nvPr/>
        </p:nvGrpSpPr>
        <p:grpSpPr>
          <a:xfrm flipH="1">
            <a:off x="431999" y="1687572"/>
            <a:ext cx="5407580" cy="1706098"/>
            <a:chOff x="409574" y="1700213"/>
            <a:chExt cx="5400675" cy="1755846"/>
          </a:xfrm>
          <a:solidFill>
            <a:schemeClr val="tx2"/>
          </a:solidFill>
        </p:grpSpPr>
        <p:sp>
          <p:nvSpPr>
            <p:cNvPr id="17" name="Abgerundetes Rechteck 16"/>
            <p:cNvSpPr/>
            <p:nvPr/>
          </p:nvSpPr>
          <p:spPr>
            <a:xfrm>
              <a:off x="409574" y="1700213"/>
              <a:ext cx="5400675" cy="17558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344488" lvl="2" indent="-1746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Is product transparency ensured?</a:t>
              </a:r>
            </a:p>
            <a:p>
              <a:pPr marL="344488" lvl="2" indent="-174625">
                <a:buFont typeface="Wingdings" panose="05000000000000000000" pitchFamily="2" charset="2"/>
                <a:buChar char="§"/>
              </a:pPr>
              <a:endParaRPr lang="en-US" sz="1000" dirty="0">
                <a:solidFill>
                  <a:schemeClr val="bg1"/>
                </a:solidFill>
                <a:latin typeface="Arial" panose="020B0604020202020204" pitchFamily="34" charset="0"/>
                <a:cs typeface="Arial" panose="020B0604020202020204" pitchFamily="34" charset="0"/>
              </a:endParaRPr>
            </a:p>
            <a:p>
              <a:pPr marL="344488" lvl="2" indent="-1746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Which components are really in the finished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product?</a:t>
              </a:r>
            </a:p>
          </p:txBody>
        </p:sp>
        <p:sp>
          <p:nvSpPr>
            <p:cNvPr id="18" name="Rechteck 17"/>
            <p:cNvSpPr/>
            <p:nvPr/>
          </p:nvSpPr>
          <p:spPr>
            <a:xfrm>
              <a:off x="5072291" y="3017097"/>
              <a:ext cx="737771" cy="438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19" name="Gruppierung 5"/>
          <p:cNvGrpSpPr/>
          <p:nvPr/>
        </p:nvGrpSpPr>
        <p:grpSpPr>
          <a:xfrm flipH="1">
            <a:off x="431999" y="3336796"/>
            <a:ext cx="5407580" cy="2824463"/>
            <a:chOff x="776850" y="4612479"/>
            <a:chExt cx="4818755" cy="1212112"/>
          </a:xfrm>
          <a:solidFill>
            <a:schemeClr val="bg2"/>
          </a:solidFill>
        </p:grpSpPr>
        <p:sp>
          <p:nvSpPr>
            <p:cNvPr id="20" name="Rechteck 19"/>
            <p:cNvSpPr/>
            <p:nvPr/>
          </p:nvSpPr>
          <p:spPr>
            <a:xfrm>
              <a:off x="4879544" y="4612479"/>
              <a:ext cx="714962" cy="210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1" name="Abgerundetes Rechteck 20"/>
            <p:cNvSpPr/>
            <p:nvPr/>
          </p:nvSpPr>
          <p:spPr>
            <a:xfrm>
              <a:off x="776850" y="4612480"/>
              <a:ext cx="4818755" cy="1212111"/>
            </a:xfrm>
            <a:prstGeom prst="roundRect">
              <a:avLst>
                <a:gd name="adj" fmla="val 8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344488" lvl="2" indent="-1746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All components and products are tracked. </a:t>
              </a:r>
            </a:p>
            <a:p>
              <a:pPr marL="344488" lvl="2" indent="-174625">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344488" lvl="2" indent="-1746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Products and components can be traced forward or backwards.</a:t>
              </a:r>
            </a:p>
            <a:p>
              <a:pPr marL="344488" lvl="2" indent="-174625">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344488" lvl="2" indent="-1746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Management of product lots brings deeper transparency.</a:t>
              </a:r>
            </a:p>
            <a:p>
              <a:pPr marL="344488" lvl="2" indent="-174625">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344488" lvl="2" indent="-1746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Warehouse management tracks bound products (bags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or pallets) from I-Point until distribution point. </a:t>
              </a:r>
            </a:p>
          </p:txBody>
        </p:sp>
      </p:grpSp>
      <p:sp>
        <p:nvSpPr>
          <p:cNvPr id="2" name="Titel 1"/>
          <p:cNvSpPr>
            <a:spLocks noGrp="1"/>
          </p:cNvSpPr>
          <p:nvPr>
            <p:ph type="title"/>
          </p:nvPr>
        </p:nvSpPr>
        <p:spPr>
          <a:xfrm>
            <a:off x="431999" y="274638"/>
            <a:ext cx="5665588" cy="900000"/>
          </a:xfrm>
        </p:spPr>
        <p:txBody>
          <a:bodyPr/>
          <a:lstStyle/>
          <a:p>
            <a:pPr>
              <a:buClr>
                <a:srgbClr val="000000"/>
              </a:buClr>
              <a:buSzPct val="100000"/>
            </a:pPr>
            <a:r>
              <a:rPr lang="en-US" dirty="0"/>
              <a:t>Traceability and Logistic.</a:t>
            </a:r>
            <a:br>
              <a:rPr lang="en-US" dirty="0"/>
            </a:br>
            <a:r>
              <a:rPr lang="en-US" b="0" dirty="0" err="1">
                <a:solidFill>
                  <a:srgbClr val="00324B"/>
                </a:solidFill>
                <a:latin typeface="Arial"/>
              </a:rPr>
              <a:t>WinCos</a:t>
            </a:r>
            <a:r>
              <a:rPr lang="en-US" b="0" baseline="30000" dirty="0">
                <a:solidFill>
                  <a:srgbClr val="00324B"/>
                </a:solidFill>
                <a:latin typeface="Arial"/>
              </a:rPr>
              <a:t>®</a:t>
            </a:r>
            <a:r>
              <a:rPr lang="en-US" b="0" dirty="0">
                <a:solidFill>
                  <a:srgbClr val="00324B"/>
                </a:solidFill>
                <a:latin typeface="Arial"/>
              </a:rPr>
              <a:t> logistic &amp; trace modules.</a:t>
            </a:r>
            <a:endParaRPr lang="en-US" dirty="0"/>
          </a:p>
        </p:txBody>
      </p:sp>
      <p:sp>
        <p:nvSpPr>
          <p:cNvPr id="6" name="Bildplatzhalter 5"/>
          <p:cNvSpPr>
            <a:spLocks noGrp="1"/>
          </p:cNvSpPr>
          <p:nvPr>
            <p:ph type="pic" sz="quarter" idx="14"/>
          </p:nvPr>
        </p:nvSpPr>
        <p:spPr/>
      </p:sp>
      <p:pic>
        <p:nvPicPr>
          <p:cNvPr id="5122" name="Picture 2" descr="C:\Users\u26930\AppData\Local\Temp\asset6716318689181421986\54693\Bags on Palett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97587" y="0"/>
            <a:ext cx="609758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ung 13"/>
          <p:cNvGrpSpPr>
            <a:grpSpLocks noChangeAspect="1"/>
          </p:cNvGrpSpPr>
          <p:nvPr/>
        </p:nvGrpSpPr>
        <p:grpSpPr>
          <a:xfrm flipH="1">
            <a:off x="4667206" y="1238503"/>
            <a:ext cx="1175490" cy="1175490"/>
            <a:chOff x="1296244" y="1944613"/>
            <a:chExt cx="1080120" cy="1080120"/>
          </a:xfrm>
        </p:grpSpPr>
        <p:sp>
          <p:nvSpPr>
            <p:cNvPr id="22" name="Träne 21"/>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3" name="Textfeld 22"/>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Challenge</a:t>
              </a:r>
            </a:p>
          </p:txBody>
        </p:sp>
      </p:grpSp>
      <p:grpSp>
        <p:nvGrpSpPr>
          <p:cNvPr id="24" name="Gruppierung 13"/>
          <p:cNvGrpSpPr>
            <a:grpSpLocks noChangeAspect="1"/>
          </p:cNvGrpSpPr>
          <p:nvPr/>
        </p:nvGrpSpPr>
        <p:grpSpPr>
          <a:xfrm flipH="1">
            <a:off x="4673509" y="2667000"/>
            <a:ext cx="1175490" cy="1175490"/>
            <a:chOff x="1296244" y="1944613"/>
            <a:chExt cx="1080120" cy="1080120"/>
          </a:xfrm>
        </p:grpSpPr>
        <p:sp>
          <p:nvSpPr>
            <p:cNvPr id="25" name="Träne 24"/>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6" name="Textfeld 25"/>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Answer of </a:t>
              </a:r>
              <a:r>
                <a:rPr lang="en-US" sz="1600" b="1" dirty="0" err="1">
                  <a:solidFill>
                    <a:schemeClr val="bg1"/>
                  </a:solidFill>
                </a:rPr>
                <a:t>Bühler</a:t>
              </a:r>
              <a:endParaRPr lang="en-US" sz="1600" b="1" dirty="0">
                <a:solidFill>
                  <a:schemeClr val="bg1"/>
                </a:solidFill>
              </a:endParaRPr>
            </a:p>
          </p:txBody>
        </p:sp>
      </p:grpSp>
    </p:spTree>
    <p:extLst>
      <p:ext uri="{BB962C8B-B14F-4D97-AF65-F5344CB8AC3E}">
        <p14:creationId xmlns:p14="http://schemas.microsoft.com/office/powerpoint/2010/main" val="2688217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Clr>
                <a:srgbClr val="000000"/>
              </a:buClr>
              <a:buSzPct val="100000"/>
            </a:pPr>
            <a:r>
              <a:rPr lang="en-US" dirty="0"/>
              <a:t>Automation solutions: Traceability.</a:t>
            </a:r>
            <a:br>
              <a:rPr lang="en-US" dirty="0"/>
            </a:br>
            <a:r>
              <a:rPr lang="en-US" b="0" dirty="0">
                <a:solidFill>
                  <a:srgbClr val="00324B"/>
                </a:solidFill>
                <a:latin typeface="Arial"/>
              </a:rPr>
              <a:t>Proof of traceability along the entire supply chain.</a:t>
            </a:r>
          </a:p>
        </p:txBody>
      </p:sp>
      <p:sp>
        <p:nvSpPr>
          <p:cNvPr id="3" name="Inhaltsplatzhalter 2"/>
          <p:cNvSpPr>
            <a:spLocks noGrp="1"/>
          </p:cNvSpPr>
          <p:nvPr>
            <p:ph idx="1"/>
          </p:nvPr>
        </p:nvSpPr>
        <p:spPr>
          <a:xfrm>
            <a:off x="432000" y="1656000"/>
            <a:ext cx="5513187" cy="4500000"/>
          </a:xfrm>
        </p:spPr>
        <p:txBody>
          <a:bodyPr/>
          <a:lstStyle/>
          <a:p>
            <a:r>
              <a:rPr lang="en-US" b="1" dirty="0">
                <a:solidFill>
                  <a:schemeClr val="bg2"/>
                </a:solidFill>
              </a:rPr>
              <a:t>Benefit</a:t>
            </a:r>
          </a:p>
          <a:p>
            <a:pPr marL="230188" indent="-230188">
              <a:buClr>
                <a:schemeClr val="bg2"/>
              </a:buClr>
              <a:buFont typeface="Wingdings" panose="05000000000000000000" pitchFamily="2" charset="2"/>
              <a:buChar char="§"/>
            </a:pPr>
            <a:r>
              <a:rPr lang="en-US" dirty="0"/>
              <a:t>Ensure products transparency with the exact content of finished products until the single ingredient component lot.</a:t>
            </a:r>
          </a:p>
          <a:p>
            <a:pPr marL="230188" indent="-230188">
              <a:buClr>
                <a:schemeClr val="bg2"/>
              </a:buClr>
              <a:buFont typeface="Wingdings" panose="05000000000000000000" pitchFamily="2" charset="2"/>
              <a:buChar char="§"/>
            </a:pPr>
            <a:r>
              <a:rPr lang="en-US" dirty="0"/>
              <a:t>Food safety related production issues are transparent</a:t>
            </a:r>
          </a:p>
          <a:p>
            <a:pPr marL="230188" indent="-230188">
              <a:buClr>
                <a:schemeClr val="bg2"/>
              </a:buClr>
              <a:buFont typeface="Wingdings" panose="05000000000000000000" pitchFamily="2" charset="2"/>
              <a:buChar char="§"/>
            </a:pPr>
            <a:r>
              <a:rPr lang="en-US" dirty="0"/>
              <a:t>Be sure the right ingredient components are added.</a:t>
            </a:r>
          </a:p>
          <a:p>
            <a:endParaRPr lang="en-US" dirty="0"/>
          </a:p>
          <a:p>
            <a:r>
              <a:rPr lang="en-US" b="1" dirty="0">
                <a:solidFill>
                  <a:schemeClr val="bg2"/>
                </a:solidFill>
              </a:rPr>
              <a:t>Function</a:t>
            </a:r>
          </a:p>
          <a:p>
            <a:pPr marL="230188" indent="-230188">
              <a:buClr>
                <a:schemeClr val="bg2"/>
              </a:buClr>
              <a:buFont typeface="Wingdings" panose="05000000000000000000" pitchFamily="2" charset="2"/>
              <a:buChar char="§"/>
            </a:pPr>
            <a:r>
              <a:rPr lang="en-US" dirty="0"/>
              <a:t>Holistic and user friendly overview of incoming to outgoing goods and vice versa. </a:t>
            </a:r>
          </a:p>
          <a:p>
            <a:pPr marL="230188" indent="-230188">
              <a:buClr>
                <a:schemeClr val="bg2"/>
              </a:buClr>
              <a:buFont typeface="Wingdings" panose="05000000000000000000" pitchFamily="2" charset="2"/>
              <a:buChar char="§"/>
            </a:pPr>
            <a:r>
              <a:rPr lang="en-US" dirty="0"/>
              <a:t>All process steps are completely registered and saved in  a central database</a:t>
            </a:r>
          </a:p>
          <a:p>
            <a:pPr marL="230188" indent="-230188">
              <a:buClr>
                <a:schemeClr val="bg2"/>
              </a:buClr>
              <a:buFont typeface="Wingdings" panose="05000000000000000000" pitchFamily="2" charset="2"/>
              <a:buChar char="§"/>
            </a:pPr>
            <a:r>
              <a:rPr lang="en-US" dirty="0"/>
              <a:t>Traceability of the product lots in the silo layers.</a:t>
            </a:r>
          </a:p>
          <a:p>
            <a:pPr marL="230188" indent="-230188">
              <a:buClr>
                <a:schemeClr val="bg2"/>
              </a:buClr>
              <a:buFont typeface="Wingdings" panose="05000000000000000000" pitchFamily="2" charset="2"/>
              <a:buChar char="§"/>
            </a:pPr>
            <a:r>
              <a:rPr lang="en-US" dirty="0"/>
              <a:t>Audit log of each user interaction</a:t>
            </a:r>
          </a:p>
          <a:p>
            <a:pPr marL="230188" indent="-230188">
              <a:buClr>
                <a:schemeClr val="bg2"/>
              </a:buClr>
              <a:buFont typeface="Wingdings" panose="05000000000000000000" pitchFamily="2" charset="2"/>
              <a:buChar char="§"/>
            </a:pPr>
            <a:r>
              <a:rPr lang="en-US" dirty="0"/>
              <a:t>Bar code identification verifies the right ingredient components of the production</a:t>
            </a:r>
          </a:p>
          <a:p>
            <a:pPr marL="230188" indent="-230188">
              <a:buClr>
                <a:schemeClr val="bg2"/>
              </a:buClr>
              <a:buFont typeface="Wingdings" panose="05000000000000000000" pitchFamily="2" charset="2"/>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Textfeld 12"/>
          <p:cNvSpPr txBox="1"/>
          <p:nvPr/>
        </p:nvSpPr>
        <p:spPr>
          <a:xfrm>
            <a:off x="7109072" y="4711211"/>
            <a:ext cx="1368152" cy="276999"/>
          </a:xfrm>
          <a:prstGeom prst="rect">
            <a:avLst/>
          </a:prstGeom>
          <a:noFill/>
        </p:spPr>
        <p:txBody>
          <a:bodyPr wrap="square" lIns="0" tIns="0" rIns="0" bIns="0" rtlCol="0">
            <a:spAutoFit/>
          </a:bodyPr>
          <a:lstStyle/>
          <a:p>
            <a:pPr algn="ctr"/>
            <a:r>
              <a:rPr lang="de-CH" b="1" dirty="0">
                <a:solidFill>
                  <a:schemeClr val="bg1"/>
                </a:solidFill>
                <a:latin typeface="Arial" panose="020B0604020202020204" pitchFamily="34" charset="0"/>
                <a:cs typeface="Arial" panose="020B0604020202020204" pitchFamily="34" charset="0"/>
              </a:rPr>
              <a:t>Audit log</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5188" y="1676400"/>
            <a:ext cx="5653088" cy="4489450"/>
          </a:xfrm>
          <a:prstGeom prst="rect">
            <a:avLst/>
          </a:prstGeom>
        </p:spPr>
      </p:pic>
    </p:spTree>
    <p:extLst>
      <p:ext uri="{BB962C8B-B14F-4D97-AF65-F5344CB8AC3E}">
        <p14:creationId xmlns:p14="http://schemas.microsoft.com/office/powerpoint/2010/main" val="40846865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Outbreaks associated with cereals (WHO/FAO, 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5598335"/>
              </p:ext>
            </p:extLst>
          </p:nvPr>
        </p:nvGraphicFramePr>
        <p:xfrm>
          <a:off x="432026" y="990600"/>
          <a:ext cx="11159974" cy="5342038"/>
        </p:xfrm>
        <a:graphic>
          <a:graphicData uri="http://schemas.openxmlformats.org/drawingml/2006/table">
            <a:tbl>
              <a:tblPr firstRow="1" firstCol="1" bandRow="1"/>
              <a:tblGrid>
                <a:gridCol w="2869709">
                  <a:extLst>
                    <a:ext uri="{9D8B030D-6E8A-4147-A177-3AD203B41FA5}">
                      <a16:colId xmlns="" xmlns:a16="http://schemas.microsoft.com/office/drawing/2014/main" val="20000"/>
                    </a:ext>
                  </a:extLst>
                </a:gridCol>
                <a:gridCol w="2657138">
                  <a:extLst>
                    <a:ext uri="{9D8B030D-6E8A-4147-A177-3AD203B41FA5}">
                      <a16:colId xmlns="" xmlns:a16="http://schemas.microsoft.com/office/drawing/2014/main" val="20001"/>
                    </a:ext>
                  </a:extLst>
                </a:gridCol>
                <a:gridCol w="650996">
                  <a:extLst>
                    <a:ext uri="{9D8B030D-6E8A-4147-A177-3AD203B41FA5}">
                      <a16:colId xmlns="" xmlns:a16="http://schemas.microsoft.com/office/drawing/2014/main" val="20002"/>
                    </a:ext>
                  </a:extLst>
                </a:gridCol>
                <a:gridCol w="4982131">
                  <a:extLst>
                    <a:ext uri="{9D8B030D-6E8A-4147-A177-3AD203B41FA5}">
                      <a16:colId xmlns="" xmlns:a16="http://schemas.microsoft.com/office/drawing/2014/main" val="20003"/>
                    </a:ext>
                  </a:extLst>
                </a:gridCol>
              </a:tblGrid>
              <a:tr h="169862">
                <a:tc>
                  <a:txBody>
                    <a:bodyPr/>
                    <a:lstStyle/>
                    <a:p>
                      <a:pPr marL="0" marR="0" algn="l">
                        <a:spcBef>
                          <a:spcPts val="0"/>
                        </a:spcBef>
                        <a:spcAft>
                          <a:spcPts val="0"/>
                        </a:spcAft>
                      </a:pPr>
                      <a:r>
                        <a:rPr lang="en-CA" sz="1600" b="1" dirty="0">
                          <a:solidFill>
                            <a:srgbClr val="FFFFFF"/>
                          </a:solidFill>
                          <a:effectLst/>
                          <a:latin typeface="Calibri"/>
                          <a:ea typeface="Times New Roman"/>
                          <a:cs typeface="Calibri"/>
                        </a:rPr>
                        <a:t>Cereal or Grain Product</a:t>
                      </a:r>
                      <a:endParaRPr lang="en-US" sz="1600" dirty="0">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l">
                        <a:spcBef>
                          <a:spcPts val="0"/>
                        </a:spcBef>
                        <a:spcAft>
                          <a:spcPts val="0"/>
                        </a:spcAft>
                      </a:pPr>
                      <a:r>
                        <a:rPr lang="en-CA" sz="1600" b="1">
                          <a:solidFill>
                            <a:srgbClr val="FFFFFF"/>
                          </a:solidFill>
                          <a:effectLst/>
                          <a:latin typeface="Calibri"/>
                          <a:ea typeface="Times New Roman"/>
                          <a:cs typeface="Calibri"/>
                        </a:rPr>
                        <a:t>Microbial hazard(s)</a:t>
                      </a:r>
                      <a:endParaRPr lang="en-US" sz="1600">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l">
                        <a:spcBef>
                          <a:spcPts val="0"/>
                        </a:spcBef>
                        <a:spcAft>
                          <a:spcPts val="0"/>
                        </a:spcAft>
                      </a:pPr>
                      <a:r>
                        <a:rPr lang="en-CA" sz="1600" b="1" dirty="0">
                          <a:solidFill>
                            <a:srgbClr val="FFFFFF"/>
                          </a:solidFill>
                          <a:effectLst/>
                          <a:latin typeface="Calibri"/>
                          <a:ea typeface="Times New Roman"/>
                          <a:cs typeface="Calibri"/>
                        </a:rPr>
                        <a:t>Cases </a:t>
                      </a:r>
                      <a:endParaRPr lang="en-US" sz="1600" b="1" dirty="0">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l">
                        <a:spcBef>
                          <a:spcPts val="0"/>
                        </a:spcBef>
                        <a:spcAft>
                          <a:spcPts val="0"/>
                        </a:spcAft>
                      </a:pPr>
                      <a:r>
                        <a:rPr lang="en-CA" sz="1600" b="1" dirty="0">
                          <a:solidFill>
                            <a:srgbClr val="FFFFFF"/>
                          </a:solidFill>
                          <a:effectLst/>
                          <a:latin typeface="Calibri"/>
                          <a:ea typeface="Times New Roman"/>
                          <a:cs typeface="Calibri"/>
                        </a:rPr>
                        <a:t>Country (year)</a:t>
                      </a:r>
                      <a:endParaRPr lang="en-US" sz="1600" dirty="0">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47579">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Toasted Oat Cereal</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Salmonella </a:t>
                      </a:r>
                      <a:r>
                        <a:rPr lang="en-CA" sz="1400" dirty="0">
                          <a:solidFill>
                            <a:schemeClr val="tx2"/>
                          </a:solidFill>
                          <a:effectLst/>
                          <a:latin typeface="Calibri"/>
                          <a:ea typeface="Times New Roman"/>
                          <a:cs typeface="Calibri"/>
                        </a:rPr>
                        <a:t>Agona</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209</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a:solidFill>
                            <a:schemeClr val="tx2"/>
                          </a:solidFill>
                          <a:effectLst/>
                          <a:latin typeface="Calibri"/>
                          <a:ea typeface="Times New Roman"/>
                          <a:cs typeface="Calibri"/>
                        </a:rPr>
                        <a:t>United States (1998)</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01"/>
                  </a:ext>
                </a:extLst>
              </a:tr>
              <a:tr h="182880">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Puffed Rice Cereal</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Salmonella </a:t>
                      </a:r>
                      <a:r>
                        <a:rPr lang="en-CA" sz="1400" dirty="0" err="1">
                          <a:solidFill>
                            <a:schemeClr val="tx2"/>
                          </a:solidFill>
                          <a:effectLst/>
                          <a:latin typeface="Calibri"/>
                          <a:ea typeface="Times New Roman"/>
                          <a:cs typeface="Calibri"/>
                        </a:rPr>
                        <a:t>Agona</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33</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United States (2008)</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02"/>
                  </a:ext>
                </a:extLst>
              </a:tr>
              <a:tr h="206995">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Infant Cereal</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a:solidFill>
                            <a:schemeClr val="tx2"/>
                          </a:solidFill>
                          <a:effectLst/>
                          <a:latin typeface="Calibri"/>
                          <a:ea typeface="Times New Roman"/>
                          <a:cs typeface="Calibri"/>
                        </a:rPr>
                        <a:t>B. cereus</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Calibri"/>
                          <a:cs typeface="Times New Roman"/>
                        </a:rPr>
                        <a:t>2 </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a:solidFill>
                            <a:schemeClr val="tx2"/>
                          </a:solidFill>
                          <a:effectLst/>
                          <a:latin typeface="Calibri"/>
                          <a:ea typeface="Times New Roman"/>
                          <a:cs typeface="Calibri"/>
                        </a:rPr>
                        <a:t>United Kingdom (2005)</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03"/>
                  </a:ext>
                </a:extLst>
              </a:tr>
              <a:tr h="168663">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Salmonella </a:t>
                      </a:r>
                      <a:r>
                        <a:rPr lang="en-CA" sz="1600" dirty="0">
                          <a:solidFill>
                            <a:schemeClr val="tx2"/>
                          </a:solidFill>
                          <a:effectLst/>
                          <a:latin typeface="Calibri"/>
                          <a:ea typeface="Calibri"/>
                          <a:cs typeface="Calibri"/>
                        </a:rPr>
                        <a:t> </a:t>
                      </a:r>
                      <a:r>
                        <a:rPr lang="en-CA" sz="1600" dirty="0" err="1">
                          <a:solidFill>
                            <a:schemeClr val="tx2"/>
                          </a:solidFill>
                          <a:effectLst/>
                          <a:latin typeface="Calibri"/>
                          <a:ea typeface="Calibri"/>
                          <a:cs typeface="Calibri"/>
                        </a:rPr>
                        <a:t>S</a:t>
                      </a:r>
                      <a:r>
                        <a:rPr lang="en-CA" sz="1400" dirty="0" err="1">
                          <a:solidFill>
                            <a:schemeClr val="tx2"/>
                          </a:solidFill>
                          <a:effectLst/>
                          <a:latin typeface="Calibri"/>
                          <a:ea typeface="Times New Roman"/>
                          <a:cs typeface="Calibri"/>
                        </a:rPr>
                        <a:t>enftenberg</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5 </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a:solidFill>
                            <a:schemeClr val="tx2"/>
                          </a:solidFill>
                          <a:effectLst/>
                          <a:latin typeface="Calibri"/>
                          <a:ea typeface="Times New Roman"/>
                          <a:cs typeface="Calibri"/>
                        </a:rPr>
                        <a:t>United Kingdom (1995)</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04"/>
                  </a:ext>
                </a:extLst>
              </a:tr>
              <a:tr h="372125">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Cereal products</a:t>
                      </a:r>
                      <a:r>
                        <a:rPr lang="en-CA" sz="1400" b="1" baseline="0" dirty="0">
                          <a:solidFill>
                            <a:schemeClr val="tx2"/>
                          </a:solidFill>
                          <a:effectLst/>
                          <a:latin typeface="Calibri"/>
                          <a:ea typeface="Times New Roman"/>
                          <a:cs typeface="Calibri"/>
                        </a:rPr>
                        <a:t> plus </a:t>
                      </a:r>
                      <a:r>
                        <a:rPr lang="en-CA" sz="1400" b="1" dirty="0">
                          <a:solidFill>
                            <a:schemeClr val="tx2"/>
                          </a:solidFill>
                          <a:effectLst/>
                          <a:latin typeface="Calibri"/>
                          <a:ea typeface="Times New Roman"/>
                          <a:cs typeface="Calibri"/>
                        </a:rPr>
                        <a:t>rice and seeds/pulses/nuts</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B. cereus</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46</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fr-CA" sz="1400" dirty="0">
                          <a:solidFill>
                            <a:schemeClr val="tx2"/>
                          </a:solidFill>
                          <a:effectLst/>
                          <a:latin typeface="Calibri"/>
                          <a:ea typeface="Times New Roman"/>
                          <a:cs typeface="Calibri"/>
                        </a:rPr>
                        <a:t>France (2011), France (2012),  </a:t>
                      </a:r>
                      <a:r>
                        <a:rPr lang="fr-CA" sz="1400" dirty="0" err="1">
                          <a:solidFill>
                            <a:schemeClr val="tx2"/>
                          </a:solidFill>
                          <a:effectLst/>
                          <a:latin typeface="Calibri"/>
                          <a:ea typeface="Times New Roman"/>
                          <a:cs typeface="Calibri"/>
                        </a:rPr>
                        <a:t>Switzerland</a:t>
                      </a:r>
                      <a:r>
                        <a:rPr lang="fr-CA" sz="1400" dirty="0">
                          <a:solidFill>
                            <a:schemeClr val="tx2"/>
                          </a:solidFill>
                          <a:effectLst/>
                          <a:latin typeface="Calibri"/>
                          <a:ea typeface="Times New Roman"/>
                          <a:cs typeface="Calibri"/>
                        </a:rPr>
                        <a:t> (2012)</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05"/>
                  </a:ext>
                </a:extLst>
              </a:tr>
              <a:tr h="142788">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a:solidFill>
                            <a:schemeClr val="tx2"/>
                          </a:solidFill>
                          <a:effectLst/>
                          <a:latin typeface="Calibri"/>
                          <a:ea typeface="Times New Roman"/>
                          <a:cs typeface="Calibri"/>
                        </a:rPr>
                        <a:t>S. aureus</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11</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a:solidFill>
                            <a:schemeClr val="tx2"/>
                          </a:solidFill>
                          <a:effectLst/>
                          <a:latin typeface="Calibri"/>
                          <a:ea typeface="Times New Roman"/>
                          <a:cs typeface="Calibri"/>
                        </a:rPr>
                        <a:t>France (2009, 2011)</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06"/>
                  </a:ext>
                </a:extLst>
              </a:tr>
              <a:tr h="137996">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Bulgur</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B. Cereus (temp.</a:t>
                      </a:r>
                      <a:r>
                        <a:rPr lang="en-CA" sz="1400" i="1" baseline="0" dirty="0">
                          <a:solidFill>
                            <a:schemeClr val="tx2"/>
                          </a:solidFill>
                          <a:effectLst/>
                          <a:latin typeface="Calibri"/>
                          <a:ea typeface="Times New Roman"/>
                          <a:cs typeface="Calibri"/>
                        </a:rPr>
                        <a:t> </a:t>
                      </a:r>
                      <a:r>
                        <a:rPr lang="en-CA" sz="1400" i="1" dirty="0">
                          <a:solidFill>
                            <a:schemeClr val="tx2"/>
                          </a:solidFill>
                          <a:effectLst/>
                          <a:latin typeface="Calibri"/>
                          <a:ea typeface="Times New Roman"/>
                          <a:cs typeface="Calibri"/>
                        </a:rPr>
                        <a:t>abuse)</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21</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Finland (2010), Denmark (2011)</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07"/>
                  </a:ext>
                </a:extLst>
              </a:tr>
              <a:tr h="137996">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Buckwheat</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a:solidFill>
                            <a:schemeClr val="tx2"/>
                          </a:solidFill>
                          <a:effectLst/>
                          <a:latin typeface="Calibri"/>
                          <a:ea typeface="Times New Roman"/>
                          <a:cs typeface="Calibri"/>
                        </a:rPr>
                        <a:t>B. cereus</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52</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a:solidFill>
                            <a:schemeClr val="tx2"/>
                          </a:solidFill>
                          <a:effectLst/>
                          <a:latin typeface="Calibri"/>
                          <a:ea typeface="Times New Roman"/>
                          <a:cs typeface="Calibri"/>
                        </a:rPr>
                        <a:t>Poland (2009)</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08"/>
                  </a:ext>
                </a:extLst>
              </a:tr>
              <a:tr h="206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dirty="0">
                          <a:solidFill>
                            <a:schemeClr val="tx2"/>
                          </a:solidFill>
                          <a:effectLst/>
                          <a:latin typeface="Calibri"/>
                          <a:ea typeface="Times New Roman"/>
                          <a:cs typeface="Calibri"/>
                        </a:rPr>
                        <a:t>Flour </a:t>
                      </a:r>
                      <a:r>
                        <a:rPr lang="en-CA" sz="1600" baseline="0" dirty="0">
                          <a:solidFill>
                            <a:schemeClr val="tx2"/>
                          </a:solidFill>
                          <a:effectLst/>
                          <a:latin typeface="Calibri"/>
                          <a:ea typeface="Times New Roman"/>
                          <a:cs typeface="Calibri"/>
                        </a:rPr>
                        <a:t>(uncooked product)</a:t>
                      </a:r>
                      <a:endParaRPr lang="en-US" sz="18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Salmonella</a:t>
                      </a:r>
                      <a:r>
                        <a:rPr lang="en-CA" sz="1600" dirty="0">
                          <a:solidFill>
                            <a:schemeClr val="tx2"/>
                          </a:solidFill>
                          <a:effectLst/>
                          <a:latin typeface="Calibri"/>
                          <a:ea typeface="Calibri"/>
                          <a:cs typeface="Calibri"/>
                        </a:rPr>
                        <a:t> </a:t>
                      </a:r>
                      <a:r>
                        <a:rPr lang="en-CA" sz="1400" dirty="0">
                          <a:solidFill>
                            <a:schemeClr val="tx2"/>
                          </a:solidFill>
                          <a:effectLst/>
                          <a:latin typeface="Calibri"/>
                          <a:ea typeface="Times New Roman"/>
                          <a:cs typeface="Calibri"/>
                        </a:rPr>
                        <a:t>Typhimurium</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67</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a:solidFill>
                            <a:schemeClr val="tx2"/>
                          </a:solidFill>
                          <a:effectLst/>
                          <a:latin typeface="Calibri"/>
                          <a:ea typeface="Times New Roman"/>
                          <a:cs typeface="Calibri"/>
                        </a:rPr>
                        <a:t>New Zealand (2008)</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09"/>
                  </a:ext>
                </a:extLst>
              </a:tr>
              <a:tr h="155885">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E. coli </a:t>
                      </a:r>
                      <a:r>
                        <a:rPr lang="en-CA" sz="1400" dirty="0">
                          <a:solidFill>
                            <a:schemeClr val="tx2"/>
                          </a:solidFill>
                          <a:effectLst/>
                          <a:latin typeface="Calibri"/>
                          <a:ea typeface="Times New Roman"/>
                          <a:cs typeface="Calibri"/>
                        </a:rPr>
                        <a:t>O121 (frozen</a:t>
                      </a:r>
                      <a:r>
                        <a:rPr lang="en-CA" sz="1400" baseline="0" dirty="0">
                          <a:solidFill>
                            <a:schemeClr val="tx2"/>
                          </a:solidFill>
                          <a:effectLst/>
                          <a:latin typeface="Calibri"/>
                          <a:ea typeface="Times New Roman"/>
                          <a:cs typeface="Calibri"/>
                        </a:rPr>
                        <a:t> dough</a:t>
                      </a:r>
                      <a:r>
                        <a:rPr lang="en-CA" sz="1400" dirty="0">
                          <a:solidFill>
                            <a:schemeClr val="tx2"/>
                          </a:solidFill>
                          <a:effectLst/>
                          <a:latin typeface="Calibri"/>
                          <a:ea typeface="Times New Roman"/>
                          <a:cs typeface="Calibri"/>
                        </a:rPr>
                        <a:t>)</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35</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United States (2013)</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10"/>
                  </a:ext>
                </a:extLst>
              </a:tr>
              <a:tr h="155885">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Unspecified Grains</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a:solidFill>
                            <a:schemeClr val="tx2"/>
                          </a:solidFill>
                          <a:effectLst/>
                          <a:latin typeface="Calibri"/>
                          <a:ea typeface="Times New Roman"/>
                          <a:cs typeface="Calibri"/>
                        </a:rPr>
                        <a:t>Salmonella </a:t>
                      </a:r>
                      <a:r>
                        <a:rPr lang="en-CA" sz="1400">
                          <a:solidFill>
                            <a:schemeClr val="tx2"/>
                          </a:solidFill>
                          <a:effectLst/>
                          <a:latin typeface="Calibri"/>
                          <a:ea typeface="Times New Roman"/>
                          <a:cs typeface="Calibri"/>
                        </a:rPr>
                        <a:t>Lika</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3</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United States (2003)</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11"/>
                  </a:ext>
                </a:extLst>
              </a:tr>
              <a:tr h="219725">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Rice Cake</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E. coli </a:t>
                      </a:r>
                      <a:r>
                        <a:rPr lang="en-CA" sz="1400" dirty="0">
                          <a:solidFill>
                            <a:schemeClr val="tx2"/>
                          </a:solidFill>
                          <a:effectLst/>
                          <a:latin typeface="Calibri"/>
                          <a:ea typeface="Times New Roman"/>
                          <a:cs typeface="Calibri"/>
                        </a:rPr>
                        <a:t>(STEC)</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142</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Japan (2011)</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12"/>
                  </a:ext>
                </a:extLst>
              </a:tr>
              <a:tr h="228600">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Cooked Rice</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B. Cereus (temp. abuse)</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382</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13"/>
                  </a:ext>
                </a:extLst>
              </a:tr>
              <a:tr h="206995">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a:solidFill>
                            <a:schemeClr val="tx2"/>
                          </a:solidFill>
                          <a:effectLst/>
                          <a:latin typeface="Calibri"/>
                          <a:ea typeface="Times New Roman"/>
                          <a:cs typeface="Calibri"/>
                        </a:rPr>
                        <a:t>S. aureus</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52</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France (2001), Australia (2002), Portugal (2011)</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14"/>
                  </a:ext>
                </a:extLst>
              </a:tr>
              <a:tr h="68999">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a:solidFill>
                            <a:schemeClr val="tx2"/>
                          </a:solidFill>
                          <a:effectLst/>
                          <a:latin typeface="Calibri"/>
                          <a:ea typeface="Times New Roman"/>
                          <a:cs typeface="Calibri"/>
                        </a:rPr>
                        <a:t>C. perfringens</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23</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Australia (2005)</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15"/>
                  </a:ext>
                </a:extLst>
              </a:tr>
              <a:tr h="137996">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Salmonella </a:t>
                      </a:r>
                      <a:r>
                        <a:rPr lang="en-CA" sz="1400" dirty="0">
                          <a:solidFill>
                            <a:schemeClr val="tx2"/>
                          </a:solidFill>
                          <a:effectLst/>
                          <a:latin typeface="Calibri"/>
                          <a:ea typeface="Times New Roman"/>
                          <a:cs typeface="Calibri"/>
                        </a:rPr>
                        <a:t>Typhimurium </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2</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Australia (2010)</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16"/>
                  </a:ext>
                </a:extLst>
              </a:tr>
              <a:tr h="275993">
                <a:tc>
                  <a:txBody>
                    <a:bodyPr/>
                    <a:lstStyle/>
                    <a:p>
                      <a:pPr marL="0" marR="0" algn="l">
                        <a:spcBef>
                          <a:spcPts val="0"/>
                        </a:spcBef>
                        <a:spcAft>
                          <a:spcPts val="0"/>
                        </a:spcAft>
                      </a:pPr>
                      <a:r>
                        <a:rPr lang="fr-CA" sz="1400" b="1" dirty="0" err="1">
                          <a:solidFill>
                            <a:schemeClr val="tx2"/>
                          </a:solidFill>
                          <a:effectLst/>
                          <a:latin typeface="Calibri"/>
                          <a:ea typeface="Times New Roman"/>
                          <a:cs typeface="Calibri"/>
                        </a:rPr>
                        <a:t>Cooked</a:t>
                      </a:r>
                      <a:r>
                        <a:rPr lang="fr-CA" sz="1400" b="1" dirty="0">
                          <a:solidFill>
                            <a:schemeClr val="tx2"/>
                          </a:solidFill>
                          <a:effectLst/>
                          <a:latin typeface="Calibri"/>
                          <a:ea typeface="Times New Roman"/>
                          <a:cs typeface="Calibri"/>
                        </a:rPr>
                        <a:t> </a:t>
                      </a:r>
                      <a:r>
                        <a:rPr lang="fr-CA" sz="1400" b="1" dirty="0" err="1">
                          <a:solidFill>
                            <a:schemeClr val="tx2"/>
                          </a:solidFill>
                          <a:effectLst/>
                          <a:latin typeface="Calibri"/>
                          <a:ea typeface="Times New Roman"/>
                          <a:cs typeface="Calibri"/>
                        </a:rPr>
                        <a:t>Pasta</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a:solidFill>
                            <a:schemeClr val="tx2"/>
                          </a:solidFill>
                          <a:effectLst/>
                          <a:latin typeface="Calibri"/>
                          <a:ea typeface="Times New Roman"/>
                          <a:cs typeface="Calibri"/>
                        </a:rPr>
                        <a:t>B. cereus</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50</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Belgium (2004), US (2009), Germany (2012)</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17"/>
                  </a:ext>
                </a:extLst>
              </a:tr>
              <a:tr h="206995">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a:solidFill>
                            <a:schemeClr val="tx2"/>
                          </a:solidFill>
                          <a:effectLst/>
                          <a:latin typeface="Calibri"/>
                          <a:ea typeface="Times New Roman"/>
                          <a:cs typeface="Calibri"/>
                        </a:rPr>
                        <a:t>C. perfringens</a:t>
                      </a:r>
                      <a:endParaRPr lang="en-US" sz="160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330</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Australia (2004), US (2004, 2009, 2010)</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18"/>
                  </a:ext>
                </a:extLst>
              </a:tr>
              <a:tr h="222328">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fr-CA" sz="1400" i="1" dirty="0">
                          <a:solidFill>
                            <a:schemeClr val="tx2"/>
                          </a:solidFill>
                          <a:effectLst/>
                          <a:latin typeface="Calibri"/>
                          <a:ea typeface="Times New Roman"/>
                          <a:cs typeface="Calibri"/>
                        </a:rPr>
                        <a:t>Salmonella</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44</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Austria (2005), United States (1996, 2004)</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19"/>
                  </a:ext>
                </a:extLst>
              </a:tr>
              <a:tr h="206995">
                <a:tc>
                  <a:txBody>
                    <a:bodyPr/>
                    <a:lstStyle/>
                    <a:p>
                      <a:pPr marL="0" marR="0" algn="l">
                        <a:spcBef>
                          <a:spcPts val="0"/>
                        </a:spcBef>
                        <a:spcAft>
                          <a:spcPts val="0"/>
                        </a:spcAft>
                      </a:pP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S. </a:t>
                      </a:r>
                      <a:r>
                        <a:rPr lang="en-CA" sz="1400" i="1" dirty="0" err="1">
                          <a:solidFill>
                            <a:schemeClr val="tx2"/>
                          </a:solidFill>
                          <a:effectLst/>
                          <a:latin typeface="Calibri"/>
                          <a:ea typeface="Times New Roman"/>
                          <a:cs typeface="Calibri"/>
                        </a:rPr>
                        <a:t>aureus</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98</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France (1988), US (1995, 1999, 2008), Belgium (2009)</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 xmlns:a16="http://schemas.microsoft.com/office/drawing/2014/main" val="10020"/>
                  </a:ext>
                </a:extLst>
              </a:tr>
              <a:tr h="137996">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Rice Noodles</a:t>
                      </a:r>
                      <a:r>
                        <a:rPr lang="en-CA" sz="1400" dirty="0">
                          <a:solidFill>
                            <a:schemeClr val="tx2"/>
                          </a:solidFill>
                          <a:effectLst/>
                          <a:latin typeface="Calibri"/>
                          <a:ea typeface="Times New Roman"/>
                          <a:cs typeface="Calibri"/>
                        </a:rPr>
                        <a:t> </a:t>
                      </a:r>
                      <a:endParaRPr lang="en-US" sz="1600" dirty="0">
                        <a:solidFill>
                          <a:schemeClr val="tx2"/>
                        </a:solidFill>
                        <a:effectLst/>
                        <a:latin typeface="Calibri"/>
                        <a:ea typeface="Calibri"/>
                        <a:cs typeface="Times New Roman"/>
                      </a:endParaRPr>
                    </a:p>
                  </a:txBody>
                  <a:tcPr marL="10575" marR="1057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i="1" dirty="0">
                          <a:solidFill>
                            <a:schemeClr val="tx2"/>
                          </a:solidFill>
                          <a:effectLst/>
                          <a:latin typeface="Calibri"/>
                          <a:ea typeface="Times New Roman"/>
                          <a:cs typeface="Calibri"/>
                        </a:rPr>
                        <a:t>S. aureus</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b="1" dirty="0">
                          <a:solidFill>
                            <a:schemeClr val="tx2"/>
                          </a:solidFill>
                          <a:effectLst/>
                          <a:latin typeface="Calibri"/>
                          <a:ea typeface="Times New Roman"/>
                          <a:cs typeface="Calibri"/>
                        </a:rPr>
                        <a:t>3</a:t>
                      </a:r>
                      <a:endParaRPr lang="en-US" sz="1600" b="1"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spcBef>
                          <a:spcPts val="0"/>
                        </a:spcBef>
                        <a:spcAft>
                          <a:spcPts val="0"/>
                        </a:spcAft>
                      </a:pPr>
                      <a:r>
                        <a:rPr lang="en-CA" sz="1400" dirty="0">
                          <a:solidFill>
                            <a:schemeClr val="tx2"/>
                          </a:solidFill>
                          <a:effectLst/>
                          <a:latin typeface="Calibri"/>
                          <a:ea typeface="Times New Roman"/>
                          <a:cs typeface="Calibri"/>
                        </a:rPr>
                        <a:t>Australia (2010)</a:t>
                      </a:r>
                      <a:endParaRPr lang="en-US" sz="1600" dirty="0">
                        <a:solidFill>
                          <a:schemeClr val="tx2"/>
                        </a:solidFill>
                        <a:effectLst/>
                        <a:latin typeface="Calibri"/>
                        <a:ea typeface="Calibri"/>
                        <a:cs typeface="Times New Roman"/>
                      </a:endParaRPr>
                    </a:p>
                  </a:txBody>
                  <a:tcPr marL="10575" marR="1057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0021"/>
                  </a:ext>
                </a:extLst>
              </a:tr>
            </a:tbl>
          </a:graphicData>
        </a:graphic>
      </p:graphicFrame>
      <p:sp>
        <p:nvSpPr>
          <p:cNvPr id="4" name="Footer Placeholder 3"/>
          <p:cNvSpPr>
            <a:spLocks noGrp="1"/>
          </p:cNvSpPr>
          <p:nvPr>
            <p:ph type="ftr" sz="quarter" idx="11"/>
          </p:nvPr>
        </p:nvSpPr>
        <p:spPr>
          <a:prstGeom prst="rect">
            <a:avLst/>
          </a:prstGeom>
        </p:spPr>
        <p:txBody>
          <a:bodyPr/>
          <a:lstStyle/>
          <a:p>
            <a:r>
              <a:rPr lang="de-DE"/>
              <a:t>Food Safety Nutrition</a:t>
            </a:r>
          </a:p>
        </p:txBody>
      </p:sp>
    </p:spTree>
    <p:extLst>
      <p:ext uri="{BB962C8B-B14F-4D97-AF65-F5344CB8AC3E}">
        <p14:creationId xmlns:p14="http://schemas.microsoft.com/office/powerpoint/2010/main" val="45802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9">
            <a:extLst>
              <a:ext uri="{FF2B5EF4-FFF2-40B4-BE49-F238E27FC236}">
                <a16:creationId xmlns="" xmlns:a16="http://schemas.microsoft.com/office/drawing/2014/main" id="{4BC4D052-1623-48BA-B009-E7475D7FF224}"/>
              </a:ext>
            </a:extLst>
          </p:cNvPr>
          <p:cNvSpPr/>
          <p:nvPr/>
        </p:nvSpPr>
        <p:spPr>
          <a:xfrm flipH="1">
            <a:off x="439435" y="5677442"/>
            <a:ext cx="801223" cy="4912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nvGrpSpPr>
          <p:cNvPr id="26" name="Gruppierung 8"/>
          <p:cNvGrpSpPr/>
          <p:nvPr/>
        </p:nvGrpSpPr>
        <p:grpSpPr>
          <a:xfrm flipH="1">
            <a:off x="439435" y="1676400"/>
            <a:ext cx="5400144" cy="1660879"/>
            <a:chOff x="409574" y="1746750"/>
            <a:chExt cx="5400675" cy="1709308"/>
          </a:xfrm>
          <a:solidFill>
            <a:schemeClr val="tx2"/>
          </a:solidFill>
        </p:grpSpPr>
        <p:sp>
          <p:nvSpPr>
            <p:cNvPr id="28" name="Rechteck 27"/>
            <p:cNvSpPr/>
            <p:nvPr/>
          </p:nvSpPr>
          <p:spPr>
            <a:xfrm>
              <a:off x="5072291" y="3017097"/>
              <a:ext cx="737771" cy="438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7" name="Abgerundetes Rechteck 26"/>
            <p:cNvSpPr/>
            <p:nvPr/>
          </p:nvSpPr>
          <p:spPr>
            <a:xfrm>
              <a:off x="409574" y="1746750"/>
              <a:ext cx="5400675" cy="17093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400050" lvl="2"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Are all production batches transparent?</a:t>
              </a:r>
            </a:p>
            <a:p>
              <a:pPr marL="400050" lvl="2" indent="-230188">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400050" lvl="2"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Bacteria have been killed demonstrable?</a:t>
              </a:r>
            </a:p>
            <a:p>
              <a:pPr marL="400050" lvl="2" indent="-230188">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400050" lvl="2"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Necessary parameter changes are documented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and authorized?</a:t>
              </a:r>
            </a:p>
          </p:txBody>
        </p:sp>
      </p:grpSp>
      <p:grpSp>
        <p:nvGrpSpPr>
          <p:cNvPr id="29" name="Gruppierung 5"/>
          <p:cNvGrpSpPr/>
          <p:nvPr/>
        </p:nvGrpSpPr>
        <p:grpSpPr>
          <a:xfrm flipH="1">
            <a:off x="435804" y="3336796"/>
            <a:ext cx="5403775" cy="2824463"/>
            <a:chOff x="776850" y="4612479"/>
            <a:chExt cx="4821995" cy="1212112"/>
          </a:xfrm>
          <a:solidFill>
            <a:schemeClr val="bg2"/>
          </a:solidFill>
        </p:grpSpPr>
        <p:sp>
          <p:nvSpPr>
            <p:cNvPr id="30" name="Rechteck 29"/>
            <p:cNvSpPr/>
            <p:nvPr/>
          </p:nvSpPr>
          <p:spPr>
            <a:xfrm>
              <a:off x="4883883" y="4612479"/>
              <a:ext cx="714962" cy="210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31" name="Abgerundetes Rechteck 30"/>
            <p:cNvSpPr/>
            <p:nvPr/>
          </p:nvSpPr>
          <p:spPr>
            <a:xfrm>
              <a:off x="776850" y="4612480"/>
              <a:ext cx="4818755" cy="1212111"/>
            </a:xfrm>
            <a:prstGeom prst="roundRect">
              <a:avLst>
                <a:gd name="adj" fmla="val 8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400050" lvl="2"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Every batch is recorded in a sustainable database. </a:t>
              </a:r>
            </a:p>
            <a:p>
              <a:pPr marL="400050" lvl="2" indent="-230188">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400050" lvl="2"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Batch trending with printable reports and adaptable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trend charts.</a:t>
              </a:r>
            </a:p>
            <a:p>
              <a:pPr marL="400050" lvl="2" indent="-230188">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400050" lvl="2"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Logging of every user interaction - what, who, when,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why, previous value.</a:t>
              </a:r>
            </a:p>
            <a:p>
              <a:pPr marL="400050" lvl="2" indent="-230188">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400050" lvl="2" indent="-230188">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User authorization with scalable user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management.</a:t>
              </a:r>
            </a:p>
          </p:txBody>
        </p:sp>
      </p:grpSp>
      <p:sp>
        <p:nvSpPr>
          <p:cNvPr id="2" name="Titel 1"/>
          <p:cNvSpPr>
            <a:spLocks noGrp="1"/>
          </p:cNvSpPr>
          <p:nvPr>
            <p:ph type="title"/>
          </p:nvPr>
        </p:nvSpPr>
        <p:spPr/>
        <p:txBody>
          <a:bodyPr/>
          <a:lstStyle/>
          <a:p>
            <a:pPr>
              <a:buClr>
                <a:srgbClr val="000000"/>
              </a:buClr>
              <a:buSzPct val="100000"/>
            </a:pPr>
            <a:r>
              <a:rPr lang="en-US" dirty="0" err="1"/>
              <a:t>WinCos</a:t>
            </a:r>
            <a:r>
              <a:rPr lang="en-US" baseline="30000" dirty="0"/>
              <a:t>®</a:t>
            </a:r>
            <a:r>
              <a:rPr lang="en-US" dirty="0"/>
              <a:t> plant control (MES).</a:t>
            </a:r>
            <a:br>
              <a:rPr lang="en-US" dirty="0"/>
            </a:br>
            <a:r>
              <a:rPr lang="en-US" b="0" dirty="0">
                <a:solidFill>
                  <a:srgbClr val="00324B"/>
                </a:solidFill>
                <a:latin typeface="Arial"/>
              </a:rPr>
              <a:t>Modules for data logging. </a:t>
            </a:r>
          </a:p>
        </p:txBody>
      </p:sp>
      <p:sp>
        <p:nvSpPr>
          <p:cNvPr id="4" name="Bildplatzhalter 3"/>
          <p:cNvSpPr>
            <a:spLocks noGrp="1"/>
          </p:cNvSpPr>
          <p:nvPr>
            <p:ph type="pic" sz="quarter" idx="14"/>
          </p:nvPr>
        </p:nvSpPr>
        <p:spPr/>
      </p:sp>
      <p:pic>
        <p:nvPicPr>
          <p:cNvPr id="1026" name="Picture 2" descr="D:\Pictures\CF_CM_Process Control_Roshen Corporation_Ukraine.t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0696" y="-585"/>
            <a:ext cx="611447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ung 13"/>
          <p:cNvGrpSpPr>
            <a:grpSpLocks noChangeAspect="1"/>
          </p:cNvGrpSpPr>
          <p:nvPr/>
        </p:nvGrpSpPr>
        <p:grpSpPr>
          <a:xfrm flipH="1">
            <a:off x="4673402" y="870357"/>
            <a:ext cx="1175490" cy="1175490"/>
            <a:chOff x="1296244" y="1944613"/>
            <a:chExt cx="1080120" cy="1080120"/>
          </a:xfrm>
        </p:grpSpPr>
        <p:sp>
          <p:nvSpPr>
            <p:cNvPr id="16" name="Träne 15"/>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7" name="Textfeld 16"/>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Challenge</a:t>
              </a:r>
            </a:p>
          </p:txBody>
        </p:sp>
      </p:grpSp>
      <p:grpSp>
        <p:nvGrpSpPr>
          <p:cNvPr id="18" name="Gruppierung 13"/>
          <p:cNvGrpSpPr>
            <a:grpSpLocks noChangeAspect="1"/>
          </p:cNvGrpSpPr>
          <p:nvPr/>
        </p:nvGrpSpPr>
        <p:grpSpPr>
          <a:xfrm flipH="1">
            <a:off x="4673402" y="5000556"/>
            <a:ext cx="1175490" cy="1175490"/>
            <a:chOff x="1296244" y="1944613"/>
            <a:chExt cx="1080120" cy="1080120"/>
          </a:xfrm>
        </p:grpSpPr>
        <p:sp>
          <p:nvSpPr>
            <p:cNvPr id="19" name="Träne 18"/>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0" name="Textfeld 19"/>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Answer of </a:t>
              </a:r>
              <a:r>
                <a:rPr lang="en-US" sz="1600" b="1" dirty="0" err="1">
                  <a:solidFill>
                    <a:schemeClr val="bg1"/>
                  </a:solidFill>
                </a:rPr>
                <a:t>Bühler</a:t>
              </a:r>
              <a:endParaRPr lang="en-US" sz="1600" b="1" dirty="0">
                <a:solidFill>
                  <a:schemeClr val="bg1"/>
                </a:solidFill>
              </a:endParaRPr>
            </a:p>
          </p:txBody>
        </p:sp>
      </p:grpSp>
      <p:sp>
        <p:nvSpPr>
          <p:cNvPr id="21" name="Rechteck 27">
            <a:extLst>
              <a:ext uri="{FF2B5EF4-FFF2-40B4-BE49-F238E27FC236}">
                <a16:creationId xmlns="" xmlns:a16="http://schemas.microsoft.com/office/drawing/2014/main" id="{CD7EB9CC-5570-443A-ADFD-A64BBEC7B1CB}"/>
              </a:ext>
            </a:extLst>
          </p:cNvPr>
          <p:cNvSpPr/>
          <p:nvPr/>
        </p:nvSpPr>
        <p:spPr>
          <a:xfrm flipH="1">
            <a:off x="5102105" y="2910192"/>
            <a:ext cx="737698" cy="42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2" name="Rechteck 29">
            <a:extLst>
              <a:ext uri="{FF2B5EF4-FFF2-40B4-BE49-F238E27FC236}">
                <a16:creationId xmlns="" xmlns:a16="http://schemas.microsoft.com/office/drawing/2014/main" id="{E3F07E18-6407-4D93-AC2E-EB1A1DBB2450}"/>
              </a:ext>
            </a:extLst>
          </p:cNvPr>
          <p:cNvSpPr/>
          <p:nvPr/>
        </p:nvSpPr>
        <p:spPr>
          <a:xfrm flipH="1">
            <a:off x="5043012" y="3336796"/>
            <a:ext cx="801223" cy="4912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41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ung 8"/>
          <p:cNvGrpSpPr/>
          <p:nvPr/>
        </p:nvGrpSpPr>
        <p:grpSpPr>
          <a:xfrm flipH="1">
            <a:off x="439435" y="1676400"/>
            <a:ext cx="5400144" cy="1660879"/>
            <a:chOff x="409574" y="1746750"/>
            <a:chExt cx="5400675" cy="1709308"/>
          </a:xfrm>
          <a:solidFill>
            <a:schemeClr val="tx2"/>
          </a:solidFill>
        </p:grpSpPr>
        <p:sp>
          <p:nvSpPr>
            <p:cNvPr id="18" name="Abgerundetes Rechteck 17"/>
            <p:cNvSpPr/>
            <p:nvPr/>
          </p:nvSpPr>
          <p:spPr>
            <a:xfrm>
              <a:off x="409574" y="1746750"/>
              <a:ext cx="5400675" cy="17093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028700" lvl="2" indent="-228600">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Is the machinery clean and ready for the next production batch?</a:t>
              </a:r>
            </a:p>
            <a:p>
              <a:pPr marL="1028700" lvl="2" indent="-228600">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1028700" lvl="2" indent="-228600">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Are quality topics aligned between production (WinCos®) and laboratory (LIMS)?</a:t>
              </a:r>
            </a:p>
          </p:txBody>
        </p:sp>
        <p:sp>
          <p:nvSpPr>
            <p:cNvPr id="19" name="Rechteck 18"/>
            <p:cNvSpPr/>
            <p:nvPr/>
          </p:nvSpPr>
          <p:spPr>
            <a:xfrm>
              <a:off x="5072291" y="3017097"/>
              <a:ext cx="737771" cy="438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20" name="Gruppierung 5"/>
          <p:cNvGrpSpPr/>
          <p:nvPr/>
        </p:nvGrpSpPr>
        <p:grpSpPr>
          <a:xfrm flipH="1">
            <a:off x="439435" y="3336796"/>
            <a:ext cx="5400144" cy="2824463"/>
            <a:chOff x="776850" y="4612479"/>
            <a:chExt cx="4818755" cy="1212112"/>
          </a:xfrm>
          <a:solidFill>
            <a:schemeClr val="bg2"/>
          </a:solidFill>
        </p:grpSpPr>
        <p:sp>
          <p:nvSpPr>
            <p:cNvPr id="21" name="Rechteck 20"/>
            <p:cNvSpPr/>
            <p:nvPr/>
          </p:nvSpPr>
          <p:spPr>
            <a:xfrm>
              <a:off x="4879543" y="4612479"/>
              <a:ext cx="714962" cy="210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2" name="Abgerundetes Rechteck 21"/>
            <p:cNvSpPr/>
            <p:nvPr/>
          </p:nvSpPr>
          <p:spPr>
            <a:xfrm>
              <a:off x="776850" y="4612480"/>
              <a:ext cx="4818755" cy="1212111"/>
            </a:xfrm>
            <a:prstGeom prst="roundRect">
              <a:avLst>
                <a:gd name="adj" fmla="val 8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028700" lvl="2" indent="-228600">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WinCos® has a contamination control module that locks unwanted production.</a:t>
              </a:r>
            </a:p>
            <a:p>
              <a:pPr marL="1028700" lvl="2" indent="-228600">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1028700" lvl="2" indent="-228600">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WinCos® allows an automatic synchronization of quality relevant data, since it interacts with external systems (ERP, LIMS). This results in an interlocked production if the components had been interlocked in the LIMS.</a:t>
              </a:r>
            </a:p>
          </p:txBody>
        </p:sp>
      </p:grpSp>
      <p:sp>
        <p:nvSpPr>
          <p:cNvPr id="2" name="Titel 1"/>
          <p:cNvSpPr>
            <a:spLocks noGrp="1"/>
          </p:cNvSpPr>
          <p:nvPr>
            <p:ph type="title"/>
          </p:nvPr>
        </p:nvSpPr>
        <p:spPr>
          <a:xfrm>
            <a:off x="431999" y="274638"/>
            <a:ext cx="5765601" cy="900000"/>
          </a:xfrm>
        </p:spPr>
        <p:txBody>
          <a:bodyPr/>
          <a:lstStyle/>
          <a:p>
            <a:pPr>
              <a:buClr>
                <a:srgbClr val="000000"/>
              </a:buClr>
              <a:buSzPct val="100000"/>
            </a:pPr>
            <a:r>
              <a:rPr lang="en-US" dirty="0" err="1"/>
              <a:t>WinCos</a:t>
            </a:r>
            <a:r>
              <a:rPr lang="en-US" baseline="30000" dirty="0"/>
              <a:t>®</a:t>
            </a:r>
            <a:r>
              <a:rPr lang="en-US" dirty="0"/>
              <a:t> plant control (MES).</a:t>
            </a:r>
            <a:br>
              <a:rPr lang="en-US" dirty="0"/>
            </a:br>
            <a:r>
              <a:rPr lang="en-US" b="0" dirty="0">
                <a:solidFill>
                  <a:srgbClr val="00324B"/>
                </a:solidFill>
                <a:latin typeface="Arial"/>
              </a:rPr>
              <a:t>Contamination prevention modules.</a:t>
            </a:r>
          </a:p>
        </p:txBody>
      </p:sp>
      <p:pic>
        <p:nvPicPr>
          <p:cNvPr id="5" name="Bildplatzhalter 4"/>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pic>
        <p:nvPicPr>
          <p:cNvPr id="1026" name="Picture 2" descr="C:\Users\u26930\AppData\Local\Temp\asset2196124103039942410\82647\GM_BA_Operator with WinCos on Table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7587" y="-8756"/>
            <a:ext cx="609758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ung 13"/>
          <p:cNvGrpSpPr>
            <a:grpSpLocks noChangeAspect="1"/>
          </p:cNvGrpSpPr>
          <p:nvPr/>
        </p:nvGrpSpPr>
        <p:grpSpPr>
          <a:xfrm flipH="1">
            <a:off x="66401" y="1223772"/>
            <a:ext cx="1175490" cy="1175490"/>
            <a:chOff x="1296244" y="1944613"/>
            <a:chExt cx="1080120" cy="1080120"/>
          </a:xfrm>
        </p:grpSpPr>
        <p:sp>
          <p:nvSpPr>
            <p:cNvPr id="16" name="Träne 15"/>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3" name="Textfeld 22"/>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Challenge</a:t>
              </a:r>
            </a:p>
          </p:txBody>
        </p:sp>
      </p:grpSp>
      <p:grpSp>
        <p:nvGrpSpPr>
          <p:cNvPr id="24" name="Gruppierung 13"/>
          <p:cNvGrpSpPr>
            <a:grpSpLocks noChangeAspect="1"/>
          </p:cNvGrpSpPr>
          <p:nvPr/>
        </p:nvGrpSpPr>
        <p:grpSpPr>
          <a:xfrm flipH="1">
            <a:off x="66401" y="3099325"/>
            <a:ext cx="1175490" cy="1175490"/>
            <a:chOff x="1296244" y="1944613"/>
            <a:chExt cx="1080120" cy="1080120"/>
          </a:xfrm>
        </p:grpSpPr>
        <p:sp>
          <p:nvSpPr>
            <p:cNvPr id="25" name="Träne 24"/>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6" name="Textfeld 25"/>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Answer of </a:t>
              </a:r>
              <a:r>
                <a:rPr lang="en-US" sz="1600" b="1" dirty="0" err="1">
                  <a:solidFill>
                    <a:schemeClr val="bg1"/>
                  </a:solidFill>
                </a:rPr>
                <a:t>Bühler</a:t>
              </a:r>
              <a:endParaRPr lang="en-US" sz="1600" b="1" dirty="0">
                <a:solidFill>
                  <a:schemeClr val="bg1"/>
                </a:solidFill>
              </a:endParaRPr>
            </a:p>
          </p:txBody>
        </p:sp>
      </p:grpSp>
      <p:sp>
        <p:nvSpPr>
          <p:cNvPr id="27" name="Rechteck 27">
            <a:extLst>
              <a:ext uri="{FF2B5EF4-FFF2-40B4-BE49-F238E27FC236}">
                <a16:creationId xmlns="" xmlns:a16="http://schemas.microsoft.com/office/drawing/2014/main" id="{122DC0BB-3D71-45A2-B40B-1D5C9DEF8A2A}"/>
              </a:ext>
            </a:extLst>
          </p:cNvPr>
          <p:cNvSpPr/>
          <p:nvPr/>
        </p:nvSpPr>
        <p:spPr>
          <a:xfrm flipH="1">
            <a:off x="5102105" y="2910192"/>
            <a:ext cx="737698" cy="42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8" name="Rechteck 29">
            <a:extLst>
              <a:ext uri="{FF2B5EF4-FFF2-40B4-BE49-F238E27FC236}">
                <a16:creationId xmlns="" xmlns:a16="http://schemas.microsoft.com/office/drawing/2014/main" id="{992A4121-46AC-4C4E-BE47-AFC23BAD01A5}"/>
              </a:ext>
            </a:extLst>
          </p:cNvPr>
          <p:cNvSpPr/>
          <p:nvPr/>
        </p:nvSpPr>
        <p:spPr>
          <a:xfrm flipH="1">
            <a:off x="5043012" y="3336796"/>
            <a:ext cx="801223" cy="4912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9" name="Rechteck 29">
            <a:extLst>
              <a:ext uri="{FF2B5EF4-FFF2-40B4-BE49-F238E27FC236}">
                <a16:creationId xmlns="" xmlns:a16="http://schemas.microsoft.com/office/drawing/2014/main" id="{B05EE554-2D9A-4D01-8173-2E7057A689EC}"/>
              </a:ext>
            </a:extLst>
          </p:cNvPr>
          <p:cNvSpPr/>
          <p:nvPr/>
        </p:nvSpPr>
        <p:spPr>
          <a:xfrm flipH="1">
            <a:off x="438450" y="5669775"/>
            <a:ext cx="801223" cy="4912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9599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ierung 8"/>
          <p:cNvGrpSpPr/>
          <p:nvPr/>
        </p:nvGrpSpPr>
        <p:grpSpPr>
          <a:xfrm flipH="1">
            <a:off x="439435" y="1631181"/>
            <a:ext cx="5400144" cy="1706098"/>
            <a:chOff x="409574" y="1700213"/>
            <a:chExt cx="5400675" cy="1755846"/>
          </a:xfrm>
          <a:solidFill>
            <a:schemeClr val="tx2"/>
          </a:solidFill>
        </p:grpSpPr>
        <p:sp>
          <p:nvSpPr>
            <p:cNvPr id="23" name="Abgerundetes Rechteck 22"/>
            <p:cNvSpPr/>
            <p:nvPr/>
          </p:nvSpPr>
          <p:spPr>
            <a:xfrm>
              <a:off x="409574" y="1700213"/>
              <a:ext cx="5400675" cy="17558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084263" lvl="2" indent="-2254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Could the product be contaminated by electrical equipment or its deposits?</a:t>
              </a:r>
            </a:p>
            <a:p>
              <a:pPr marL="1084263" lvl="2" indent="-225425">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1084263" lvl="2" indent="-2254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Are all surfaces, which allow deposits well cleanable?</a:t>
              </a:r>
            </a:p>
          </p:txBody>
        </p:sp>
        <p:sp>
          <p:nvSpPr>
            <p:cNvPr id="24" name="Rechteck 23"/>
            <p:cNvSpPr/>
            <p:nvPr/>
          </p:nvSpPr>
          <p:spPr>
            <a:xfrm>
              <a:off x="5072291" y="3017097"/>
              <a:ext cx="737771" cy="438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grpSp>
      <p:grpSp>
        <p:nvGrpSpPr>
          <p:cNvPr id="25" name="Gruppierung 5"/>
          <p:cNvGrpSpPr/>
          <p:nvPr/>
        </p:nvGrpSpPr>
        <p:grpSpPr>
          <a:xfrm flipH="1">
            <a:off x="439435" y="3336796"/>
            <a:ext cx="5400144" cy="2824463"/>
            <a:chOff x="776850" y="4612479"/>
            <a:chExt cx="4818755" cy="1212112"/>
          </a:xfrm>
          <a:solidFill>
            <a:schemeClr val="bg2"/>
          </a:solidFill>
        </p:grpSpPr>
        <p:sp>
          <p:nvSpPr>
            <p:cNvPr id="26" name="Rechteck 25"/>
            <p:cNvSpPr/>
            <p:nvPr/>
          </p:nvSpPr>
          <p:spPr>
            <a:xfrm>
              <a:off x="4879543" y="4612479"/>
              <a:ext cx="714962" cy="210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7" name="Abgerundetes Rechteck 26"/>
            <p:cNvSpPr/>
            <p:nvPr/>
          </p:nvSpPr>
          <p:spPr>
            <a:xfrm>
              <a:off x="776850" y="4612480"/>
              <a:ext cx="4818755" cy="1212111"/>
            </a:xfrm>
            <a:prstGeom prst="roundRect">
              <a:avLst>
                <a:gd name="adj" fmla="val 8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084263" lvl="2" indent="-2254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Vertical installation with basket tray to avoid dust accumulation.</a:t>
              </a:r>
            </a:p>
            <a:p>
              <a:pPr marL="1084263" lvl="2" indent="-225425">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1084263" lvl="2" indent="-2254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Reduction of closed surfaces, as trucking systems and conduit installations, and focus on better cleanable installation methods, as field boxes (due to less cables).</a:t>
              </a:r>
            </a:p>
            <a:p>
              <a:pPr marL="1084263" lvl="2" indent="-225425">
                <a:buFont typeface="Wingdings" panose="05000000000000000000" pitchFamily="2" charset="2"/>
                <a:buChar char="§"/>
              </a:pPr>
              <a:endParaRPr lang="en-US" sz="1400" dirty="0">
                <a:solidFill>
                  <a:schemeClr val="bg1"/>
                </a:solidFill>
                <a:latin typeface="Arial" panose="020B0604020202020204" pitchFamily="34" charset="0"/>
                <a:cs typeface="Arial" panose="020B0604020202020204" pitchFamily="34" charset="0"/>
              </a:endParaRPr>
            </a:p>
            <a:p>
              <a:pPr marL="1084263" lvl="2" indent="-225425">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Touch screen control panels are easily cleaned</a:t>
              </a:r>
            </a:p>
          </p:txBody>
        </p:sp>
      </p:grpSp>
      <p:sp>
        <p:nvSpPr>
          <p:cNvPr id="2" name="Titel 1"/>
          <p:cNvSpPr>
            <a:spLocks noGrp="1"/>
          </p:cNvSpPr>
          <p:nvPr>
            <p:ph type="title"/>
          </p:nvPr>
        </p:nvSpPr>
        <p:spPr/>
        <p:txBody>
          <a:bodyPr/>
          <a:lstStyle/>
          <a:p>
            <a:r>
              <a:rPr lang="en-US" dirty="0"/>
              <a:t>Hygienic Design.</a:t>
            </a:r>
            <a:br>
              <a:rPr lang="en-US" dirty="0"/>
            </a:br>
            <a:r>
              <a:rPr lang="en-US" b="0" dirty="0"/>
              <a:t>Minimization of deposits.</a:t>
            </a:r>
          </a:p>
        </p:txBody>
      </p:sp>
      <p:sp>
        <p:nvSpPr>
          <p:cNvPr id="4" name="Bildplatzhalter 3"/>
          <p:cNvSpPr>
            <a:spLocks noGrp="1"/>
          </p:cNvSpPr>
          <p:nvPr>
            <p:ph type="pic" sz="quarter" idx="14"/>
          </p:nvPr>
        </p:nvSpPr>
        <p:spPr/>
      </p:sp>
      <p:pic>
        <p:nvPicPr>
          <p:cNvPr id="7171" name="Picture 3" descr="C:\Users\u26930\AppData\Local\Temp\asset3457856408566966908\65955\GM_Willi Grüninger AG_Flums_Switzerland_Cabling Automatio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04959" y="0"/>
            <a:ext cx="610378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ung 13"/>
          <p:cNvGrpSpPr>
            <a:grpSpLocks noChangeAspect="1"/>
          </p:cNvGrpSpPr>
          <p:nvPr/>
        </p:nvGrpSpPr>
        <p:grpSpPr>
          <a:xfrm flipH="1">
            <a:off x="181426" y="1244536"/>
            <a:ext cx="1175490" cy="1175490"/>
            <a:chOff x="1296244" y="1944613"/>
            <a:chExt cx="1080120" cy="1080120"/>
          </a:xfrm>
        </p:grpSpPr>
        <p:sp>
          <p:nvSpPr>
            <p:cNvPr id="16" name="Träne 15"/>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7" name="Textfeld 16"/>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Challenge</a:t>
              </a:r>
            </a:p>
          </p:txBody>
        </p:sp>
      </p:grpSp>
      <p:grpSp>
        <p:nvGrpSpPr>
          <p:cNvPr id="18" name="Gruppierung 13"/>
          <p:cNvGrpSpPr>
            <a:grpSpLocks noChangeAspect="1"/>
          </p:cNvGrpSpPr>
          <p:nvPr/>
        </p:nvGrpSpPr>
        <p:grpSpPr>
          <a:xfrm flipH="1">
            <a:off x="180640" y="3064227"/>
            <a:ext cx="1175490" cy="1175490"/>
            <a:chOff x="1296244" y="1944613"/>
            <a:chExt cx="1080120" cy="1080120"/>
          </a:xfrm>
        </p:grpSpPr>
        <p:sp>
          <p:nvSpPr>
            <p:cNvPr id="19" name="Träne 18"/>
            <p:cNvSpPr/>
            <p:nvPr/>
          </p:nvSpPr>
          <p:spPr>
            <a:xfrm rot="10800000">
              <a:off x="1296244" y="1944613"/>
              <a:ext cx="1080120" cy="1080120"/>
            </a:xfrm>
            <a:prstGeom prst="teardrop">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0" name="Textfeld 19"/>
            <p:cNvSpPr txBox="1"/>
            <p:nvPr/>
          </p:nvSpPr>
          <p:spPr>
            <a:xfrm>
              <a:off x="1296244" y="2132111"/>
              <a:ext cx="1080120" cy="724901"/>
            </a:xfrm>
            <a:prstGeom prst="rect">
              <a:avLst/>
            </a:prstGeom>
            <a:noFill/>
            <a:ln>
              <a:noFill/>
            </a:ln>
          </p:spPr>
          <p:txBody>
            <a:bodyPr vert="horz" wrap="square" lIns="36000" tIns="46800" rIns="108000" bIns="46800" rtlCol="0" anchor="ctr">
              <a:noAutofit/>
            </a:bodyPr>
            <a:lstStyle/>
            <a:p>
              <a:pPr algn="ctr"/>
              <a:r>
                <a:rPr lang="en-US" sz="1600" b="1" dirty="0">
                  <a:solidFill>
                    <a:schemeClr val="bg1"/>
                  </a:solidFill>
                </a:rPr>
                <a:t>Answer of </a:t>
              </a:r>
              <a:r>
                <a:rPr lang="en-US" sz="1600" b="1" dirty="0" err="1">
                  <a:solidFill>
                    <a:schemeClr val="bg1"/>
                  </a:solidFill>
                </a:rPr>
                <a:t>Bühler</a:t>
              </a:r>
              <a:endParaRPr lang="en-US" sz="1600" b="1" dirty="0">
                <a:solidFill>
                  <a:schemeClr val="bg1"/>
                </a:solidFill>
              </a:endParaRPr>
            </a:p>
          </p:txBody>
        </p:sp>
      </p:grpSp>
      <p:sp>
        <p:nvSpPr>
          <p:cNvPr id="21" name="Rechteck 27">
            <a:extLst>
              <a:ext uri="{FF2B5EF4-FFF2-40B4-BE49-F238E27FC236}">
                <a16:creationId xmlns="" xmlns:a16="http://schemas.microsoft.com/office/drawing/2014/main" id="{08F19C00-BD83-4028-A081-91D7C2244785}"/>
              </a:ext>
            </a:extLst>
          </p:cNvPr>
          <p:cNvSpPr/>
          <p:nvPr/>
        </p:nvSpPr>
        <p:spPr>
          <a:xfrm flipH="1">
            <a:off x="5102105" y="2910192"/>
            <a:ext cx="737698" cy="42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8" name="Rechteck 29">
            <a:extLst>
              <a:ext uri="{FF2B5EF4-FFF2-40B4-BE49-F238E27FC236}">
                <a16:creationId xmlns="" xmlns:a16="http://schemas.microsoft.com/office/drawing/2014/main" id="{C280AEBE-DED2-47A2-B9CA-C872233395E9}"/>
              </a:ext>
            </a:extLst>
          </p:cNvPr>
          <p:cNvSpPr/>
          <p:nvPr/>
        </p:nvSpPr>
        <p:spPr>
          <a:xfrm flipH="1">
            <a:off x="5043012" y="3336796"/>
            <a:ext cx="801223" cy="4912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29" name="Rechteck 29">
            <a:extLst>
              <a:ext uri="{FF2B5EF4-FFF2-40B4-BE49-F238E27FC236}">
                <a16:creationId xmlns="" xmlns:a16="http://schemas.microsoft.com/office/drawing/2014/main" id="{1CC5AA42-B494-4A78-BACA-B3DA04C0185F}"/>
              </a:ext>
            </a:extLst>
          </p:cNvPr>
          <p:cNvSpPr/>
          <p:nvPr/>
        </p:nvSpPr>
        <p:spPr>
          <a:xfrm flipH="1">
            <a:off x="438450" y="5669775"/>
            <a:ext cx="801223" cy="4912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870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Bild 10" descr="Pics_Brand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90600"/>
            <a:ext cx="1219517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 xmlns:a16="http://schemas.microsoft.com/office/drawing/2014/main" id="{FB93F950-B665-4A12-924E-6E0ABD318B80}"/>
              </a:ext>
            </a:extLst>
          </p:cNvPr>
          <p:cNvSpPr>
            <a:spLocks noGrp="1"/>
          </p:cNvSpPr>
          <p:nvPr>
            <p:ph type="title"/>
          </p:nvPr>
        </p:nvSpPr>
        <p:spPr/>
        <p:txBody>
          <a:bodyPr/>
          <a:lstStyle/>
          <a:p>
            <a:r>
              <a:rPr lang="en-US" dirty="0">
                <a:ea typeface="ヒラギノ角ゴ Pro W3"/>
                <a:cs typeface="ヒラギノ角ゴ Pro W3"/>
              </a:rPr>
              <a:t>Food Safety is part of our promise to engineer customer success.</a:t>
            </a:r>
            <a:endParaRPr lang="en-US" dirty="0"/>
          </a:p>
        </p:txBody>
      </p:sp>
      <p:sp>
        <p:nvSpPr>
          <p:cNvPr id="2" name="Fußzeilenplatzhalter 1"/>
          <p:cNvSpPr>
            <a:spLocks noGrp="1"/>
          </p:cNvSpPr>
          <p:nvPr>
            <p:ph type="ftr" sz="quarter" idx="11"/>
          </p:nvPr>
        </p:nvSpPr>
        <p:spPr>
          <a:prstGeom prst="rect">
            <a:avLst/>
          </a:prstGeom>
        </p:spPr>
        <p:txBody>
          <a:bodyPr/>
          <a:lstStyle/>
          <a:p>
            <a:r>
              <a:rPr lang="de-DE"/>
              <a:t>Food Safety Nutrition</a:t>
            </a:r>
            <a:endParaRPr lang="de-DE" dirty="0"/>
          </a:p>
        </p:txBody>
      </p:sp>
      <p:sp>
        <p:nvSpPr>
          <p:cNvPr id="15365" name="Textfeld 11"/>
          <p:cNvSpPr txBox="1">
            <a:spLocks noChangeArrowheads="1"/>
          </p:cNvSpPr>
          <p:nvPr/>
        </p:nvSpPr>
        <p:spPr bwMode="auto">
          <a:xfrm>
            <a:off x="813012" y="4038601"/>
            <a:ext cx="8434996"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ヒラギノ角ゴ Pro W3"/>
                <a:cs typeface="ヒラギノ角ゴ Pro W3"/>
              </a:defRPr>
            </a:lvl1pPr>
            <a:lvl2pPr marL="742950" indent="-285750" eaLnBrk="0" hangingPunct="0">
              <a:defRPr sz="1200">
                <a:solidFill>
                  <a:schemeClr val="tx1"/>
                </a:solidFill>
                <a:latin typeface="Arial" pitchFamily="34" charset="0"/>
                <a:ea typeface="ヒラギノ角ゴ Pro W3"/>
                <a:cs typeface="ヒラギノ角ゴ Pro W3"/>
              </a:defRPr>
            </a:lvl2pPr>
            <a:lvl3pPr marL="1143000" indent="-228600" eaLnBrk="0" hangingPunct="0">
              <a:defRPr sz="1200">
                <a:solidFill>
                  <a:schemeClr val="tx1"/>
                </a:solidFill>
                <a:latin typeface="Arial" pitchFamily="34" charset="0"/>
                <a:ea typeface="ヒラギノ角ゴ Pro W3"/>
                <a:cs typeface="ヒラギノ角ゴ Pro W3"/>
              </a:defRPr>
            </a:lvl3pPr>
            <a:lvl4pPr marL="1600200" indent="-228600" eaLnBrk="0" hangingPunct="0">
              <a:defRPr sz="1200">
                <a:solidFill>
                  <a:schemeClr val="tx1"/>
                </a:solidFill>
                <a:latin typeface="Arial" pitchFamily="34" charset="0"/>
                <a:ea typeface="ヒラギノ角ゴ Pro W3"/>
                <a:cs typeface="ヒラギノ角ゴ Pro W3"/>
              </a:defRPr>
            </a:lvl4pPr>
            <a:lvl5pPr marL="2057400" indent="-228600" eaLnBrk="0" hangingPunct="0">
              <a:defRPr sz="12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200">
                <a:solidFill>
                  <a:schemeClr val="tx1"/>
                </a:solidFill>
                <a:latin typeface="Arial" pitchFamily="34" charset="0"/>
                <a:ea typeface="ヒラギノ角ゴ Pro W3"/>
                <a:cs typeface="ヒラギノ角ゴ Pro W3"/>
              </a:defRPr>
            </a:lvl9pPr>
          </a:lstStyle>
          <a:p>
            <a:pPr eaLnBrk="1" hangingPunct="1">
              <a:lnSpc>
                <a:spcPts val="3200"/>
              </a:lnSpc>
            </a:pPr>
            <a:r>
              <a:rPr lang="de-DE" sz="3200" b="1" dirty="0">
                <a:solidFill>
                  <a:schemeClr val="bg1"/>
                </a:solidFill>
              </a:rPr>
              <a:t/>
            </a:r>
            <a:br>
              <a:rPr lang="de-DE" sz="3200" b="1" dirty="0">
                <a:solidFill>
                  <a:schemeClr val="bg1"/>
                </a:solidFill>
              </a:rPr>
            </a:br>
            <a:r>
              <a:rPr lang="de-DE" sz="3200" b="1" dirty="0">
                <a:solidFill>
                  <a:schemeClr val="bg1"/>
                </a:solidFill>
              </a:rPr>
              <a:t>ENGINEERING </a:t>
            </a:r>
            <a:br>
              <a:rPr lang="de-DE" sz="3200" b="1" dirty="0">
                <a:solidFill>
                  <a:schemeClr val="bg1"/>
                </a:solidFill>
              </a:rPr>
            </a:br>
            <a:r>
              <a:rPr lang="de-DE" sz="3200" b="1" dirty="0">
                <a:solidFill>
                  <a:schemeClr val="bg1"/>
                </a:solidFill>
              </a:rPr>
              <a:t>CUSTOMER SUCCESS.</a:t>
            </a:r>
          </a:p>
        </p:txBody>
      </p:sp>
    </p:spTree>
    <p:extLst>
      <p:ext uri="{BB962C8B-B14F-4D97-AF65-F5344CB8AC3E}">
        <p14:creationId xmlns:p14="http://schemas.microsoft.com/office/powerpoint/2010/main" val="3497156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Engineering Customer </a:t>
            </a:r>
            <a:r>
              <a:rPr lang="de-CH" dirty="0" err="1"/>
              <a:t>Success</a:t>
            </a:r>
            <a:r>
              <a:rPr lang="de-CH" dirty="0"/>
              <a:t>.</a:t>
            </a:r>
          </a:p>
        </p:txBody>
      </p:sp>
      <p:sp>
        <p:nvSpPr>
          <p:cNvPr id="3" name="Inhaltsplatzhalter 2"/>
          <p:cNvSpPr>
            <a:spLocks noGrp="1"/>
          </p:cNvSpPr>
          <p:nvPr>
            <p:ph idx="1"/>
          </p:nvPr>
        </p:nvSpPr>
        <p:spPr/>
        <p:txBody>
          <a:bodyPr/>
          <a:lstStyle/>
          <a:p>
            <a:r>
              <a:rPr lang="de-CH" dirty="0"/>
              <a:t>www.buhlergoup.com </a:t>
            </a:r>
          </a:p>
        </p:txBody>
      </p:sp>
    </p:spTree>
    <p:extLst>
      <p:ext uri="{BB962C8B-B14F-4D97-AF65-F5344CB8AC3E}">
        <p14:creationId xmlns:p14="http://schemas.microsoft.com/office/powerpoint/2010/main" val="163990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associated with contaminated breakfast cereals 2017.</a:t>
            </a:r>
            <a:br>
              <a:rPr lang="en-US" dirty="0"/>
            </a:br>
            <a:r>
              <a:rPr lang="en-US" b="0" dirty="0"/>
              <a:t>Bühler Food Safety Intelligence - Safefood.ai.  </a:t>
            </a:r>
            <a:endParaRPr lang="en-US" sz="2400" b="0" dirty="0"/>
          </a:p>
        </p:txBody>
      </p:sp>
      <p:sp>
        <p:nvSpPr>
          <p:cNvPr id="3" name="Footer Placeholder 2"/>
          <p:cNvSpPr>
            <a:spLocks noGrp="1"/>
          </p:cNvSpPr>
          <p:nvPr>
            <p:ph type="ftr" sz="quarter" idx="11"/>
          </p:nvPr>
        </p:nvSpPr>
        <p:spPr/>
        <p:txBody>
          <a:bodyPr/>
          <a:lstStyle/>
          <a:p>
            <a:r>
              <a:rPr lang="de-DE"/>
              <a:t>Food Safety Nutrition</a:t>
            </a:r>
            <a:endParaRPr lang="de-DE" dirty="0"/>
          </a:p>
        </p:txBody>
      </p:sp>
      <p:pic>
        <p:nvPicPr>
          <p:cNvPr id="4" name="Picture 3"/>
          <p:cNvPicPr>
            <a:picLocks noChangeAspect="1"/>
          </p:cNvPicPr>
          <p:nvPr/>
        </p:nvPicPr>
        <p:blipFill>
          <a:blip r:embed="rId2"/>
          <a:stretch>
            <a:fillRect/>
          </a:stretch>
        </p:blipFill>
        <p:spPr>
          <a:xfrm>
            <a:off x="606190" y="1396585"/>
            <a:ext cx="10820400" cy="4961168"/>
          </a:xfrm>
          <a:prstGeom prst="rect">
            <a:avLst/>
          </a:prstGeom>
        </p:spPr>
      </p:pic>
    </p:spTree>
    <p:extLst>
      <p:ext uri="{BB962C8B-B14F-4D97-AF65-F5344CB8AC3E}">
        <p14:creationId xmlns:p14="http://schemas.microsoft.com/office/powerpoint/2010/main" val="227881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 “Feed goes food and food goes pharma”.</a:t>
            </a:r>
          </a:p>
        </p:txBody>
      </p:sp>
      <p:sp>
        <p:nvSpPr>
          <p:cNvPr id="21" name="Fußzeilenplatzhalter 1"/>
          <p:cNvSpPr>
            <a:spLocks noGrp="1"/>
          </p:cNvSpPr>
          <p:nvPr>
            <p:ph type="ftr" sz="quarter" idx="11"/>
          </p:nvPr>
        </p:nvSpPr>
        <p:spPr>
          <a:prstGeom prst="rect">
            <a:avLst/>
          </a:prstGeom>
        </p:spPr>
        <p:txBody>
          <a:bodyPr/>
          <a:lstStyle/>
          <a:p>
            <a:r>
              <a:rPr lang="en-US"/>
              <a:t>Food Safety Nutrition</a:t>
            </a:r>
            <a:endParaRPr lang="en-US" dirty="0"/>
          </a:p>
        </p:txBody>
      </p:sp>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48130" y="1393332"/>
            <a:ext cx="6146454" cy="470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bwMode="auto">
          <a:xfrm flipV="1">
            <a:off x="4310031" y="2073667"/>
            <a:ext cx="4572669" cy="2194"/>
          </a:xfrm>
          <a:prstGeom prst="line">
            <a:avLst/>
          </a:prstGeom>
          <a:ln>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bwMode="auto">
          <a:xfrm>
            <a:off x="8878423" y="2167268"/>
            <a:ext cx="0" cy="2823769"/>
          </a:xfrm>
          <a:prstGeom prst="straightConnector1">
            <a:avLst/>
          </a:prstGeom>
          <a:solidFill>
            <a:schemeClr val="accent1"/>
          </a:solidFill>
          <a:ln w="9525" cap="flat" cmpd="sng" algn="ctr">
            <a:solidFill>
              <a:schemeClr val="accent1"/>
            </a:solidFill>
            <a:prstDash val="solid"/>
            <a:round/>
            <a:headEnd type="arrow"/>
            <a:tailEnd type="arrow"/>
          </a:ln>
          <a:effectLst/>
        </p:spPr>
      </p:cxnSp>
      <p:sp>
        <p:nvSpPr>
          <p:cNvPr id="16" name="TextBox 15"/>
          <p:cNvSpPr txBox="1"/>
          <p:nvPr/>
        </p:nvSpPr>
        <p:spPr>
          <a:xfrm>
            <a:off x="6859147" y="2508167"/>
            <a:ext cx="1734834" cy="1046440"/>
          </a:xfrm>
          <a:prstGeom prst="rect">
            <a:avLst/>
          </a:prstGeom>
          <a:noFill/>
          <a:ln>
            <a:noFill/>
          </a:ln>
        </p:spPr>
        <p:txBody>
          <a:bodyPr wrap="none" rtlCol="0">
            <a:spAutoFit/>
          </a:bodyPr>
          <a:lstStyle/>
          <a:p>
            <a:pPr algn="r">
              <a:spcBef>
                <a:spcPts val="0"/>
              </a:spcBef>
            </a:pPr>
            <a:r>
              <a:rPr lang="en-US" sz="1400" b="1" dirty="0">
                <a:solidFill>
                  <a:schemeClr val="accent1"/>
                </a:solidFill>
              </a:rPr>
              <a:t>Closing the gap</a:t>
            </a:r>
            <a:r>
              <a:rPr lang="en-US" sz="1200" b="1" dirty="0">
                <a:solidFill>
                  <a:schemeClr val="accent1"/>
                </a:solidFill>
              </a:rPr>
              <a:t>:</a:t>
            </a:r>
          </a:p>
          <a:p>
            <a:pPr algn="r">
              <a:spcBef>
                <a:spcPts val="0"/>
              </a:spcBef>
            </a:pPr>
            <a:r>
              <a:rPr lang="en-US" sz="1200" dirty="0"/>
              <a:t>hygienic design</a:t>
            </a:r>
          </a:p>
          <a:p>
            <a:pPr algn="r">
              <a:spcBef>
                <a:spcPts val="0"/>
              </a:spcBef>
            </a:pPr>
            <a:endParaRPr lang="en-US" sz="1200" dirty="0"/>
          </a:p>
          <a:p>
            <a:pPr algn="r">
              <a:spcBef>
                <a:spcPts val="0"/>
              </a:spcBef>
            </a:pPr>
            <a:r>
              <a:rPr lang="en-US" sz="1200" dirty="0"/>
              <a:t>Inactivation processes</a:t>
            </a:r>
          </a:p>
          <a:p>
            <a:pPr algn="r">
              <a:spcBef>
                <a:spcPts val="0"/>
              </a:spcBef>
            </a:pPr>
            <a:r>
              <a:rPr lang="en-US" sz="1200" dirty="0"/>
              <a:t>monitoring &amp; validation</a:t>
            </a:r>
          </a:p>
        </p:txBody>
      </p:sp>
    </p:spTree>
    <p:extLst>
      <p:ext uri="{BB962C8B-B14F-4D97-AF65-F5344CB8AC3E}">
        <p14:creationId xmlns:p14="http://schemas.microsoft.com/office/powerpoint/2010/main" val="405046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Food Safety measures.</a:t>
            </a:r>
            <a:endParaRPr lang="en-US" dirty="0"/>
          </a:p>
        </p:txBody>
      </p:sp>
      <p:sp>
        <p:nvSpPr>
          <p:cNvPr id="4" name="Bildplatzhalter 3"/>
          <p:cNvSpPr>
            <a:spLocks noGrp="1"/>
          </p:cNvSpPr>
          <p:nvPr>
            <p:ph type="pic" sz="quarter" idx="14"/>
          </p:nvPr>
        </p:nvSpPr>
        <p:spPr/>
      </p:sp>
      <p:pic>
        <p:nvPicPr>
          <p:cNvPr id="8" name="Grafik 7"/>
          <p:cNvPicPr>
            <a:picLocks noChangeAspect="1"/>
          </p:cNvPicPr>
          <p:nvPr/>
        </p:nvPicPr>
        <p:blipFill rotWithShape="1">
          <a:blip r:embed="rId3" cstate="email">
            <a:extLst>
              <a:ext uri="{28A0092B-C50C-407E-A947-70E740481C1C}">
                <a14:useLocalDpi xmlns:a14="http://schemas.microsoft.com/office/drawing/2010/main"/>
              </a:ext>
            </a:extLst>
          </a:blip>
          <a:srcRect t="-10079" r="-1" b="-1"/>
          <a:stretch/>
        </p:blipFill>
        <p:spPr>
          <a:xfrm>
            <a:off x="6068241" y="3356992"/>
            <a:ext cx="3137015" cy="3536826"/>
          </a:xfrm>
          <a:prstGeom prst="rect">
            <a:avLst/>
          </a:prstGeom>
          <a:ln>
            <a:solidFill>
              <a:schemeClr val="bg1"/>
            </a:solidFill>
          </a:ln>
        </p:spPr>
      </p:pic>
      <p:pic>
        <p:nvPicPr>
          <p:cNvPr id="2052" name="Picture 4" descr="N:\01_CTLAB_Team\Bilder\Pcture park\unpeeled wheat Gac_2003_image0086_455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8656019" y="249885"/>
            <a:ext cx="3789037" cy="32892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0" name="Picture 2" descr="http://s.doctoroz.com/styles/720x480/s3/sites/default/files/media/image_thumb/3_108_MercolaHerbsSpices720.jpg?itok=X-1ymLtJ"/>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5720629" y="352323"/>
            <a:ext cx="3789038" cy="308439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11" name="Gruppieren 10"/>
          <p:cNvGrpSpPr/>
          <p:nvPr/>
        </p:nvGrpSpPr>
        <p:grpSpPr>
          <a:xfrm>
            <a:off x="434974" y="1582268"/>
            <a:ext cx="5397026" cy="4361332"/>
            <a:chOff x="212888" y="1340768"/>
            <a:chExt cx="5596667" cy="4752528"/>
          </a:xfrm>
        </p:grpSpPr>
        <p:grpSp>
          <p:nvGrpSpPr>
            <p:cNvPr id="3" name="Gruppieren 2"/>
            <p:cNvGrpSpPr/>
            <p:nvPr/>
          </p:nvGrpSpPr>
          <p:grpSpPr>
            <a:xfrm>
              <a:off x="376862" y="1546622"/>
              <a:ext cx="5265989" cy="4450649"/>
              <a:chOff x="284897" y="1546622"/>
              <a:chExt cx="5265989" cy="4450649"/>
            </a:xfrm>
          </p:grpSpPr>
          <p:sp>
            <p:nvSpPr>
              <p:cNvPr id="36" name="Träne 35"/>
              <p:cNvSpPr>
                <a:spLocks noChangeAspect="1"/>
              </p:cNvSpPr>
              <p:nvPr/>
            </p:nvSpPr>
            <p:spPr>
              <a:xfrm flipH="1" flipV="1">
                <a:off x="3669804" y="1556792"/>
                <a:ext cx="1805254" cy="1912121"/>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cxnSp>
            <p:nvCxnSpPr>
              <p:cNvPr id="15" name="Gerade Verbindung 14"/>
              <p:cNvCxnSpPr/>
              <p:nvPr/>
            </p:nvCxnSpPr>
            <p:spPr>
              <a:xfrm flipV="1">
                <a:off x="284897" y="3662282"/>
                <a:ext cx="5265989" cy="54750"/>
              </a:xfrm>
              <a:prstGeom prst="line">
                <a:avLst/>
              </a:prstGeom>
              <a:ln w="285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7" name="Oval 33"/>
              <p:cNvSpPr/>
              <p:nvPr/>
            </p:nvSpPr>
            <p:spPr>
              <a:xfrm>
                <a:off x="1958615" y="3595038"/>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en-US" sz="1400" b="1" dirty="0"/>
              </a:p>
            </p:txBody>
          </p:sp>
          <p:sp>
            <p:nvSpPr>
              <p:cNvPr id="18" name="Oval 34"/>
              <p:cNvSpPr/>
              <p:nvPr/>
            </p:nvSpPr>
            <p:spPr>
              <a:xfrm>
                <a:off x="880035" y="3595038"/>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en-US" sz="1400" b="1" dirty="0"/>
              </a:p>
            </p:txBody>
          </p:sp>
          <p:sp>
            <p:nvSpPr>
              <p:cNvPr id="20" name="Oval 33"/>
              <p:cNvSpPr/>
              <p:nvPr/>
            </p:nvSpPr>
            <p:spPr>
              <a:xfrm>
                <a:off x="3649315" y="3559038"/>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en-US" sz="1400" b="1" dirty="0"/>
              </a:p>
            </p:txBody>
          </p:sp>
          <p:sp>
            <p:nvSpPr>
              <p:cNvPr id="21" name="Oval 34"/>
              <p:cNvSpPr/>
              <p:nvPr/>
            </p:nvSpPr>
            <p:spPr>
              <a:xfrm>
                <a:off x="2822711" y="3557089"/>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en-US" sz="1400" b="1" dirty="0"/>
              </a:p>
            </p:txBody>
          </p:sp>
          <p:cxnSp>
            <p:nvCxnSpPr>
              <p:cNvPr id="23" name="Gerade Verbindung 22"/>
              <p:cNvCxnSpPr/>
              <p:nvPr/>
            </p:nvCxnSpPr>
            <p:spPr>
              <a:xfrm>
                <a:off x="2916000" y="3284984"/>
                <a:ext cx="0" cy="864096"/>
              </a:xfrm>
              <a:prstGeom prst="line">
                <a:avLst/>
              </a:prstGeom>
              <a:ln w="28575" cmpd="sng">
                <a:solidFill>
                  <a:srgbClr val="E6003C"/>
                </a:solidFill>
              </a:ln>
              <a:effectLst/>
            </p:spPr>
            <p:style>
              <a:lnRef idx="2">
                <a:schemeClr val="accent1"/>
              </a:lnRef>
              <a:fillRef idx="0">
                <a:schemeClr val="accent1"/>
              </a:fillRef>
              <a:effectRef idx="1">
                <a:schemeClr val="accent1"/>
              </a:effectRef>
              <a:fontRef idx="minor">
                <a:schemeClr val="tx1"/>
              </a:fontRef>
            </p:style>
          </p:cxnSp>
          <p:sp>
            <p:nvSpPr>
              <p:cNvPr id="24" name="Oval 33"/>
              <p:cNvSpPr/>
              <p:nvPr/>
            </p:nvSpPr>
            <p:spPr>
              <a:xfrm>
                <a:off x="4729435" y="3559038"/>
                <a:ext cx="178532" cy="17853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tIns="140400" rIns="216000" bIns="140400" rtlCol="0" anchor="t"/>
              <a:lstStyle/>
              <a:p>
                <a:pPr algn="ctr"/>
                <a:endParaRPr lang="en-US" sz="1400" b="1" dirty="0"/>
              </a:p>
            </p:txBody>
          </p:sp>
          <p:sp>
            <p:nvSpPr>
              <p:cNvPr id="28" name="Träne 27"/>
              <p:cNvSpPr>
                <a:spLocks noChangeAspect="1"/>
              </p:cNvSpPr>
              <p:nvPr/>
            </p:nvSpPr>
            <p:spPr>
              <a:xfrm>
                <a:off x="1172860" y="4179814"/>
                <a:ext cx="1702976" cy="1817457"/>
              </a:xfrm>
              <a:prstGeom prst="teardrop">
                <a:avLst/>
              </a:prstGeom>
              <a:solidFill>
                <a:srgbClr val="E6003C"/>
              </a:solidFill>
              <a:ln w="9525"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defTabSz="954634" fontAlgn="base">
                  <a:spcBef>
                    <a:spcPct val="50000"/>
                  </a:spcBef>
                  <a:spcAft>
                    <a:spcPct val="0"/>
                  </a:spcAft>
                </a:pPr>
                <a:endParaRPr lang="en-US" dirty="0">
                  <a:solidFill>
                    <a:schemeClr val="bg1"/>
                  </a:solidFill>
                  <a:latin typeface="Arial" charset="0"/>
                </a:endParaRPr>
              </a:p>
            </p:txBody>
          </p:sp>
          <p:sp>
            <p:nvSpPr>
              <p:cNvPr id="14" name="Textfeld 13"/>
              <p:cNvSpPr txBox="1"/>
              <p:nvPr/>
            </p:nvSpPr>
            <p:spPr>
              <a:xfrm>
                <a:off x="1478187" y="4483644"/>
                <a:ext cx="1196855" cy="1207379"/>
              </a:xfrm>
              <a:prstGeom prst="rect">
                <a:avLst/>
              </a:prstGeom>
              <a:noFill/>
            </p:spPr>
            <p:txBody>
              <a:bodyPr wrap="none" lIns="0" tIns="0" rIns="0" bIns="0" rtlCol="0">
                <a:spAutoFit/>
              </a:bodyPr>
              <a:lstStyle/>
              <a:p>
                <a:pPr algn="ctr"/>
                <a:r>
                  <a:rPr lang="en-US" b="1" dirty="0">
                    <a:solidFill>
                      <a:schemeClr val="bg1"/>
                    </a:solidFill>
                    <a:latin typeface="Arial" panose="020B0604020202020204" pitchFamily="34" charset="0"/>
                    <a:cs typeface="Arial" panose="020B0604020202020204" pitchFamily="34" charset="0"/>
                  </a:rPr>
                  <a:t>Implement</a:t>
                </a:r>
              </a:p>
              <a:p>
                <a:pPr algn="ctr"/>
                <a:r>
                  <a:rPr lang="en-US" b="1" dirty="0">
                    <a:solidFill>
                      <a:schemeClr val="bg1"/>
                    </a:solidFill>
                    <a:latin typeface="Arial" panose="020B0604020202020204" pitchFamily="34" charset="0"/>
                    <a:cs typeface="Arial" panose="020B0604020202020204" pitchFamily="34" charset="0"/>
                  </a:rPr>
                  <a:t>a trusted </a:t>
                </a:r>
              </a:p>
              <a:p>
                <a:pPr algn="ctr"/>
                <a:r>
                  <a:rPr lang="en-US" b="1" dirty="0">
                    <a:solidFill>
                      <a:schemeClr val="bg1"/>
                    </a:solidFill>
                    <a:latin typeface="Arial" panose="020B0604020202020204" pitchFamily="34" charset="0"/>
                    <a:cs typeface="Arial" panose="020B0604020202020204" pitchFamily="34" charset="0"/>
                  </a:rPr>
                  <a:t>microbial </a:t>
                </a:r>
              </a:p>
              <a:p>
                <a:pPr algn="ctr"/>
                <a:r>
                  <a:rPr lang="en-US" b="1" dirty="0">
                    <a:solidFill>
                      <a:schemeClr val="bg1"/>
                    </a:solidFill>
                    <a:latin typeface="Arial" panose="020B0604020202020204" pitchFamily="34" charset="0"/>
                    <a:cs typeface="Arial" panose="020B0604020202020204" pitchFamily="34" charset="0"/>
                  </a:rPr>
                  <a:t>kill step</a:t>
                </a:r>
                <a:endParaRPr lang="en-US" sz="2000" b="1" dirty="0">
                  <a:solidFill>
                    <a:schemeClr val="bg1"/>
                  </a:solidFill>
                  <a:latin typeface="Arial" panose="020B0604020202020204" pitchFamily="34" charset="0"/>
                  <a:cs typeface="Arial" panose="020B0604020202020204" pitchFamily="34" charset="0"/>
                </a:endParaRPr>
              </a:p>
            </p:txBody>
          </p:sp>
          <p:sp>
            <p:nvSpPr>
              <p:cNvPr id="31" name="Textfeld 30"/>
              <p:cNvSpPr txBox="1"/>
              <p:nvPr/>
            </p:nvSpPr>
            <p:spPr>
              <a:xfrm>
                <a:off x="3577307" y="1947114"/>
                <a:ext cx="1872208" cy="1131476"/>
              </a:xfrm>
              <a:prstGeom prst="rect">
                <a:avLst/>
              </a:prstGeom>
              <a:noFill/>
              <a:ln>
                <a:noFill/>
              </a:ln>
            </p:spPr>
            <p:txBody>
              <a:bodyPr vert="horz" wrap="square" lIns="108000" tIns="46800" rIns="108000" bIns="46800" rtlCol="0" anchor="ctr">
                <a:noAutofit/>
              </a:bodyPr>
              <a:lstStyle/>
              <a:p>
                <a:pPr algn="ctr"/>
                <a:r>
                  <a:rPr lang="en-US" b="1" dirty="0">
                    <a:solidFill>
                      <a:schemeClr val="bg1"/>
                    </a:solidFill>
                  </a:rPr>
                  <a:t>Ensure  </a:t>
                </a:r>
              </a:p>
              <a:p>
                <a:pPr algn="ctr"/>
                <a:r>
                  <a:rPr lang="en-US" b="1" dirty="0">
                    <a:solidFill>
                      <a:schemeClr val="bg1"/>
                    </a:solidFill>
                  </a:rPr>
                  <a:t> top hygiene</a:t>
                </a:r>
              </a:p>
            </p:txBody>
          </p:sp>
          <p:sp>
            <p:nvSpPr>
              <p:cNvPr id="32" name="Träne 31"/>
              <p:cNvSpPr>
                <a:spLocks noChangeAspect="1"/>
              </p:cNvSpPr>
              <p:nvPr/>
            </p:nvSpPr>
            <p:spPr>
              <a:xfrm flipV="1">
                <a:off x="445191" y="1546622"/>
                <a:ext cx="1763964" cy="1912121"/>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a:solidFill>
                    <a:schemeClr val="tx2"/>
                  </a:solidFill>
                  <a:latin typeface="Arial" panose="020B0604020202020204" pitchFamily="34" charset="0"/>
                  <a:cs typeface="Arial" panose="020B0604020202020204" pitchFamily="34" charset="0"/>
                </a:endParaRPr>
              </a:p>
            </p:txBody>
          </p:sp>
          <p:sp>
            <p:nvSpPr>
              <p:cNvPr id="34" name="Textfeld 33"/>
              <p:cNvSpPr txBox="1"/>
              <p:nvPr/>
            </p:nvSpPr>
            <p:spPr>
              <a:xfrm>
                <a:off x="356905" y="2161442"/>
                <a:ext cx="1820158" cy="907518"/>
              </a:xfrm>
              <a:prstGeom prst="rect">
                <a:avLst/>
              </a:prstGeom>
              <a:noFill/>
              <a:ln>
                <a:noFill/>
              </a:ln>
            </p:spPr>
            <p:txBody>
              <a:bodyPr vert="horz" wrap="square" lIns="108000" tIns="46800" rIns="108000" bIns="46800" rtlCol="0" anchor="ctr">
                <a:noAutofit/>
              </a:bodyPr>
              <a:lstStyle/>
              <a:p>
                <a:pPr algn="ctr"/>
                <a:r>
                  <a:rPr lang="en-US" b="1" dirty="0">
                    <a:solidFill>
                      <a:schemeClr val="bg1"/>
                    </a:solidFill>
                  </a:rPr>
                  <a:t>Safeguard raw material quality</a:t>
                </a:r>
              </a:p>
            </p:txBody>
          </p:sp>
        </p:grpSp>
        <p:sp>
          <p:nvSpPr>
            <p:cNvPr id="5" name="Abgerundetes Rechteck 4"/>
            <p:cNvSpPr/>
            <p:nvPr/>
          </p:nvSpPr>
          <p:spPr>
            <a:xfrm>
              <a:off x="212888" y="1340768"/>
              <a:ext cx="5596667" cy="4752528"/>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chemeClr val="tx2"/>
                </a:solidFill>
                <a:latin typeface="Arial" panose="020B0604020202020204" pitchFamily="34" charset="0"/>
                <a:cs typeface="Arial" panose="020B0604020202020204" pitchFamily="34" charset="0"/>
              </a:endParaRPr>
            </a:p>
          </p:txBody>
        </p:sp>
      </p:grpSp>
      <p:pic>
        <p:nvPicPr>
          <p:cNvPr id="1027"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157348" y="3789040"/>
            <a:ext cx="3068297" cy="310477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153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 concerns all actors along the value chain.</a:t>
            </a:r>
            <a:br>
              <a:rPr lang="en-US" dirty="0"/>
            </a:br>
            <a:r>
              <a:rPr lang="en-US" b="0" dirty="0"/>
              <a:t>Pressure to act builds up from the end product / consumer side. </a:t>
            </a:r>
            <a:br>
              <a:rPr lang="en-US" b="0" dirty="0"/>
            </a:br>
            <a:endParaRPr lang="en-US" b="0" dirty="0"/>
          </a:p>
        </p:txBody>
      </p:sp>
      <p:sp>
        <p:nvSpPr>
          <p:cNvPr id="22" name="Fußzeilenplatzhalter 1"/>
          <p:cNvSpPr>
            <a:spLocks noGrp="1"/>
          </p:cNvSpPr>
          <p:nvPr>
            <p:ph type="ftr" sz="quarter" idx="11"/>
          </p:nvPr>
        </p:nvSpPr>
        <p:spPr>
          <a:prstGeom prst="rect">
            <a:avLst/>
          </a:prstGeom>
        </p:spPr>
        <p:txBody>
          <a:bodyPr/>
          <a:lstStyle/>
          <a:p>
            <a:r>
              <a:rPr lang="en-US"/>
              <a:t>Food Safety Nutrition</a:t>
            </a:r>
            <a:endParaRPr lang="en-US" dirty="0"/>
          </a:p>
        </p:txBody>
      </p:sp>
      <p:pic>
        <p:nvPicPr>
          <p:cNvPr id="5" name="Picture 51" descr="Bha_2010_Koopmans_1167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08528" y="2996966"/>
            <a:ext cx="1536323" cy="1800225"/>
          </a:xfrm>
          <a:custGeom>
            <a:avLst/>
            <a:gdLst>
              <a:gd name="connsiteX0" fmla="*/ 255835 w 1538347"/>
              <a:gd name="connsiteY0" fmla="*/ 0 h 1764688"/>
              <a:gd name="connsiteX1" fmla="*/ 1279147 w 1538347"/>
              <a:gd name="connsiteY1" fmla="*/ 0 h 1764688"/>
              <a:gd name="connsiteX2" fmla="*/ 1534982 w 1538347"/>
              <a:gd name="connsiteY2" fmla="*/ 255835 h 1764688"/>
              <a:gd name="connsiteX3" fmla="*/ 1534982 w 1538347"/>
              <a:gd name="connsiteY3" fmla="*/ 1391587 h 1764688"/>
              <a:gd name="connsiteX4" fmla="*/ 1538347 w 1538347"/>
              <a:gd name="connsiteY4" fmla="*/ 1391587 h 1764688"/>
              <a:gd name="connsiteX5" fmla="*/ 1538347 w 1538347"/>
              <a:gd name="connsiteY5" fmla="*/ 1764688 h 1764688"/>
              <a:gd name="connsiteX6" fmla="*/ 1050120 w 1538347"/>
              <a:gd name="connsiteY6" fmla="*/ 1764688 h 1764688"/>
              <a:gd name="connsiteX7" fmla="*/ 1050120 w 1538347"/>
              <a:gd name="connsiteY7" fmla="*/ 1764181 h 1764688"/>
              <a:gd name="connsiteX8" fmla="*/ 255835 w 1538347"/>
              <a:gd name="connsiteY8" fmla="*/ 1764181 h 1764688"/>
              <a:gd name="connsiteX9" fmla="*/ 0 w 1538347"/>
              <a:gd name="connsiteY9" fmla="*/ 1508346 h 1764688"/>
              <a:gd name="connsiteX10" fmla="*/ 0 w 1538347"/>
              <a:gd name="connsiteY10" fmla="*/ 255835 h 1764688"/>
              <a:gd name="connsiteX11" fmla="*/ 255835 w 1538347"/>
              <a:gd name="connsiteY11" fmla="*/ 0 h 17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347" h="1764688">
                <a:moveTo>
                  <a:pt x="255835" y="0"/>
                </a:moveTo>
                <a:lnTo>
                  <a:pt x="1279147" y="0"/>
                </a:lnTo>
                <a:cubicBezTo>
                  <a:pt x="1420441" y="0"/>
                  <a:pt x="1534982" y="114541"/>
                  <a:pt x="1534982" y="255835"/>
                </a:cubicBezTo>
                <a:lnTo>
                  <a:pt x="1534982" y="1391587"/>
                </a:lnTo>
                <a:lnTo>
                  <a:pt x="1538347" y="1391587"/>
                </a:lnTo>
                <a:lnTo>
                  <a:pt x="1538347" y="1764688"/>
                </a:lnTo>
                <a:lnTo>
                  <a:pt x="1050120" y="1764688"/>
                </a:lnTo>
                <a:lnTo>
                  <a:pt x="1050120" y="1764181"/>
                </a:lnTo>
                <a:lnTo>
                  <a:pt x="255835" y="1764181"/>
                </a:lnTo>
                <a:cubicBezTo>
                  <a:pt x="114541" y="1764181"/>
                  <a:pt x="0" y="1649640"/>
                  <a:pt x="0" y="1508346"/>
                </a:cubicBezTo>
                <a:lnTo>
                  <a:pt x="0" y="255835"/>
                </a:lnTo>
                <a:cubicBezTo>
                  <a:pt x="0" y="114541"/>
                  <a:pt x="114541" y="0"/>
                  <a:pt x="25583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 xmlns:a16="http://schemas.microsoft.com/office/drawing/2014/main" id="{D59ED86D-CBAF-4D72-98DE-8CFFC627CF8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75863" y="3033009"/>
            <a:ext cx="1538347" cy="1764688"/>
          </a:xfrm>
          <a:custGeom>
            <a:avLst/>
            <a:gdLst>
              <a:gd name="connsiteX0" fmla="*/ 255835 w 1538347"/>
              <a:gd name="connsiteY0" fmla="*/ 0 h 1764688"/>
              <a:gd name="connsiteX1" fmla="*/ 1279147 w 1538347"/>
              <a:gd name="connsiteY1" fmla="*/ 0 h 1764688"/>
              <a:gd name="connsiteX2" fmla="*/ 1534982 w 1538347"/>
              <a:gd name="connsiteY2" fmla="*/ 255835 h 1764688"/>
              <a:gd name="connsiteX3" fmla="*/ 1534982 w 1538347"/>
              <a:gd name="connsiteY3" fmla="*/ 1391587 h 1764688"/>
              <a:gd name="connsiteX4" fmla="*/ 1538347 w 1538347"/>
              <a:gd name="connsiteY4" fmla="*/ 1391587 h 1764688"/>
              <a:gd name="connsiteX5" fmla="*/ 1538347 w 1538347"/>
              <a:gd name="connsiteY5" fmla="*/ 1764688 h 1764688"/>
              <a:gd name="connsiteX6" fmla="*/ 1050120 w 1538347"/>
              <a:gd name="connsiteY6" fmla="*/ 1764688 h 1764688"/>
              <a:gd name="connsiteX7" fmla="*/ 1050120 w 1538347"/>
              <a:gd name="connsiteY7" fmla="*/ 1764181 h 1764688"/>
              <a:gd name="connsiteX8" fmla="*/ 255835 w 1538347"/>
              <a:gd name="connsiteY8" fmla="*/ 1764181 h 1764688"/>
              <a:gd name="connsiteX9" fmla="*/ 0 w 1538347"/>
              <a:gd name="connsiteY9" fmla="*/ 1508346 h 1764688"/>
              <a:gd name="connsiteX10" fmla="*/ 0 w 1538347"/>
              <a:gd name="connsiteY10" fmla="*/ 255835 h 1764688"/>
              <a:gd name="connsiteX11" fmla="*/ 255835 w 1538347"/>
              <a:gd name="connsiteY11" fmla="*/ 0 h 17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347" h="1764688">
                <a:moveTo>
                  <a:pt x="255835" y="0"/>
                </a:moveTo>
                <a:lnTo>
                  <a:pt x="1279147" y="0"/>
                </a:lnTo>
                <a:cubicBezTo>
                  <a:pt x="1420441" y="0"/>
                  <a:pt x="1534982" y="114541"/>
                  <a:pt x="1534982" y="255835"/>
                </a:cubicBezTo>
                <a:lnTo>
                  <a:pt x="1534982" y="1391587"/>
                </a:lnTo>
                <a:lnTo>
                  <a:pt x="1538347" y="1391587"/>
                </a:lnTo>
                <a:lnTo>
                  <a:pt x="1538347" y="1764688"/>
                </a:lnTo>
                <a:lnTo>
                  <a:pt x="1050120" y="1764688"/>
                </a:lnTo>
                <a:lnTo>
                  <a:pt x="1050120" y="1764181"/>
                </a:lnTo>
                <a:lnTo>
                  <a:pt x="255835" y="1764181"/>
                </a:lnTo>
                <a:cubicBezTo>
                  <a:pt x="114541" y="1764181"/>
                  <a:pt x="0" y="1649640"/>
                  <a:pt x="0" y="1508346"/>
                </a:cubicBezTo>
                <a:lnTo>
                  <a:pt x="0" y="255835"/>
                </a:lnTo>
                <a:cubicBezTo>
                  <a:pt x="0" y="114541"/>
                  <a:pt x="114541" y="0"/>
                  <a:pt x="25583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ingekerbter Richtungspfeil 11"/>
          <p:cNvSpPr/>
          <p:nvPr/>
        </p:nvSpPr>
        <p:spPr bwMode="auto">
          <a:xfrm rot="10800000">
            <a:off x="8810994" y="1994320"/>
            <a:ext cx="2160016" cy="276999"/>
          </a:xfrm>
          <a:prstGeom prst="chevron">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sp>
        <p:nvSpPr>
          <p:cNvPr id="11" name="Eingekerbter Richtungspfeil 12"/>
          <p:cNvSpPr/>
          <p:nvPr/>
        </p:nvSpPr>
        <p:spPr bwMode="auto">
          <a:xfrm rot="10800000">
            <a:off x="6710240" y="2009001"/>
            <a:ext cx="1825747" cy="276999"/>
          </a:xfrm>
          <a:prstGeom prst="chevron">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sp>
        <p:nvSpPr>
          <p:cNvPr id="12" name="Eingekerbter Richtungspfeil 13"/>
          <p:cNvSpPr/>
          <p:nvPr/>
        </p:nvSpPr>
        <p:spPr bwMode="auto">
          <a:xfrm rot="10800000">
            <a:off x="5106987" y="2009001"/>
            <a:ext cx="1320204" cy="276999"/>
          </a:xfrm>
          <a:prstGeom prst="chevron">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sp>
        <p:nvSpPr>
          <p:cNvPr id="13" name="Eingekerbter Richtungspfeil 14"/>
          <p:cNvSpPr/>
          <p:nvPr/>
        </p:nvSpPr>
        <p:spPr bwMode="auto">
          <a:xfrm rot="10800000">
            <a:off x="3659187" y="2009000"/>
            <a:ext cx="1198683" cy="276999"/>
          </a:xfrm>
          <a:prstGeom prst="chevron">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sp>
        <p:nvSpPr>
          <p:cNvPr id="14" name="Eingekerbter Richtungspfeil 16"/>
          <p:cNvSpPr/>
          <p:nvPr/>
        </p:nvSpPr>
        <p:spPr bwMode="auto">
          <a:xfrm rot="10800000">
            <a:off x="2439988" y="2009000"/>
            <a:ext cx="912875" cy="276999"/>
          </a:xfrm>
          <a:prstGeom prst="chevron">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sp>
        <p:nvSpPr>
          <p:cNvPr id="15" name="Textfeld 17"/>
          <p:cNvSpPr txBox="1"/>
          <p:nvPr/>
        </p:nvSpPr>
        <p:spPr>
          <a:xfrm>
            <a:off x="-573281" y="4869201"/>
            <a:ext cx="12494376" cy="646331"/>
          </a:xfrm>
          <a:prstGeom prst="rect">
            <a:avLst/>
          </a:prstGeom>
          <a:noFill/>
        </p:spPr>
        <p:txBody>
          <a:bodyPr wrap="square" rtlCol="0">
            <a:spAutoFit/>
          </a:bodyPr>
          <a:lstStyle/>
          <a:p>
            <a:pPr>
              <a:spcBef>
                <a:spcPts val="0"/>
              </a:spcBef>
            </a:pPr>
            <a:r>
              <a:rPr lang="en-US" dirty="0">
                <a:solidFill>
                  <a:schemeClr val="tx2"/>
                </a:solidFill>
              </a:rPr>
              <a:t>                 farmers            traders     	        agro-food               food                  retailers            caterers            consumers/</a:t>
            </a:r>
          </a:p>
          <a:p>
            <a:pPr>
              <a:spcBef>
                <a:spcPts val="0"/>
              </a:spcBef>
              <a:tabLst>
                <a:tab pos="1084263" algn="l"/>
              </a:tabLst>
            </a:pPr>
            <a:r>
              <a:rPr lang="en-US" dirty="0">
                <a:solidFill>
                  <a:schemeClr val="tx2"/>
                </a:solidFill>
              </a:rPr>
              <a:t>                                                                 convertors          processors                                                                 society</a:t>
            </a:r>
          </a:p>
        </p:txBody>
      </p:sp>
      <p:sp>
        <p:nvSpPr>
          <p:cNvPr id="17" name="Eingekerbter Richtungspfeil 16"/>
          <p:cNvSpPr/>
          <p:nvPr/>
        </p:nvSpPr>
        <p:spPr bwMode="auto">
          <a:xfrm rot="10800000">
            <a:off x="1754188" y="2009000"/>
            <a:ext cx="406886" cy="276999"/>
          </a:xfrm>
          <a:prstGeom prst="chevron">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sp>
        <p:nvSpPr>
          <p:cNvPr id="28" name="Eingekerbter Richtungspfeil 16"/>
          <p:cNvSpPr/>
          <p:nvPr/>
        </p:nvSpPr>
        <p:spPr bwMode="auto">
          <a:xfrm rot="10800000">
            <a:off x="1296988" y="2009001"/>
            <a:ext cx="310431" cy="276999"/>
          </a:xfrm>
          <a:prstGeom prst="chevron">
            <a:avLst/>
          </a:prstGeom>
          <a:solidFill>
            <a:schemeClr val="accent5"/>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pic>
        <p:nvPicPr>
          <p:cNvPr id="29" name="Picture 28">
            <a:extLst>
              <a:ext uri="{FF2B5EF4-FFF2-40B4-BE49-F238E27FC236}">
                <a16:creationId xmlns="" xmlns:a16="http://schemas.microsoft.com/office/drawing/2014/main" id="{BD41C5B7-673E-4D9B-91F0-6824A8DD55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173"/>
          <a:stretch/>
        </p:blipFill>
        <p:spPr>
          <a:xfrm rot="16200000">
            <a:off x="4891275" y="3136478"/>
            <a:ext cx="1813783" cy="1534758"/>
          </a:xfrm>
          <a:custGeom>
            <a:avLst/>
            <a:gdLst>
              <a:gd name="connsiteX0" fmla="*/ 1813783 w 1813783"/>
              <a:gd name="connsiteY0" fmla="*/ 255798 h 1534758"/>
              <a:gd name="connsiteX1" fmla="*/ 1813783 w 1813783"/>
              <a:gd name="connsiteY1" fmla="*/ 1278960 h 1534758"/>
              <a:gd name="connsiteX2" fmla="*/ 1557985 w 1813783"/>
              <a:gd name="connsiteY2" fmla="*/ 1534758 h 1534758"/>
              <a:gd name="connsiteX3" fmla="*/ 269356 w 1813783"/>
              <a:gd name="connsiteY3" fmla="*/ 1534758 h 1534758"/>
              <a:gd name="connsiteX4" fmla="*/ 228447 w 1813783"/>
              <a:gd name="connsiteY4" fmla="*/ 1530634 h 1534758"/>
              <a:gd name="connsiteX5" fmla="*/ 0 w 1813783"/>
              <a:gd name="connsiteY5" fmla="*/ 1530634 h 1534758"/>
              <a:gd name="connsiteX6" fmla="*/ 0 w 1813783"/>
              <a:gd name="connsiteY6" fmla="*/ 804864 h 1534758"/>
              <a:gd name="connsiteX7" fmla="*/ 13558 w 1813783"/>
              <a:gd name="connsiteY7" fmla="*/ 804864 h 1534758"/>
              <a:gd name="connsiteX8" fmla="*/ 13558 w 1813783"/>
              <a:gd name="connsiteY8" fmla="*/ 255798 h 1534758"/>
              <a:gd name="connsiteX9" fmla="*/ 269356 w 1813783"/>
              <a:gd name="connsiteY9" fmla="*/ 0 h 1534758"/>
              <a:gd name="connsiteX10" fmla="*/ 1557985 w 1813783"/>
              <a:gd name="connsiteY10" fmla="*/ 0 h 1534758"/>
              <a:gd name="connsiteX11" fmla="*/ 1813783 w 1813783"/>
              <a:gd name="connsiteY11" fmla="*/ 255798 h 153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3783" h="1534758">
                <a:moveTo>
                  <a:pt x="1813783" y="255798"/>
                </a:moveTo>
                <a:lnTo>
                  <a:pt x="1813783" y="1278960"/>
                </a:lnTo>
                <a:cubicBezTo>
                  <a:pt x="1813783" y="1420233"/>
                  <a:pt x="1699258" y="1534758"/>
                  <a:pt x="1557985" y="1534758"/>
                </a:cubicBezTo>
                <a:lnTo>
                  <a:pt x="269356" y="1534758"/>
                </a:lnTo>
                <a:lnTo>
                  <a:pt x="228447" y="1530634"/>
                </a:lnTo>
                <a:lnTo>
                  <a:pt x="0" y="1530634"/>
                </a:lnTo>
                <a:lnTo>
                  <a:pt x="0" y="804864"/>
                </a:lnTo>
                <a:lnTo>
                  <a:pt x="13558" y="804864"/>
                </a:lnTo>
                <a:lnTo>
                  <a:pt x="13558" y="255798"/>
                </a:lnTo>
                <a:cubicBezTo>
                  <a:pt x="13558" y="114525"/>
                  <a:pt x="128083" y="0"/>
                  <a:pt x="269356" y="0"/>
                </a:cubicBezTo>
                <a:lnTo>
                  <a:pt x="1557985" y="0"/>
                </a:lnTo>
                <a:cubicBezTo>
                  <a:pt x="1699258" y="0"/>
                  <a:pt x="1813783" y="114525"/>
                  <a:pt x="1813783" y="255798"/>
                </a:cubicBezTo>
                <a:close/>
              </a:path>
            </a:pathLst>
          </a:custGeom>
          <a:noFill/>
          <a:ln>
            <a:noFill/>
          </a:ln>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90671" y="2996965"/>
            <a:ext cx="1589470" cy="1846704"/>
          </a:xfrm>
          <a:custGeom>
            <a:avLst/>
            <a:gdLst>
              <a:gd name="connsiteX0" fmla="*/ 255835 w 1538347"/>
              <a:gd name="connsiteY0" fmla="*/ 0 h 1764688"/>
              <a:gd name="connsiteX1" fmla="*/ 1279147 w 1538347"/>
              <a:gd name="connsiteY1" fmla="*/ 0 h 1764688"/>
              <a:gd name="connsiteX2" fmla="*/ 1534982 w 1538347"/>
              <a:gd name="connsiteY2" fmla="*/ 255835 h 1764688"/>
              <a:gd name="connsiteX3" fmla="*/ 1534982 w 1538347"/>
              <a:gd name="connsiteY3" fmla="*/ 1391587 h 1764688"/>
              <a:gd name="connsiteX4" fmla="*/ 1538347 w 1538347"/>
              <a:gd name="connsiteY4" fmla="*/ 1391587 h 1764688"/>
              <a:gd name="connsiteX5" fmla="*/ 1538347 w 1538347"/>
              <a:gd name="connsiteY5" fmla="*/ 1764688 h 1764688"/>
              <a:gd name="connsiteX6" fmla="*/ 1050120 w 1538347"/>
              <a:gd name="connsiteY6" fmla="*/ 1764688 h 1764688"/>
              <a:gd name="connsiteX7" fmla="*/ 1050120 w 1538347"/>
              <a:gd name="connsiteY7" fmla="*/ 1764181 h 1764688"/>
              <a:gd name="connsiteX8" fmla="*/ 255835 w 1538347"/>
              <a:gd name="connsiteY8" fmla="*/ 1764181 h 1764688"/>
              <a:gd name="connsiteX9" fmla="*/ 0 w 1538347"/>
              <a:gd name="connsiteY9" fmla="*/ 1508346 h 1764688"/>
              <a:gd name="connsiteX10" fmla="*/ 0 w 1538347"/>
              <a:gd name="connsiteY10" fmla="*/ 255835 h 1764688"/>
              <a:gd name="connsiteX11" fmla="*/ 255835 w 1538347"/>
              <a:gd name="connsiteY11" fmla="*/ 0 h 17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347" h="1764688">
                <a:moveTo>
                  <a:pt x="255835" y="0"/>
                </a:moveTo>
                <a:lnTo>
                  <a:pt x="1279147" y="0"/>
                </a:lnTo>
                <a:cubicBezTo>
                  <a:pt x="1420441" y="0"/>
                  <a:pt x="1534982" y="114541"/>
                  <a:pt x="1534982" y="255835"/>
                </a:cubicBezTo>
                <a:lnTo>
                  <a:pt x="1534982" y="1391587"/>
                </a:lnTo>
                <a:lnTo>
                  <a:pt x="1538347" y="1391587"/>
                </a:lnTo>
                <a:lnTo>
                  <a:pt x="1538347" y="1764688"/>
                </a:lnTo>
                <a:lnTo>
                  <a:pt x="1050120" y="1764688"/>
                </a:lnTo>
                <a:lnTo>
                  <a:pt x="1050120" y="1764181"/>
                </a:lnTo>
                <a:lnTo>
                  <a:pt x="255835" y="1764181"/>
                </a:lnTo>
                <a:cubicBezTo>
                  <a:pt x="114541" y="1764181"/>
                  <a:pt x="0" y="1649640"/>
                  <a:pt x="0" y="1508346"/>
                </a:cubicBezTo>
                <a:lnTo>
                  <a:pt x="0" y="255835"/>
                </a:lnTo>
                <a:cubicBezTo>
                  <a:pt x="0" y="114541"/>
                  <a:pt x="114541" y="0"/>
                  <a:pt x="255835" y="0"/>
                </a:cubicBezTo>
                <a:close/>
              </a:path>
            </a:pathLst>
          </a:custGeom>
          <a:noFill/>
          <a:ln>
            <a:no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136187" y="2996965"/>
            <a:ext cx="1756447" cy="1856146"/>
          </a:xfrm>
          <a:custGeom>
            <a:avLst/>
            <a:gdLst>
              <a:gd name="connsiteX0" fmla="*/ 255835 w 1538347"/>
              <a:gd name="connsiteY0" fmla="*/ 0 h 1764688"/>
              <a:gd name="connsiteX1" fmla="*/ 1279147 w 1538347"/>
              <a:gd name="connsiteY1" fmla="*/ 0 h 1764688"/>
              <a:gd name="connsiteX2" fmla="*/ 1534982 w 1538347"/>
              <a:gd name="connsiteY2" fmla="*/ 255835 h 1764688"/>
              <a:gd name="connsiteX3" fmla="*/ 1534982 w 1538347"/>
              <a:gd name="connsiteY3" fmla="*/ 1391587 h 1764688"/>
              <a:gd name="connsiteX4" fmla="*/ 1538347 w 1538347"/>
              <a:gd name="connsiteY4" fmla="*/ 1391587 h 1764688"/>
              <a:gd name="connsiteX5" fmla="*/ 1538347 w 1538347"/>
              <a:gd name="connsiteY5" fmla="*/ 1764688 h 1764688"/>
              <a:gd name="connsiteX6" fmla="*/ 1050120 w 1538347"/>
              <a:gd name="connsiteY6" fmla="*/ 1764688 h 1764688"/>
              <a:gd name="connsiteX7" fmla="*/ 1050120 w 1538347"/>
              <a:gd name="connsiteY7" fmla="*/ 1764181 h 1764688"/>
              <a:gd name="connsiteX8" fmla="*/ 255835 w 1538347"/>
              <a:gd name="connsiteY8" fmla="*/ 1764181 h 1764688"/>
              <a:gd name="connsiteX9" fmla="*/ 0 w 1538347"/>
              <a:gd name="connsiteY9" fmla="*/ 1508346 h 1764688"/>
              <a:gd name="connsiteX10" fmla="*/ 0 w 1538347"/>
              <a:gd name="connsiteY10" fmla="*/ 255835 h 1764688"/>
              <a:gd name="connsiteX11" fmla="*/ 255835 w 1538347"/>
              <a:gd name="connsiteY11" fmla="*/ 0 h 17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347" h="1764688">
                <a:moveTo>
                  <a:pt x="255835" y="0"/>
                </a:moveTo>
                <a:lnTo>
                  <a:pt x="1279147" y="0"/>
                </a:lnTo>
                <a:cubicBezTo>
                  <a:pt x="1420441" y="0"/>
                  <a:pt x="1534982" y="114541"/>
                  <a:pt x="1534982" y="255835"/>
                </a:cubicBezTo>
                <a:lnTo>
                  <a:pt x="1534982" y="1391587"/>
                </a:lnTo>
                <a:lnTo>
                  <a:pt x="1538347" y="1391587"/>
                </a:lnTo>
                <a:lnTo>
                  <a:pt x="1538347" y="1764688"/>
                </a:lnTo>
                <a:lnTo>
                  <a:pt x="1050120" y="1764688"/>
                </a:lnTo>
                <a:lnTo>
                  <a:pt x="1050120" y="1764181"/>
                </a:lnTo>
                <a:lnTo>
                  <a:pt x="255835" y="1764181"/>
                </a:lnTo>
                <a:cubicBezTo>
                  <a:pt x="114541" y="1764181"/>
                  <a:pt x="0" y="1649640"/>
                  <a:pt x="0" y="1508346"/>
                </a:cubicBezTo>
                <a:lnTo>
                  <a:pt x="0" y="255835"/>
                </a:lnTo>
                <a:cubicBezTo>
                  <a:pt x="0" y="114541"/>
                  <a:pt x="114541" y="0"/>
                  <a:pt x="255835" y="0"/>
                </a:cubicBezTo>
                <a:close/>
              </a:path>
            </a:pathLst>
          </a:custGeom>
          <a:noFill/>
          <a:ln>
            <a:noFill/>
          </a:ln>
        </p:spPr>
      </p:pic>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400789" y="2996964"/>
            <a:ext cx="1643211" cy="1861437"/>
          </a:xfrm>
          <a:custGeom>
            <a:avLst/>
            <a:gdLst>
              <a:gd name="connsiteX0" fmla="*/ 255835 w 1538347"/>
              <a:gd name="connsiteY0" fmla="*/ 0 h 1764688"/>
              <a:gd name="connsiteX1" fmla="*/ 1279147 w 1538347"/>
              <a:gd name="connsiteY1" fmla="*/ 0 h 1764688"/>
              <a:gd name="connsiteX2" fmla="*/ 1534982 w 1538347"/>
              <a:gd name="connsiteY2" fmla="*/ 255835 h 1764688"/>
              <a:gd name="connsiteX3" fmla="*/ 1534982 w 1538347"/>
              <a:gd name="connsiteY3" fmla="*/ 1391587 h 1764688"/>
              <a:gd name="connsiteX4" fmla="*/ 1538347 w 1538347"/>
              <a:gd name="connsiteY4" fmla="*/ 1391587 h 1764688"/>
              <a:gd name="connsiteX5" fmla="*/ 1538347 w 1538347"/>
              <a:gd name="connsiteY5" fmla="*/ 1764688 h 1764688"/>
              <a:gd name="connsiteX6" fmla="*/ 1050120 w 1538347"/>
              <a:gd name="connsiteY6" fmla="*/ 1764688 h 1764688"/>
              <a:gd name="connsiteX7" fmla="*/ 1050120 w 1538347"/>
              <a:gd name="connsiteY7" fmla="*/ 1764181 h 1764688"/>
              <a:gd name="connsiteX8" fmla="*/ 255835 w 1538347"/>
              <a:gd name="connsiteY8" fmla="*/ 1764181 h 1764688"/>
              <a:gd name="connsiteX9" fmla="*/ 0 w 1538347"/>
              <a:gd name="connsiteY9" fmla="*/ 1508346 h 1764688"/>
              <a:gd name="connsiteX10" fmla="*/ 0 w 1538347"/>
              <a:gd name="connsiteY10" fmla="*/ 255835 h 1764688"/>
              <a:gd name="connsiteX11" fmla="*/ 255835 w 1538347"/>
              <a:gd name="connsiteY11" fmla="*/ 0 h 17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347" h="1764688">
                <a:moveTo>
                  <a:pt x="255835" y="0"/>
                </a:moveTo>
                <a:lnTo>
                  <a:pt x="1279147" y="0"/>
                </a:lnTo>
                <a:cubicBezTo>
                  <a:pt x="1420441" y="0"/>
                  <a:pt x="1534982" y="114541"/>
                  <a:pt x="1534982" y="255835"/>
                </a:cubicBezTo>
                <a:lnTo>
                  <a:pt x="1534982" y="1391587"/>
                </a:lnTo>
                <a:lnTo>
                  <a:pt x="1538347" y="1391587"/>
                </a:lnTo>
                <a:lnTo>
                  <a:pt x="1538347" y="1764688"/>
                </a:lnTo>
                <a:lnTo>
                  <a:pt x="1050120" y="1764688"/>
                </a:lnTo>
                <a:lnTo>
                  <a:pt x="1050120" y="1764181"/>
                </a:lnTo>
                <a:lnTo>
                  <a:pt x="255835" y="1764181"/>
                </a:lnTo>
                <a:cubicBezTo>
                  <a:pt x="114541" y="1764181"/>
                  <a:pt x="0" y="1649640"/>
                  <a:pt x="0" y="1508346"/>
                </a:cubicBezTo>
                <a:lnTo>
                  <a:pt x="0" y="255835"/>
                </a:lnTo>
                <a:cubicBezTo>
                  <a:pt x="0" y="114541"/>
                  <a:pt x="114541" y="0"/>
                  <a:pt x="255835" y="0"/>
                </a:cubicBezTo>
                <a:close/>
              </a:path>
            </a:pathLst>
          </a:custGeom>
          <a:noFill/>
          <a:ln>
            <a:noFill/>
          </a:ln>
        </p:spPr>
      </p:pic>
      <p:pic>
        <p:nvPicPr>
          <p:cNvPr id="24" name="Picture 23">
            <a:extLst>
              <a:ext uri="{FF2B5EF4-FFF2-40B4-BE49-F238E27FC236}">
                <a16:creationId xmlns="" xmlns:a16="http://schemas.microsoft.com/office/drawing/2014/main" id="{8BCC43B4-9A0F-49D4-8BB4-67369B5F1B9B}"/>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31940" y="2996966"/>
            <a:ext cx="1583679" cy="1801031"/>
          </a:xfrm>
          <a:custGeom>
            <a:avLst/>
            <a:gdLst>
              <a:gd name="connsiteX0" fmla="*/ 263952 w 1583679"/>
              <a:gd name="connsiteY0" fmla="*/ 0 h 1801031"/>
              <a:gd name="connsiteX1" fmla="*/ 1319727 w 1583679"/>
              <a:gd name="connsiteY1" fmla="*/ 0 h 1801031"/>
              <a:gd name="connsiteX2" fmla="*/ 1583679 w 1583679"/>
              <a:gd name="connsiteY2" fmla="*/ 263952 h 1801031"/>
              <a:gd name="connsiteX3" fmla="*/ 1583679 w 1583679"/>
              <a:gd name="connsiteY3" fmla="*/ 1536273 h 1801031"/>
              <a:gd name="connsiteX4" fmla="*/ 1582048 w 1583679"/>
              <a:gd name="connsiteY4" fmla="*/ 1552452 h 1801031"/>
              <a:gd name="connsiteX5" fmla="*/ 1582048 w 1583679"/>
              <a:gd name="connsiteY5" fmla="*/ 1801031 h 1801031"/>
              <a:gd name="connsiteX6" fmla="*/ 1012647 w 1583679"/>
              <a:gd name="connsiteY6" fmla="*/ 1801031 h 1801031"/>
              <a:gd name="connsiteX7" fmla="*/ 1012647 w 1583679"/>
              <a:gd name="connsiteY7" fmla="*/ 1800225 h 1801031"/>
              <a:gd name="connsiteX8" fmla="*/ 263952 w 1583679"/>
              <a:gd name="connsiteY8" fmla="*/ 1800225 h 1801031"/>
              <a:gd name="connsiteX9" fmla="*/ 0 w 1583679"/>
              <a:gd name="connsiteY9" fmla="*/ 1536273 h 1801031"/>
              <a:gd name="connsiteX10" fmla="*/ 0 w 1583679"/>
              <a:gd name="connsiteY10" fmla="*/ 263952 h 1801031"/>
              <a:gd name="connsiteX11" fmla="*/ 263952 w 1583679"/>
              <a:gd name="connsiteY11" fmla="*/ 0 h 18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679" h="1801031">
                <a:moveTo>
                  <a:pt x="263952" y="0"/>
                </a:moveTo>
                <a:lnTo>
                  <a:pt x="1319727" y="0"/>
                </a:lnTo>
                <a:cubicBezTo>
                  <a:pt x="1465504" y="0"/>
                  <a:pt x="1583679" y="118175"/>
                  <a:pt x="1583679" y="263952"/>
                </a:cubicBezTo>
                <a:lnTo>
                  <a:pt x="1583679" y="1536273"/>
                </a:lnTo>
                <a:lnTo>
                  <a:pt x="1582048" y="1552452"/>
                </a:lnTo>
                <a:lnTo>
                  <a:pt x="1582048" y="1801031"/>
                </a:lnTo>
                <a:lnTo>
                  <a:pt x="1012647" y="1801031"/>
                </a:lnTo>
                <a:lnTo>
                  <a:pt x="1012647" y="1800225"/>
                </a:lnTo>
                <a:lnTo>
                  <a:pt x="263952" y="1800225"/>
                </a:lnTo>
                <a:cubicBezTo>
                  <a:pt x="118175" y="1800225"/>
                  <a:pt x="0" y="1682050"/>
                  <a:pt x="0" y="1536273"/>
                </a:cubicBezTo>
                <a:lnTo>
                  <a:pt x="0" y="263952"/>
                </a:lnTo>
                <a:cubicBezTo>
                  <a:pt x="0" y="118175"/>
                  <a:pt x="118175" y="0"/>
                  <a:pt x="263952"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88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Bühler Food </a:t>
            </a:r>
            <a:r>
              <a:rPr lang="de-DE" dirty="0" err="1"/>
              <a:t>Safety</a:t>
            </a:r>
            <a:r>
              <a:rPr lang="de-DE" dirty="0"/>
              <a:t> Initiative. </a:t>
            </a:r>
          </a:p>
        </p:txBody>
      </p:sp>
    </p:spTree>
    <p:custDataLst>
      <p:tags r:id="rId1"/>
    </p:custDataLst>
    <p:extLst>
      <p:ext uri="{BB962C8B-B14F-4D97-AF65-F5344CB8AC3E}">
        <p14:creationId xmlns:p14="http://schemas.microsoft.com/office/powerpoint/2010/main" val="2950540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 val="germa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OPYRIGHT" val="Templeton &amp; Webster GmbH"/>
  <p:tag name="TWNOCDCHECK" val="-1"/>
  <p:tag name="SLIDENAME" val="c_5519"/>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LIDENAME" val="v_843"/>
</p:tagLst>
</file>

<file path=ppt/tags/tag13.xml><?xml version="1.0" encoding="utf-8"?>
<p:tagLst xmlns:a="http://schemas.openxmlformats.org/drawingml/2006/main" xmlns:r="http://schemas.openxmlformats.org/officeDocument/2006/relationships" xmlns:p="http://schemas.openxmlformats.org/presentationml/2006/main">
  <p:tag name="TWNOCDCHECK"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WNOCDCHECK" val="-1"/>
</p:tagLst>
</file>

<file path=ppt/tags/tag5.xml><?xml version="1.0" encoding="utf-8"?>
<p:tagLst xmlns:a="http://schemas.openxmlformats.org/drawingml/2006/main" xmlns:r="http://schemas.openxmlformats.org/officeDocument/2006/relationships" xmlns:p="http://schemas.openxmlformats.org/presentationml/2006/main">
  <p:tag name="TWNOCDCHECK" val="-1"/>
</p:tagLst>
</file>

<file path=ppt/tags/tag6.xml><?xml version="1.0" encoding="utf-8"?>
<p:tagLst xmlns:a="http://schemas.openxmlformats.org/drawingml/2006/main" xmlns:r="http://schemas.openxmlformats.org/officeDocument/2006/relationships" xmlns:p="http://schemas.openxmlformats.org/presentationml/2006/main">
  <p:tag name="SLIDENAME" val="v_628"/>
</p:tagLst>
</file>

<file path=ppt/tags/tag7.xml><?xml version="1.0" encoding="utf-8"?>
<p:tagLst xmlns:a="http://schemas.openxmlformats.org/drawingml/2006/main" xmlns:r="http://schemas.openxmlformats.org/officeDocument/2006/relationships" xmlns:p="http://schemas.openxmlformats.org/presentationml/2006/main">
  <p:tag name="TWNOCDCHECK" val="-1"/>
</p:tagLst>
</file>

<file path=ppt/tags/tag8.xml><?xml version="1.0" encoding="utf-8"?>
<p:tagLst xmlns:a="http://schemas.openxmlformats.org/drawingml/2006/main" xmlns:r="http://schemas.openxmlformats.org/officeDocument/2006/relationships" xmlns:p="http://schemas.openxmlformats.org/presentationml/2006/main">
  <p:tag name="SLIDENAME" val="v_502"/>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 Bühler">
      <a:dk1>
        <a:sysClr val="windowText" lastClr="000000"/>
      </a:dk1>
      <a:lt1>
        <a:sysClr val="window" lastClr="FFFFFF"/>
      </a:lt1>
      <a:dk2>
        <a:srgbClr val="00324B"/>
      </a:dk2>
      <a:lt2>
        <a:srgbClr val="009B91"/>
      </a:lt2>
      <a:accent1>
        <a:srgbClr val="009B91"/>
      </a:accent1>
      <a:accent2>
        <a:srgbClr val="64C3C8"/>
      </a:accent2>
      <a:accent3>
        <a:srgbClr val="AAD2B4"/>
      </a:accent3>
      <a:accent4>
        <a:srgbClr val="87C8F0"/>
      </a:accent4>
      <a:accent5>
        <a:srgbClr val="005578"/>
      </a:accent5>
      <a:accent6>
        <a:srgbClr val="FF9B32"/>
      </a:accent6>
      <a:hlink>
        <a:srgbClr val="009B91"/>
      </a:hlink>
      <a:folHlink>
        <a:srgbClr val="64C3C8"/>
      </a:folHlink>
    </a:clrScheme>
    <a:fontScheme name="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E3E3"/>
        </a:solidFill>
        <a:ln>
          <a:noFill/>
        </a:ln>
      </a:spPr>
      <a:bodyPr lIns="72000" tIns="72000" rIns="72000" bIns="72000" rtlCol="0" anchor="ctr"/>
      <a:lstStyle>
        <a:defPPr algn="ctr">
          <a:defRPr sz="1600" dirty="0" err="1" smtClean="0">
            <a:solidFill>
              <a:schemeClr val="tx2"/>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tx2"/>
            </a:solidFill>
            <a:latin typeface="Arial" panose="020B0604020202020204" pitchFamily="34" charset="0"/>
            <a:cs typeface="Arial" panose="020B0604020202020204" pitchFamily="34" charset="0"/>
          </a:defRPr>
        </a:defPPr>
      </a:lstStyle>
    </a:txDef>
  </a:objectDefaults>
  <a:extraClrSchemeLst/>
  <a:custClrLst>
    <a:custClr>
      <a:srgbClr val="F6F6F6"/>
    </a:custClr>
    <a:custClr>
      <a:srgbClr val="E3E3E3"/>
    </a:custClr>
    <a:custClr>
      <a:srgbClr val="A7A7A7"/>
    </a:custClr>
    <a:custClr>
      <a:srgbClr val="7B7B7B"/>
    </a:custClr>
    <a:custClr>
      <a:srgbClr val="494949"/>
    </a:custClr>
    <a:custClr>
      <a:srgbClr val="FFFFFF"/>
    </a:custClr>
    <a:custClr>
      <a:srgbClr val="E6003C"/>
    </a:custClr>
    <a:custClr>
      <a:srgbClr val="FF9B32"/>
    </a:custClr>
    <a:custClr>
      <a:srgbClr val="E6E100"/>
    </a:custClr>
  </a:custClrLst>
  <a:extLst>
    <a:ext uri="{05A4C25C-085E-4340-85A3-A5531E510DB2}">
      <thm15:themeFamily xmlns="" xmlns:thm15="http://schemas.microsoft.com/office/thememl/2012/main" name="master_buehler_1.potx" id="{0688875F-BDFD-459A-ABB2-8B9C1096BF4B}" vid="{EB3F4D36-CF51-4832-B4E6-5A42DC4F773D}"/>
    </a:ext>
  </a:extLst>
</a:theme>
</file>

<file path=ppt/theme/theme2.xml><?xml version="1.0" encoding="utf-8"?>
<a:theme xmlns:a="http://schemas.openxmlformats.org/drawingml/2006/main" name="Larissa">
  <a:themeElements>
    <a:clrScheme name="© Bühler">
      <a:dk1>
        <a:sysClr val="windowText" lastClr="000000"/>
      </a:dk1>
      <a:lt1>
        <a:sysClr val="window" lastClr="FFFFFF"/>
      </a:lt1>
      <a:dk2>
        <a:srgbClr val="00324B"/>
      </a:dk2>
      <a:lt2>
        <a:srgbClr val="009B91"/>
      </a:lt2>
      <a:accent1>
        <a:srgbClr val="009B91"/>
      </a:accent1>
      <a:accent2>
        <a:srgbClr val="64C3C8"/>
      </a:accent2>
      <a:accent3>
        <a:srgbClr val="AAD2B4"/>
      </a:accent3>
      <a:accent4>
        <a:srgbClr val="87C8F0"/>
      </a:accent4>
      <a:accent5>
        <a:srgbClr val="005578"/>
      </a:accent5>
      <a:accent6>
        <a:srgbClr val="FF9B32"/>
      </a:accent6>
      <a:hlink>
        <a:srgbClr val="009B91"/>
      </a:hlink>
      <a:folHlink>
        <a:srgbClr val="64C3C8"/>
      </a:folHlink>
    </a:clrScheme>
    <a:fontScheme name="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_Base" ma:contentTypeID="0x010100E1B4D8F5DE9419409FD49EBFB803B7C000F3B8984216DF6249926CF31B52ECFE68" ma:contentTypeVersion="40" ma:contentTypeDescription="Create a new B_Base" ma:contentTypeScope="" ma:versionID="1f60ffb5e82a8a42f83f498c12cf02fa">
  <xsd:schema xmlns:xsd="http://www.w3.org/2001/XMLSchema" xmlns:xs="http://www.w3.org/2001/XMLSchema" xmlns:p="http://schemas.microsoft.com/office/2006/metadata/properties" xmlns:ns1="http://schemas.microsoft.com/sharepoint/v3" xmlns:ns2="ab8c95a0-bf7f-4382-9fd0-7b03b392f111" xmlns:ns3="438c1c9f-cc77-4fb3-9c8e-acb07411be50" xmlns:ns5="0fd37ec8-62f1-4f3e-b591-3fac2164728d" targetNamespace="http://schemas.microsoft.com/office/2006/metadata/properties" ma:root="true" ma:fieldsID="bf4cdf485c818e0e0e006d605f1206fc" ns1:_="" ns2:_="" ns3:_="" ns5:_="">
    <xsd:import namespace="http://schemas.microsoft.com/sharepoint/v3"/>
    <xsd:import namespace="ab8c95a0-bf7f-4382-9fd0-7b03b392f111"/>
    <xsd:import namespace="438c1c9f-cc77-4fb3-9c8e-acb07411be50"/>
    <xsd:import namespace="0fd37ec8-62f1-4f3e-b591-3fac2164728d"/>
    <xsd:element name="properties">
      <xsd:complexType>
        <xsd:sequence>
          <xsd:element name="documentManagement">
            <xsd:complexType>
              <xsd:all>
                <xsd:element ref="ns2:TaxCatchAll" minOccurs="0"/>
                <xsd:element ref="ns2:TaxCatchAllLabel" minOccurs="0"/>
                <xsd:element ref="ns2:B_Language" minOccurs="0"/>
                <xsd:element ref="ns3:B_Doc_Classification" minOccurs="0"/>
                <xsd:element ref="ns2:TaxKeywordTaxHTField" minOccurs="0"/>
                <xsd:element ref="ns2:k061faf1c7db4b90950b9cc6eda4cdd3" minOccurs="0"/>
                <xsd:element ref="ns2:f25f315c07f9439fa4dd99a56a3d9aa8" minOccurs="0"/>
                <xsd:element ref="ns2:nd0329a7d139476498b3fbab36f42831" minOccurs="0"/>
                <xsd:element ref="ns2:oc6a0dc9bbd44e3f88a27f1a5d274f02" minOccurs="0"/>
                <xsd:element ref="ns2:j52faedc5f3547a9912483a9c2c110ad" minOccurs="0"/>
                <xsd:element ref="ns2:SharedWithUsers" minOccurs="0"/>
                <xsd:element ref="ns2:SharedWithDetails" minOccurs="0"/>
                <xsd:element ref="ns5:MediaServiceMetadata" minOccurs="0"/>
                <xsd:element ref="ns5:MediaServiceFastMetadata" minOccurs="0"/>
                <xsd:element ref="ns5:MediaServiceAutoKeyPoints" minOccurs="0"/>
                <xsd:element ref="ns5:MediaServiceKeyPoints" minOccurs="0"/>
                <xsd:element ref="ns5:MediaServiceAutoTag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6" nillable="true" ma:displayName="Unified Compliance Policy Properties" ma:hidden="true" ma:internalName="_ip_UnifiedCompliancePolicyProperties">
      <xsd:simpleType>
        <xsd:restriction base="dms:Note"/>
      </xsd:simpleType>
    </xsd:element>
    <xsd:element name="_ip_UnifiedCompliancePolicyUIAction" ma:index="3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8c95a0-bf7f-4382-9fd0-7b03b392f111"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519013b-4115-4709-8900-d9abbd00b4cc}" ma:internalName="TaxCatchAll" ma:showField="CatchAllData" ma:web="ab8c95a0-bf7f-4382-9fd0-7b03b392f111">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b519013b-4115-4709-8900-d9abbd00b4cc}" ma:internalName="TaxCatchAllLabel" ma:readOnly="true" ma:showField="CatchAllDataLabel" ma:web="ab8c95a0-bf7f-4382-9fd0-7b03b392f111">
      <xsd:complexType>
        <xsd:complexContent>
          <xsd:extension base="dms:MultiChoiceLookup">
            <xsd:sequence>
              <xsd:element name="Value" type="dms:Lookup" maxOccurs="unbounded" minOccurs="0" nillable="true"/>
            </xsd:sequence>
          </xsd:extension>
        </xsd:complexContent>
      </xsd:complexType>
    </xsd:element>
    <xsd:element name="B_Language" ma:index="15" nillable="true" ma:displayName="Lang" ma:default="EN" ma:internalName="B_Language">
      <xsd:simpleType>
        <xsd:restriction base="dms:Choice">
          <xsd:enumeration value="CS"/>
          <xsd:enumeration value="DA"/>
          <xsd:enumeration value="DE"/>
          <xsd:enumeration value="EN"/>
          <xsd:enumeration value="ES"/>
          <xsd:enumeration value="FI"/>
          <xsd:enumeration value="FR"/>
          <xsd:enumeration value="IT"/>
          <xsd:enumeration value="JA"/>
          <xsd:enumeration value="KO"/>
          <xsd:enumeration value="NL"/>
          <xsd:enumeration value="NO"/>
          <xsd:enumeration value="PL"/>
          <xsd:enumeration value="PT"/>
          <xsd:enumeration value="RU"/>
          <xsd:enumeration value="SV"/>
          <xsd:enumeration value="ZH"/>
        </xsd:restriction>
      </xsd:simpleType>
    </xsd:element>
    <xsd:element name="TaxKeywordTaxHTField" ma:index="17" nillable="true" ma:taxonomy="true" ma:internalName="TaxKeywordTaxHTField" ma:taxonomyFieldName="TaxKeyword" ma:displayName="Keyword" ma:fieldId="{23f27201-bee3-471e-b2e7-b64fd8b7ca38}" ma:taxonomyMulti="true" ma:sspId="2357a364-65da-470a-9b5b-23a52125fdeb" ma:termSetId="00000000-0000-0000-0000-000000000000" ma:anchorId="00000000-0000-0000-0000-000000000000" ma:open="true" ma:isKeyword="true">
      <xsd:complexType>
        <xsd:sequence>
          <xsd:element ref="pc:Terms" minOccurs="0" maxOccurs="1"/>
        </xsd:sequence>
      </xsd:complexType>
    </xsd:element>
    <xsd:element name="k061faf1c7db4b90950b9cc6eda4cdd3" ma:index="19" nillable="true" ma:taxonomy="true" ma:internalName="k061faf1c7db4b90950b9cc6eda4cdd3" ma:taxonomyFieldName="B_Business_Process" ma:displayName="Business Process" ma:default="" ma:fieldId="{4061faf1-c7db-4b90-950b-9cc6eda4cdd3}" ma:taxonomyMulti="true" ma:sspId="2357a364-65da-470a-9b5b-23a52125fdeb" ma:termSetId="c1459c76-ec0e-48fe-8f49-9ab9b5ff513c" ma:anchorId="00000000-0000-0000-0000-000000000000" ma:open="false" ma:isKeyword="false">
      <xsd:complexType>
        <xsd:sequence>
          <xsd:element ref="pc:Terms" minOccurs="0" maxOccurs="1"/>
        </xsd:sequence>
      </xsd:complexType>
    </xsd:element>
    <xsd:element name="f25f315c07f9439fa4dd99a56a3d9aa8" ma:index="20" nillable="true" ma:taxonomy="true" ma:internalName="f25f315c07f9439fa4dd99a56a3d9aa8" ma:taxonomyFieldName="B_Doc_Type" ma:displayName="Document Type" ma:fieldId="{f25f315c-07f9-439f-a4dd-99a56a3d9aa8}" ma:sspId="2357a364-65da-470a-9b5b-23a52125fdeb" ma:termSetId="fb4ffb98-f7eb-4162-bc57-924a8fc617d7" ma:anchorId="00000000-0000-0000-0000-000000000000" ma:open="false" ma:isKeyword="false">
      <xsd:complexType>
        <xsd:sequence>
          <xsd:element ref="pc:Terms" minOccurs="0" maxOccurs="1"/>
        </xsd:sequence>
      </xsd:complexType>
    </xsd:element>
    <xsd:element name="nd0329a7d139476498b3fbab36f42831" ma:index="21" nillable="true" ma:taxonomy="true" ma:internalName="nd0329a7d139476498b3fbab36f42831" ma:taxonomyFieldName="B_SAS" ma:displayName="SAS" ma:default="" ma:fieldId="{7d0329a7-d139-4764-98b3-fbab36f42831}" ma:taxonomyMulti="true" ma:sspId="2357a364-65da-470a-9b5b-23a52125fdeb" ma:termSetId="dd90a035-0c44-4625-877b-ffb11c60cb30" ma:anchorId="00000000-0000-0000-0000-000000000000" ma:open="false" ma:isKeyword="false">
      <xsd:complexType>
        <xsd:sequence>
          <xsd:element ref="pc:Terms" minOccurs="0" maxOccurs="1"/>
        </xsd:sequence>
      </xsd:complexType>
    </xsd:element>
    <xsd:element name="oc6a0dc9bbd44e3f88a27f1a5d274f02" ma:index="22" nillable="true" ma:taxonomy="true" ma:internalName="oc6a0dc9bbd44e3f88a27f1a5d274f02" ma:taxonomyFieldName="B_Business" ma:displayName="Business" ma:default="" ma:fieldId="{8c6a0dc9-bbd4-4e3f-88a2-7f1a5d274f02}" ma:taxonomyMulti="true" ma:sspId="2357a364-65da-470a-9b5b-23a52125fdeb" ma:termSetId="37b8c747-4a3e-48a3-befe-dfbd37fbabfd" ma:anchorId="00000000-0000-0000-0000-000000000000" ma:open="false" ma:isKeyword="false">
      <xsd:complexType>
        <xsd:sequence>
          <xsd:element ref="pc:Terms" minOccurs="0" maxOccurs="1"/>
        </xsd:sequence>
      </xsd:complexType>
    </xsd:element>
    <xsd:element name="j52faedc5f3547a9912483a9c2c110ad" ma:index="23" nillable="true" ma:taxonomy="true" ma:internalName="j52faedc5f3547a9912483a9c2c110ad" ma:taxonomyFieldName="B_Expertise" ma:displayName="Expertise" ma:default="" ma:fieldId="{352faedc-5f35-47a9-9124-83a9c2c110ad}" ma:taxonomyMulti="true" ma:sspId="2357a364-65da-470a-9b5b-23a52125fdeb" ma:termSetId="9c3c2670-9076-4781-acc9-e9504db2ecf9" ma:anchorId="00000000-0000-0000-0000-000000000000" ma:open="false" ma:isKeyword="false">
      <xsd:complexType>
        <xsd:sequence>
          <xsd:element ref="pc:Terms" minOccurs="0" maxOccurs="1"/>
        </xsd:sequence>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8c1c9f-cc77-4fb3-9c8e-acb07411be50" elementFormDefault="qualified">
    <xsd:import namespace="http://schemas.microsoft.com/office/2006/documentManagement/types"/>
    <xsd:import namespace="http://schemas.microsoft.com/office/infopath/2007/PartnerControls"/>
    <xsd:element name="B_Doc_Classification" ma:index="16" nillable="true" ma:displayName="Doc Classification" ma:default="Commercial" ma:internalName="B_Doc_Classification">
      <xsd:simpleType>
        <xsd:restriction base="dms:Choice">
          <xsd:enumeration value="Commercial"/>
          <xsd:enumeration value="Confidential"/>
          <xsd:enumeration value="For internal use only"/>
        </xsd:restriction>
      </xsd:simpleType>
    </xsd:element>
  </xsd:schema>
  <xsd:schema xmlns:xsd="http://www.w3.org/2001/XMLSchema" xmlns:xs="http://www.w3.org/2001/XMLSchema" xmlns:dms="http://schemas.microsoft.com/office/2006/documentManagement/types" xmlns:pc="http://schemas.microsoft.com/office/infopath/2007/PartnerControls" targetNamespace="0fd37ec8-62f1-4f3e-b591-3fac2164728d"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DateTaken" ma:index="34" nillable="true" ma:displayName="MediaServiceDateTaken" ma:hidden="true" ma:internalName="MediaServiceDateTaken" ma:readOnly="true">
      <xsd:simpleType>
        <xsd:restriction base="dms:Text"/>
      </xsd:simpleType>
    </xsd:element>
    <xsd:element name="MediaServiceLocation" ma:index="3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_Language xmlns="ab8c95a0-bf7f-4382-9fd0-7b03b392f111">EN</B_Language>
    <B_Doc_Classification xmlns="438c1c9f-cc77-4fb3-9c8e-acb07411be50">Commercial</B_Doc_Classification>
    <TaxKeywordTaxHTField xmlns="ab8c95a0-bf7f-4382-9fd0-7b03b392f111">
      <Terms xmlns="http://schemas.microsoft.com/office/infopath/2007/PartnerControls"/>
    </TaxKeywordTaxHTField>
    <_ip_UnifiedCompliancePolicyUIAction xmlns="http://schemas.microsoft.com/sharepoint/v3" xsi:nil="true"/>
    <k061faf1c7db4b90950b9cc6eda4cdd3 xmlns="ab8c95a0-bf7f-4382-9fd0-7b03b392f111">
      <Terms xmlns="http://schemas.microsoft.com/office/infopath/2007/PartnerControls"/>
    </k061faf1c7db4b90950b9cc6eda4cdd3>
    <f25f315c07f9439fa4dd99a56a3d9aa8 xmlns="ab8c95a0-bf7f-4382-9fd0-7b03b392f111">
      <Terms xmlns="http://schemas.microsoft.com/office/infopath/2007/PartnerControls"/>
    </f25f315c07f9439fa4dd99a56a3d9aa8>
    <oc6a0dc9bbd44e3f88a27f1a5d274f02 xmlns="ab8c95a0-bf7f-4382-9fd0-7b03b392f111">
      <Terms xmlns="http://schemas.microsoft.com/office/infopath/2007/PartnerControls"/>
    </oc6a0dc9bbd44e3f88a27f1a5d274f02>
    <nd0329a7d139476498b3fbab36f42831 xmlns="ab8c95a0-bf7f-4382-9fd0-7b03b392f111">
      <Terms xmlns="http://schemas.microsoft.com/office/infopath/2007/PartnerControls"/>
    </nd0329a7d139476498b3fbab36f42831>
    <j52faedc5f3547a9912483a9c2c110ad xmlns="ab8c95a0-bf7f-4382-9fd0-7b03b392f111">
      <Terms xmlns="http://schemas.microsoft.com/office/infopath/2007/PartnerControls"/>
    </j52faedc5f3547a9912483a9c2c110ad>
    <TaxCatchAll xmlns="ab8c95a0-bf7f-4382-9fd0-7b03b392f111"/>
    <_ip_UnifiedCompliancePolicyProperties xmlns="http://schemas.microsoft.com/sharepoint/v3" xsi:nil="true"/>
  </documentManagement>
</p:properties>
</file>

<file path=customXml/itemProps1.xml><?xml version="1.0" encoding="utf-8"?>
<ds:datastoreItem xmlns:ds="http://schemas.openxmlformats.org/officeDocument/2006/customXml" ds:itemID="{5E7F5F72-2A37-4A85-AC8C-9502D15B8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b8c95a0-bf7f-4382-9fd0-7b03b392f111"/>
    <ds:schemaRef ds:uri="438c1c9f-cc77-4fb3-9c8e-acb07411be50"/>
    <ds:schemaRef ds:uri="0fd37ec8-62f1-4f3e-b591-3fac21647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56A034-E894-451E-BE76-88213685001A}">
  <ds:schemaRefs>
    <ds:schemaRef ds:uri="http://schemas.microsoft.com/sharepoint/v3/contenttype/forms"/>
  </ds:schemaRefs>
</ds:datastoreItem>
</file>

<file path=customXml/itemProps3.xml><?xml version="1.0" encoding="utf-8"?>
<ds:datastoreItem xmlns:ds="http://schemas.openxmlformats.org/officeDocument/2006/customXml" ds:itemID="{3B642C35-A198-4A73-8FC6-8BEC506D0C5F}">
  <ds:schemaRefs>
    <ds:schemaRef ds:uri="http://schemas.microsoft.com/office/2006/metadata/properties"/>
    <ds:schemaRef ds:uri="http://schemas.microsoft.com/office/infopath/2007/PartnerControls"/>
    <ds:schemaRef ds:uri="ab8c95a0-bf7f-4382-9fd0-7b03b392f111"/>
    <ds:schemaRef ds:uri="438c1c9f-cc77-4fb3-9c8e-acb07411be5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blank</Template>
  <TotalTime>1</TotalTime>
  <Words>3294</Words>
  <Application>Microsoft Macintosh PowerPoint</Application>
  <PresentationFormat>Custom</PresentationFormat>
  <Paragraphs>695</Paragraphs>
  <Slides>44</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Blank</vt:lpstr>
      <vt:lpstr>think-cell Slide</vt:lpstr>
      <vt:lpstr>Food Safety Nutrition. </vt:lpstr>
      <vt:lpstr>Safety of low water activity foods has become new priority for the food industry and regulatory bodies.</vt:lpstr>
      <vt:lpstr>Food safety hazard for extruded products.</vt:lpstr>
      <vt:lpstr>Outbreaks associated with cereals (WHO/FAO, 2015).</vt:lpstr>
      <vt:lpstr>News associated with contaminated breakfast cereals 2017. Bühler Food Safety Intelligence - Safefood.ai.  </vt:lpstr>
      <vt:lpstr>Trend: “Feed goes food and food goes pharma”.</vt:lpstr>
      <vt:lpstr>Food Safety measures.</vt:lpstr>
      <vt:lpstr>Food Safety concerns all actors along the value chain. Pressure to act builds up from the end product / consumer side.  </vt:lpstr>
      <vt:lpstr>PowerPoint Presentation</vt:lpstr>
      <vt:lpstr>Our Food Safety mission.  </vt:lpstr>
      <vt:lpstr>Bühler: Leading the food safety challenge.</vt:lpstr>
      <vt:lpstr>Food Safety Training.</vt:lpstr>
      <vt:lpstr>We leverage our collaborative innovation platform for                    Food Safety. </vt:lpstr>
      <vt:lpstr>Developing our portfolio to build sustainable value chains.</vt:lpstr>
      <vt:lpstr>PowerPoint Presentation</vt:lpstr>
      <vt:lpstr>PowerPoint Presentation</vt:lpstr>
      <vt:lpstr>Consistent reduction of mycotoxin levels as early as possible. Efficient cleaning technologies at grain reception.</vt:lpstr>
      <vt:lpstr>Bühler’s capabilities for foreign matter reduction. </vt:lpstr>
      <vt:lpstr>We build knowledge on microbial reduction in processing.  Example of wheat processing. </vt:lpstr>
      <vt:lpstr>We develop new technologies for decontamination of dry foods. LEeB technology. </vt:lpstr>
      <vt:lpstr>A complete hygienically designed extrusion plants is complex task.</vt:lpstr>
      <vt:lpstr>Our portfolio only fulfills partly customer’s requirements regarding HD. Some good examples of hygienically designed products.</vt:lpstr>
      <vt:lpstr>Food Innovation Center. </vt:lpstr>
      <vt:lpstr>Bühler offers comprehensive Food Safety Support. </vt:lpstr>
      <vt:lpstr>Extruder validation – microbial challenge studies.  </vt:lpstr>
      <vt:lpstr>Example process set up during validation. </vt:lpstr>
      <vt:lpstr>Bread crumbs trials. Example results. </vt:lpstr>
      <vt:lpstr>Future: IoT monitoring solution. Watching process with real time log kill calculations.</vt:lpstr>
      <vt:lpstr>Avoidance of cross-contamination after the kill step.</vt:lpstr>
      <vt:lpstr>Zone segregation – division between high and medium zone. </vt:lpstr>
      <vt:lpstr>Food Safety starts with a hygienic layout of the factory.</vt:lpstr>
      <vt:lpstr>Hygienically designed equipment portfolio.</vt:lpstr>
      <vt:lpstr>We are leading the way in hygienic design for dry processing industry and develop internal standards. </vt:lpstr>
      <vt:lpstr>PowerPoint Presentation</vt:lpstr>
      <vt:lpstr>Protect your food production and increase the process quality. </vt:lpstr>
      <vt:lpstr>Automation. The key enabler for food safety.</vt:lpstr>
      <vt:lpstr>Operational Historian. Full transparency of production.</vt:lpstr>
      <vt:lpstr>Traceability and Logistic. WinCos® logistic &amp; trace modules.</vt:lpstr>
      <vt:lpstr>Automation solutions: Traceability. Proof of traceability along the entire supply chain.</vt:lpstr>
      <vt:lpstr>WinCos® plant control (MES). Modules for data logging. </vt:lpstr>
      <vt:lpstr>WinCos® plant control (MES). Contamination prevention modules.</vt:lpstr>
      <vt:lpstr>Hygienic Design. Minimization of deposits.</vt:lpstr>
      <vt:lpstr>Food Safety is part of our promise to engineer customer success.</vt:lpstr>
      <vt:lpstr>Engineering Customer Success.</vt:lpstr>
    </vt:vector>
  </TitlesOfParts>
  <Company>Buhler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Nutrition</dc:title>
  <dc:creator>Margas Edyta, CTFS, BUZ</dc:creator>
  <cp:lastModifiedBy>Elizabeth Anderson</cp:lastModifiedBy>
  <cp:revision>98</cp:revision>
  <cp:lastPrinted>2016-06-16T10:44:31Z</cp:lastPrinted>
  <dcterms:created xsi:type="dcterms:W3CDTF">2017-07-05T11:28:45Z</dcterms:created>
  <dcterms:modified xsi:type="dcterms:W3CDTF">2020-08-31T18:30:56Z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w_title">
    <vt:lpwstr/>
  </property>
  <property fmtid="{D5CDD505-2E9C-101B-9397-08002B2CF9AE}" pid="3" name="tw_theme">
    <vt:lpwstr/>
  </property>
  <property fmtid="{D5CDD505-2E9C-101B-9397-08002B2CF9AE}" pid="4" name="tw_company">
    <vt:lpwstr/>
  </property>
  <property fmtid="{D5CDD505-2E9C-101B-9397-08002B2CF9AE}" pid="5" name="tw_unit">
    <vt:lpwstr/>
  </property>
  <property fmtid="{D5CDD505-2E9C-101B-9397-08002B2CF9AE}" pid="6" name="tw_speaker">
    <vt:lpwstr/>
  </property>
  <property fmtid="{D5CDD505-2E9C-101B-9397-08002B2CF9AE}" pid="7" name="tw_function">
    <vt:lpwstr/>
  </property>
  <property fmtid="{D5CDD505-2E9C-101B-9397-08002B2CF9AE}" pid="8" name="tw_location">
    <vt:lpwstr/>
  </property>
  <property fmtid="{D5CDD505-2E9C-101B-9397-08002B2CF9AE}" pid="9" name="tw_date">
    <vt:lpwstr/>
  </property>
  <property fmtid="{D5CDD505-2E9C-101B-9397-08002B2CF9AE}" pid="10" name="tw_Confidential">
    <vt:lpwstr>-1</vt:lpwstr>
  </property>
  <property fmtid="{D5CDD505-2E9C-101B-9397-08002B2CF9AE}" pid="11" name="ContentTypeId">
    <vt:lpwstr>0x010100E1B4D8F5DE9419409FD49EBFB803B7C000F3B8984216DF6249926CF31B52ECFE68</vt:lpwstr>
  </property>
  <property fmtid="{D5CDD505-2E9C-101B-9397-08002B2CF9AE}" pid="12" name="TaxKeyword">
    <vt:lpwstr/>
  </property>
</Properties>
</file>